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86" r:id="rId8"/>
    <p:sldId id="287" r:id="rId9"/>
    <p:sldId id="288" r:id="rId10"/>
    <p:sldId id="280" r:id="rId11"/>
    <p:sldId id="289" r:id="rId12"/>
    <p:sldId id="276" r:id="rId13"/>
    <p:sldId id="290" r:id="rId14"/>
    <p:sldId id="291" r:id="rId15"/>
    <p:sldId id="292" r:id="rId16"/>
    <p:sldId id="277" r:id="rId17"/>
    <p:sldId id="279" r:id="rId18"/>
    <p:sldId id="293" r:id="rId19"/>
    <p:sldId id="281" r:id="rId20"/>
    <p:sldId id="282" r:id="rId21"/>
    <p:sldId id="283" r:id="rId22"/>
    <p:sldId id="285" r:id="rId23"/>
    <p:sldId id="266" r:id="rId24"/>
    <p:sldId id="294" r:id="rId25"/>
    <p:sldId id="295" r:id="rId26"/>
    <p:sldId id="296" r:id="rId27"/>
    <p:sldId id="297" r:id="rId28"/>
    <p:sldId id="298" r:id="rId29"/>
    <p:sldId id="299" r:id="rId30"/>
    <p:sldId id="269" r:id="rId31"/>
    <p:sldId id="267" r:id="rId32"/>
    <p:sldId id="268" r:id="rId33"/>
    <p:sldId id="300" r:id="rId34"/>
    <p:sldId id="257"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4660"/>
  </p:normalViewPr>
  <p:slideViewPr>
    <p:cSldViewPr snapToGrid="0">
      <p:cViewPr varScale="1">
        <p:scale>
          <a:sx n="117" d="100"/>
          <a:sy n="117"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03CC4-B1D3-4D7B-B511-5A20EE3A43A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201940-848E-4842-AB86-98516420838D}">
      <dgm:prSet/>
      <dgm:spPr/>
      <dgm:t>
        <a:bodyPr/>
        <a:lstStyle/>
        <a:p>
          <a:r>
            <a:rPr lang="tr-TR"/>
            <a:t>Yeşil lojistik kavramı sadece taşımacılığı ve ürünleri kapsamaz. Sürdürülebilir bir inşaat ve yönetim standartlarına sahip depo alanlarını da ifade eder.</a:t>
          </a:r>
          <a:endParaRPr lang="en-US"/>
        </a:p>
      </dgm:t>
    </dgm:pt>
    <dgm:pt modelId="{27008A0D-9E1B-4846-9B42-E6070887E0A7}" type="parTrans" cxnId="{8E89435F-5EA6-4185-9536-3C1CF202A63C}">
      <dgm:prSet/>
      <dgm:spPr/>
      <dgm:t>
        <a:bodyPr/>
        <a:lstStyle/>
        <a:p>
          <a:endParaRPr lang="en-US"/>
        </a:p>
      </dgm:t>
    </dgm:pt>
    <dgm:pt modelId="{3B69746D-2C36-420F-A9C4-5749BA85E995}" type="sibTrans" cxnId="{8E89435F-5EA6-4185-9536-3C1CF202A63C}">
      <dgm:prSet/>
      <dgm:spPr/>
      <dgm:t>
        <a:bodyPr/>
        <a:lstStyle/>
        <a:p>
          <a:endParaRPr lang="en-US"/>
        </a:p>
      </dgm:t>
    </dgm:pt>
    <dgm:pt modelId="{9E9EDDD0-3884-4156-B09D-5BCBD40CCF3F}">
      <dgm:prSet/>
      <dgm:spPr/>
      <dgm:t>
        <a:bodyPr/>
        <a:lstStyle/>
        <a:p>
          <a:r>
            <a:rPr lang="tr-TR"/>
            <a:t>Gelişen lojistik sektörü, yeni depolama alanlarına olan ihtiyacı da artırmaktadır. Yeşil lojistik ilkesini benimsiyorsanız, tercih ettiğiniz depo alanlarının alt yapıları da çevreye duyarlı olmalıdır. </a:t>
          </a:r>
          <a:endParaRPr lang="en-US"/>
        </a:p>
      </dgm:t>
    </dgm:pt>
    <dgm:pt modelId="{3ADC588D-A3EF-4EC3-B215-8CF1E61C484E}" type="parTrans" cxnId="{043614A4-CBFE-49F3-91D3-34A0C39825AF}">
      <dgm:prSet/>
      <dgm:spPr/>
      <dgm:t>
        <a:bodyPr/>
        <a:lstStyle/>
        <a:p>
          <a:endParaRPr lang="en-US"/>
        </a:p>
      </dgm:t>
    </dgm:pt>
    <dgm:pt modelId="{FAE67F9C-F064-4796-AC23-D550460D721A}" type="sibTrans" cxnId="{043614A4-CBFE-49F3-91D3-34A0C39825AF}">
      <dgm:prSet/>
      <dgm:spPr/>
      <dgm:t>
        <a:bodyPr/>
        <a:lstStyle/>
        <a:p>
          <a:endParaRPr lang="en-US"/>
        </a:p>
      </dgm:t>
    </dgm:pt>
    <dgm:pt modelId="{CD5F1454-B145-4F78-A1FF-1C952D7B02DA}">
      <dgm:prSet/>
      <dgm:spPr/>
      <dgm:t>
        <a:bodyPr/>
        <a:lstStyle/>
        <a:p>
          <a:r>
            <a:rPr lang="tr-TR" b="1"/>
            <a:t>BREEAM</a:t>
          </a:r>
          <a:r>
            <a:rPr lang="tr-TR"/>
            <a:t> veya </a:t>
          </a:r>
          <a:r>
            <a:rPr lang="tr-TR" b="1"/>
            <a:t>LEED</a:t>
          </a:r>
          <a:r>
            <a:rPr lang="tr-TR"/>
            <a:t> sertifikaları, lojistik depo sürdürülebilirliğini destekleyen mühürlerden ikisidir.</a:t>
          </a:r>
          <a:endParaRPr lang="en-US"/>
        </a:p>
      </dgm:t>
    </dgm:pt>
    <dgm:pt modelId="{35575A02-E47C-4994-911B-E9958180A765}" type="parTrans" cxnId="{09FB9B79-884E-4F25-8411-761378B4FFFF}">
      <dgm:prSet/>
      <dgm:spPr/>
      <dgm:t>
        <a:bodyPr/>
        <a:lstStyle/>
        <a:p>
          <a:endParaRPr lang="en-US"/>
        </a:p>
      </dgm:t>
    </dgm:pt>
    <dgm:pt modelId="{F3020A89-5CB1-4853-80EF-137353E24F6B}" type="sibTrans" cxnId="{09FB9B79-884E-4F25-8411-761378B4FFFF}">
      <dgm:prSet/>
      <dgm:spPr/>
      <dgm:t>
        <a:bodyPr/>
        <a:lstStyle/>
        <a:p>
          <a:endParaRPr lang="en-US"/>
        </a:p>
      </dgm:t>
    </dgm:pt>
    <dgm:pt modelId="{2F246682-290F-8944-9BBC-823B9C923B5A}" type="pres">
      <dgm:prSet presAssocID="{3B003CC4-B1D3-4D7B-B511-5A20EE3A43A4}" presName="linear" presStyleCnt="0">
        <dgm:presLayoutVars>
          <dgm:animLvl val="lvl"/>
          <dgm:resizeHandles val="exact"/>
        </dgm:presLayoutVars>
      </dgm:prSet>
      <dgm:spPr/>
    </dgm:pt>
    <dgm:pt modelId="{37DB538C-506F-1B49-8006-119DC79B6AA0}" type="pres">
      <dgm:prSet presAssocID="{84201940-848E-4842-AB86-98516420838D}" presName="parentText" presStyleLbl="node1" presStyleIdx="0" presStyleCnt="3">
        <dgm:presLayoutVars>
          <dgm:chMax val="0"/>
          <dgm:bulletEnabled val="1"/>
        </dgm:presLayoutVars>
      </dgm:prSet>
      <dgm:spPr/>
    </dgm:pt>
    <dgm:pt modelId="{6ABB7E2D-271C-A148-AD7B-27365C766C86}" type="pres">
      <dgm:prSet presAssocID="{3B69746D-2C36-420F-A9C4-5749BA85E995}" presName="spacer" presStyleCnt="0"/>
      <dgm:spPr/>
    </dgm:pt>
    <dgm:pt modelId="{CBA15186-1715-7A42-B482-F6985EDBAA66}" type="pres">
      <dgm:prSet presAssocID="{9E9EDDD0-3884-4156-B09D-5BCBD40CCF3F}" presName="parentText" presStyleLbl="node1" presStyleIdx="1" presStyleCnt="3">
        <dgm:presLayoutVars>
          <dgm:chMax val="0"/>
          <dgm:bulletEnabled val="1"/>
        </dgm:presLayoutVars>
      </dgm:prSet>
      <dgm:spPr/>
    </dgm:pt>
    <dgm:pt modelId="{6754F8A2-6412-5143-9D29-F35F0A3577DE}" type="pres">
      <dgm:prSet presAssocID="{FAE67F9C-F064-4796-AC23-D550460D721A}" presName="spacer" presStyleCnt="0"/>
      <dgm:spPr/>
    </dgm:pt>
    <dgm:pt modelId="{8A0D88DF-0D44-C745-9CDE-9F756DA690E4}" type="pres">
      <dgm:prSet presAssocID="{CD5F1454-B145-4F78-A1FF-1C952D7B02DA}" presName="parentText" presStyleLbl="node1" presStyleIdx="2" presStyleCnt="3">
        <dgm:presLayoutVars>
          <dgm:chMax val="0"/>
          <dgm:bulletEnabled val="1"/>
        </dgm:presLayoutVars>
      </dgm:prSet>
      <dgm:spPr/>
    </dgm:pt>
  </dgm:ptLst>
  <dgm:cxnLst>
    <dgm:cxn modelId="{53D3D20B-EE53-8642-BA43-970E603220D0}" type="presOf" srcId="{CD5F1454-B145-4F78-A1FF-1C952D7B02DA}" destId="{8A0D88DF-0D44-C745-9CDE-9F756DA690E4}" srcOrd="0" destOrd="0" presId="urn:microsoft.com/office/officeart/2005/8/layout/vList2"/>
    <dgm:cxn modelId="{D3BEAB29-F3A4-EE48-B02D-BFD794712DD7}" type="presOf" srcId="{9E9EDDD0-3884-4156-B09D-5BCBD40CCF3F}" destId="{CBA15186-1715-7A42-B482-F6985EDBAA66}" srcOrd="0" destOrd="0" presId="urn:microsoft.com/office/officeart/2005/8/layout/vList2"/>
    <dgm:cxn modelId="{8E89435F-5EA6-4185-9536-3C1CF202A63C}" srcId="{3B003CC4-B1D3-4D7B-B511-5A20EE3A43A4}" destId="{84201940-848E-4842-AB86-98516420838D}" srcOrd="0" destOrd="0" parTransId="{27008A0D-9E1B-4846-9B42-E6070887E0A7}" sibTransId="{3B69746D-2C36-420F-A9C4-5749BA85E995}"/>
    <dgm:cxn modelId="{09FB9B79-884E-4F25-8411-761378B4FFFF}" srcId="{3B003CC4-B1D3-4D7B-B511-5A20EE3A43A4}" destId="{CD5F1454-B145-4F78-A1FF-1C952D7B02DA}" srcOrd="2" destOrd="0" parTransId="{35575A02-E47C-4994-911B-E9958180A765}" sibTransId="{F3020A89-5CB1-4853-80EF-137353E24F6B}"/>
    <dgm:cxn modelId="{C48D9C95-95B3-1D46-B423-5150A00B81E5}" type="presOf" srcId="{84201940-848E-4842-AB86-98516420838D}" destId="{37DB538C-506F-1B49-8006-119DC79B6AA0}" srcOrd="0" destOrd="0" presId="urn:microsoft.com/office/officeart/2005/8/layout/vList2"/>
    <dgm:cxn modelId="{043614A4-CBFE-49F3-91D3-34A0C39825AF}" srcId="{3B003CC4-B1D3-4D7B-B511-5A20EE3A43A4}" destId="{9E9EDDD0-3884-4156-B09D-5BCBD40CCF3F}" srcOrd="1" destOrd="0" parTransId="{3ADC588D-A3EF-4EC3-B215-8CF1E61C484E}" sibTransId="{FAE67F9C-F064-4796-AC23-D550460D721A}"/>
    <dgm:cxn modelId="{3839A3A6-7276-B741-A917-3DF5B758CEEE}" type="presOf" srcId="{3B003CC4-B1D3-4D7B-B511-5A20EE3A43A4}" destId="{2F246682-290F-8944-9BBC-823B9C923B5A}" srcOrd="0" destOrd="0" presId="urn:microsoft.com/office/officeart/2005/8/layout/vList2"/>
    <dgm:cxn modelId="{D03660B9-BF75-E147-8DC3-BD1B5EAD892C}" type="presParOf" srcId="{2F246682-290F-8944-9BBC-823B9C923B5A}" destId="{37DB538C-506F-1B49-8006-119DC79B6AA0}" srcOrd="0" destOrd="0" presId="urn:microsoft.com/office/officeart/2005/8/layout/vList2"/>
    <dgm:cxn modelId="{B9739431-501A-2B47-8E0E-1154B174357C}" type="presParOf" srcId="{2F246682-290F-8944-9BBC-823B9C923B5A}" destId="{6ABB7E2D-271C-A148-AD7B-27365C766C86}" srcOrd="1" destOrd="0" presId="urn:microsoft.com/office/officeart/2005/8/layout/vList2"/>
    <dgm:cxn modelId="{088B73C6-7A37-4A48-954D-B4457D66E7DB}" type="presParOf" srcId="{2F246682-290F-8944-9BBC-823B9C923B5A}" destId="{CBA15186-1715-7A42-B482-F6985EDBAA66}" srcOrd="2" destOrd="0" presId="urn:microsoft.com/office/officeart/2005/8/layout/vList2"/>
    <dgm:cxn modelId="{C349D5D9-FDE8-784B-8568-D9A160586FFB}" type="presParOf" srcId="{2F246682-290F-8944-9BBC-823B9C923B5A}" destId="{6754F8A2-6412-5143-9D29-F35F0A3577DE}" srcOrd="3" destOrd="0" presId="urn:microsoft.com/office/officeart/2005/8/layout/vList2"/>
    <dgm:cxn modelId="{BAF494AE-99A0-0D42-BE3A-D30B765E4626}" type="presParOf" srcId="{2F246682-290F-8944-9BBC-823B9C923B5A}" destId="{8A0D88DF-0D44-C745-9CDE-9F756DA690E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B538C-506F-1B49-8006-119DC79B6AA0}">
      <dsp:nvSpPr>
        <dsp:cNvPr id="0" name=""/>
        <dsp:cNvSpPr/>
      </dsp:nvSpPr>
      <dsp:spPr>
        <a:xfrm>
          <a:off x="0" y="5895"/>
          <a:ext cx="10515600"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Yeşil lojistik kavramı sadece taşımacılığı ve ürünleri kapsamaz. Sürdürülebilir bir inşaat ve yönetim standartlarına sahip depo alanlarını da ifade eder.</a:t>
          </a:r>
          <a:endParaRPr lang="en-US" sz="2500" kern="1200"/>
        </a:p>
      </dsp:txBody>
      <dsp:txXfrm>
        <a:off x="68270" y="74165"/>
        <a:ext cx="10379060" cy="1261975"/>
      </dsp:txXfrm>
    </dsp:sp>
    <dsp:sp modelId="{CBA15186-1715-7A42-B482-F6985EDBAA66}">
      <dsp:nvSpPr>
        <dsp:cNvPr id="0" name=""/>
        <dsp:cNvSpPr/>
      </dsp:nvSpPr>
      <dsp:spPr>
        <a:xfrm>
          <a:off x="0" y="1476411"/>
          <a:ext cx="10515600" cy="139851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Gelişen lojistik sektörü, yeni depolama alanlarına olan ihtiyacı da artırmaktadır. Yeşil lojistik ilkesini benimsiyorsanız, tercih ettiğiniz depo alanlarının alt yapıları da çevreye duyarlı olmalıdır. </a:t>
          </a:r>
          <a:endParaRPr lang="en-US" sz="2500" kern="1200"/>
        </a:p>
      </dsp:txBody>
      <dsp:txXfrm>
        <a:off x="68270" y="1544681"/>
        <a:ext cx="10379060" cy="1261975"/>
      </dsp:txXfrm>
    </dsp:sp>
    <dsp:sp modelId="{8A0D88DF-0D44-C745-9CDE-9F756DA690E4}">
      <dsp:nvSpPr>
        <dsp:cNvPr id="0" name=""/>
        <dsp:cNvSpPr/>
      </dsp:nvSpPr>
      <dsp:spPr>
        <a:xfrm>
          <a:off x="0" y="2946926"/>
          <a:ext cx="10515600" cy="139851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a:t>BREEAM</a:t>
          </a:r>
          <a:r>
            <a:rPr lang="tr-TR" sz="2500" kern="1200"/>
            <a:t> veya </a:t>
          </a:r>
          <a:r>
            <a:rPr lang="tr-TR" sz="2500" b="1" kern="1200"/>
            <a:t>LEED</a:t>
          </a:r>
          <a:r>
            <a:rPr lang="tr-TR" sz="2500" kern="1200"/>
            <a:t> sertifikaları, lojistik depo sürdürülebilirliğini destekleyen mühürlerden ikisidir.</a:t>
          </a:r>
          <a:endParaRPr lang="en-US" sz="2500" kern="1200"/>
        </a:p>
      </dsp:txBody>
      <dsp:txXfrm>
        <a:off x="68270" y="3015196"/>
        <a:ext cx="103790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402201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89633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26730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15378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6CDEE57-5FC4-4836-9B7D-497A4B913947}" type="datetimeFigureOut">
              <a:rPr lang="tr-TR" smtClean="0"/>
              <a:t>16.07.2025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98253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6971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6CDEE57-5FC4-4836-9B7D-497A4B913947}" type="datetimeFigureOut">
              <a:rPr lang="tr-TR" smtClean="0"/>
              <a:t>16.07.2025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5026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6CDEE57-5FC4-4836-9B7D-497A4B913947}" type="datetimeFigureOut">
              <a:rPr lang="tr-TR" smtClean="0"/>
              <a:t>16.07.2025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7347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CDEE57-5FC4-4836-9B7D-497A4B913947}" type="datetimeFigureOut">
              <a:rPr lang="tr-TR" smtClean="0"/>
              <a:t>16.07.2025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359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84766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16.07.2025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7799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DEE57-5FC4-4836-9B7D-497A4B913947}" type="datetimeFigureOut">
              <a:rPr lang="tr-TR" smtClean="0"/>
              <a:t>16.07.2025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A9EE-C9E4-4282-A1A2-1695ECDC0895}" type="slidenum">
              <a:rPr lang="tr-TR" smtClean="0"/>
              <a:t>‹#›</a:t>
            </a:fld>
            <a:endParaRPr lang="tr-TR"/>
          </a:p>
        </p:txBody>
      </p:sp>
    </p:spTree>
    <p:extLst>
      <p:ext uri="{BB962C8B-B14F-4D97-AF65-F5344CB8AC3E}">
        <p14:creationId xmlns:p14="http://schemas.microsoft.com/office/powerpoint/2010/main" val="84793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0" y="0"/>
            <a:ext cx="1217275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5" name="Metin kutusu 4"/>
          <p:cNvSpPr txBox="1"/>
          <p:nvPr/>
        </p:nvSpPr>
        <p:spPr>
          <a:xfrm>
            <a:off x="3538217" y="3337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7" name="Resim 6"/>
          <p:cNvPicPr>
            <a:picLocks noChangeAspect="1"/>
          </p:cNvPicPr>
          <p:nvPr/>
        </p:nvPicPr>
        <p:blipFill>
          <a:blip r:embed="rId2"/>
          <a:stretch>
            <a:fillRect/>
          </a:stretch>
        </p:blipFill>
        <p:spPr>
          <a:xfrm>
            <a:off x="5629216" y="181724"/>
            <a:ext cx="765277" cy="765722"/>
          </a:xfrm>
          <a:prstGeom prst="rect">
            <a:avLst/>
          </a:prstGeom>
        </p:spPr>
      </p:pic>
      <p:sp>
        <p:nvSpPr>
          <p:cNvPr id="8" name="Metin kutusu 7"/>
          <p:cNvSpPr txBox="1"/>
          <p:nvPr/>
        </p:nvSpPr>
        <p:spPr>
          <a:xfrm>
            <a:off x="4824658" y="6212114"/>
            <a:ext cx="2542684" cy="338554"/>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2" name="Düz Bağlayıcı 11"/>
          <p:cNvCxnSpPr/>
          <p:nvPr/>
        </p:nvCxnSpPr>
        <p:spPr>
          <a:xfrm>
            <a:off x="3106057" y="6072462"/>
            <a:ext cx="6096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Metin kutusu 13"/>
          <p:cNvSpPr txBox="1"/>
          <p:nvPr/>
        </p:nvSpPr>
        <p:spPr>
          <a:xfrm>
            <a:off x="1453606" y="1869680"/>
            <a:ext cx="9284787" cy="2308324"/>
          </a:xfrm>
          <a:prstGeom prst="rect">
            <a:avLst/>
          </a:prstGeom>
          <a:noFill/>
        </p:spPr>
        <p:txBody>
          <a:bodyPr wrap="square" rtlCol="0">
            <a:spAutoFit/>
          </a:bodyPr>
          <a:lstStyle/>
          <a:p>
            <a:pPr algn="ctr"/>
            <a:r>
              <a:rPr lang="tr-TR" sz="3600" b="1" dirty="0">
                <a:solidFill>
                  <a:srgbClr val="FF0000"/>
                </a:solidFill>
                <a:latin typeface="Poppins" panose="00000500000000000000" pitchFamily="2" charset="-94"/>
                <a:cs typeface="Poppins" panose="00000500000000000000" pitchFamily="2" charset="-94"/>
              </a:rPr>
              <a:t>LOJİSTİK PLANLAMA DERSİ</a:t>
            </a:r>
          </a:p>
          <a:p>
            <a:pPr algn="ctr"/>
            <a:endParaRPr lang="tr-TR" sz="3600" b="1" dirty="0">
              <a:solidFill>
                <a:srgbClr val="FF0000"/>
              </a:solidFill>
              <a:latin typeface="Poppins" panose="00000500000000000000" pitchFamily="2" charset="-94"/>
              <a:cs typeface="Poppins" panose="00000500000000000000" pitchFamily="2" charset="-94"/>
            </a:endParaRPr>
          </a:p>
          <a:p>
            <a:pPr algn="ctr"/>
            <a:r>
              <a:rPr lang="tr-TR" sz="3600" b="1" dirty="0">
                <a:solidFill>
                  <a:srgbClr val="FF0000"/>
                </a:solidFill>
                <a:latin typeface="Poppins" panose="00000500000000000000" pitchFamily="2" charset="-94"/>
                <a:cs typeface="Poppins" panose="00000500000000000000" pitchFamily="2" charset="-94"/>
              </a:rPr>
              <a:t>LOJİSTİKTE GÜNCEL KONULAR (TERSİNE LOJİSTİK VE YEŞİL LOJİSTİK)</a:t>
            </a:r>
          </a:p>
        </p:txBody>
      </p:sp>
      <p:sp>
        <p:nvSpPr>
          <p:cNvPr id="21" name="Metin kutusu 20"/>
          <p:cNvSpPr txBox="1"/>
          <p:nvPr/>
        </p:nvSpPr>
        <p:spPr>
          <a:xfrm>
            <a:off x="3045541" y="5294751"/>
            <a:ext cx="6217031" cy="707886"/>
          </a:xfrm>
          <a:prstGeom prst="rect">
            <a:avLst/>
          </a:prstGeom>
          <a:noFill/>
        </p:spPr>
        <p:txBody>
          <a:bodyPr wrap="square" rtlCol="0">
            <a:spAutoFit/>
          </a:bodyPr>
          <a:lstStyle/>
          <a:p>
            <a:pPr algn="ctr"/>
            <a:r>
              <a:rPr lang="tr-TR" sz="2000" dirty="0">
                <a:latin typeface="Poppins" panose="00000500000000000000" pitchFamily="2" charset="-94"/>
                <a:cs typeface="Poppins" panose="00000500000000000000" pitchFamily="2" charset="-94"/>
              </a:rPr>
              <a:t>Dr. Öğr. Üyesi Nazlıcan DİNDARİK</a:t>
            </a:r>
          </a:p>
          <a:p>
            <a:pPr algn="ctr"/>
            <a:r>
              <a:rPr lang="tr-TR" sz="2000" dirty="0" err="1">
                <a:latin typeface="Poppins" panose="00000500000000000000" pitchFamily="2" charset="-94"/>
                <a:cs typeface="Poppins" panose="00000500000000000000" pitchFamily="2" charset="-94"/>
              </a:rPr>
              <a:t>ndindarik@Kastamonu.edu.tr</a:t>
            </a:r>
            <a:endParaRPr lang="tr-TR" sz="2000" dirty="0">
              <a:latin typeface="Poppins" panose="00000500000000000000" pitchFamily="2" charset="-94"/>
              <a:cs typeface="Poppins" panose="00000500000000000000" pitchFamily="2" charset="-94"/>
            </a:endParaRPr>
          </a:p>
        </p:txBody>
      </p:sp>
    </p:spTree>
    <p:extLst>
      <p:ext uri="{BB962C8B-B14F-4D97-AF65-F5344CB8AC3E}">
        <p14:creationId xmlns:p14="http://schemas.microsoft.com/office/powerpoint/2010/main" val="43763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105786"/>
            <a:ext cx="10515600" cy="5071177"/>
          </a:xfrm>
        </p:spPr>
        <p:txBody>
          <a:bodyPr>
            <a:normAutofit/>
          </a:bodyPr>
          <a:lstStyle/>
          <a:p>
            <a:pPr algn="just" fontAlgn="base"/>
            <a:r>
              <a:rPr lang="tr-TR" sz="2000" dirty="0"/>
              <a:t>Yeşil tedarik zinciri yönetimi, tedarik zincirinin çevresel etkisini hafifletmeye çalışmak yerine, toplam çevresel etkiyi azaltmak için bu organizasyonlarda değer yaratmayı teşvik eder. Yeşil tedarik zincirinin özel hedefi genellikle CO2 emisyonlarının azaltılması olsa da farklı faydaları da bulunur:</a:t>
            </a:r>
          </a:p>
          <a:p>
            <a:pPr algn="just" fontAlgn="base"/>
            <a:endParaRPr lang="tr-TR" sz="2000" dirty="0"/>
          </a:p>
          <a:p>
            <a:pPr algn="just" fontAlgn="base"/>
            <a:r>
              <a:rPr lang="tr-TR" sz="2000" dirty="0"/>
              <a:t>Yeşil tedarik zinciri verimliliği artırır,</a:t>
            </a:r>
          </a:p>
          <a:p>
            <a:pPr algn="just" fontAlgn="base"/>
            <a:r>
              <a:rPr lang="tr-TR" sz="2000" dirty="0"/>
              <a:t>Daha az atık üretimine katkıda bulur,</a:t>
            </a:r>
          </a:p>
          <a:p>
            <a:pPr algn="just" fontAlgn="base"/>
            <a:r>
              <a:rPr lang="tr-TR" sz="2000" dirty="0"/>
              <a:t>Yenilikçidir,</a:t>
            </a:r>
          </a:p>
          <a:p>
            <a:pPr algn="just" fontAlgn="base"/>
            <a:r>
              <a:rPr lang="tr-TR" sz="2000" dirty="0"/>
              <a:t>Üretim maliyetlerinin azalmasını sağlar,</a:t>
            </a:r>
          </a:p>
          <a:p>
            <a:pPr algn="just" fontAlgn="base"/>
            <a:r>
              <a:rPr lang="tr-TR" sz="2000" dirty="0"/>
              <a:t>Geri dönüşümü teşvik ederek hammaddelerin yeniden kullanımını sağlar,</a:t>
            </a:r>
          </a:p>
          <a:p>
            <a:pPr algn="just" fontAlgn="base"/>
            <a:r>
              <a:rPr lang="tr-TR" sz="2000" dirty="0"/>
              <a:t>Karlılığı artırır,</a:t>
            </a:r>
          </a:p>
          <a:p>
            <a:pPr algn="just" fontAlgn="base"/>
            <a:r>
              <a:rPr lang="tr-TR" sz="2000" dirty="0"/>
              <a:t>Müşteri tabanına katma değer kazandırır.</a:t>
            </a:r>
          </a:p>
          <a:p>
            <a:pPr algn="just"/>
            <a:endParaRPr lang="tr-TR" sz="20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10</a:t>
            </a:fld>
            <a:endParaRPr lang="tr-TR"/>
          </a:p>
        </p:txBody>
      </p:sp>
      <p:pic>
        <p:nvPicPr>
          <p:cNvPr id="2" name="Resim 1">
            <a:extLst>
              <a:ext uri="{FF2B5EF4-FFF2-40B4-BE49-F238E27FC236}">
                <a16:creationId xmlns:a16="http://schemas.microsoft.com/office/drawing/2014/main" id="{E66647B9-CF02-5AA2-7961-9D3E2CE65746}"/>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23799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382772" y="382771"/>
            <a:ext cx="10368085" cy="6338704"/>
          </a:xfrm>
        </p:spPr>
        <p:txBody>
          <a:bodyPr>
            <a:normAutofit/>
          </a:bodyPr>
          <a:lstStyle/>
          <a:p>
            <a:pPr marL="0" indent="0" algn="just">
              <a:buNone/>
            </a:pPr>
            <a:r>
              <a:rPr lang="tr-TR" sz="2400" b="1" dirty="0">
                <a:solidFill>
                  <a:srgbClr val="FF0000"/>
                </a:solidFill>
              </a:rPr>
              <a:t>“Yeşil Lojistik” </a:t>
            </a:r>
          </a:p>
          <a:p>
            <a:pPr algn="just"/>
            <a:r>
              <a:rPr lang="tr-TR" sz="2000" dirty="0"/>
              <a:t>Çevreye en az zarar verecek şekilde, lojistik faaliyetlerin gerçekleştirilmesi amacıyla, tüm faaliyetlerin çevre üzerindeki olumsuz etkisini ölçmek ve en aza indirmeye çalışmaktır. </a:t>
            </a:r>
          </a:p>
          <a:p>
            <a:pPr algn="just"/>
            <a:r>
              <a:rPr lang="tr-TR" sz="2000" dirty="0"/>
              <a:t>Bu kavramın ortaya çıkmasının asıl sebebi, özellikle </a:t>
            </a:r>
            <a:r>
              <a:rPr lang="tr-TR" sz="2000" b="1" dirty="0"/>
              <a:t>Batı ülkelerindeki tüketici bilincidir</a:t>
            </a:r>
            <a:r>
              <a:rPr lang="tr-TR" sz="2000" dirty="0"/>
              <a:t>. </a:t>
            </a:r>
          </a:p>
          <a:p>
            <a:pPr algn="just"/>
            <a:r>
              <a:rPr lang="tr-TR" sz="2000" dirty="0"/>
              <a:t>Alıcılar, tükettikleri malzemelerin, her geçen gün daha çevreci olmasını istemekte ve bu konuda özellikle dünya markası olan firmalara, büyük oranda baskı uygulamaktadır. </a:t>
            </a:r>
            <a:r>
              <a:rPr lang="tr-TR" sz="2000" b="1" dirty="0"/>
              <a:t>Artık ürünler, kalite ve fiyat açısından hemen hemen eşit düzeye gelmiştir</a:t>
            </a:r>
            <a:r>
              <a:rPr lang="tr-TR" sz="2000" dirty="0"/>
              <a:t>. </a:t>
            </a:r>
          </a:p>
          <a:p>
            <a:pPr algn="just"/>
            <a:r>
              <a:rPr lang="tr-TR" sz="2000" dirty="0"/>
              <a:t>Alıcılar, çevreci olan ürünleri tercih ederek ürünlerin seçimi ile ilgili kriterlerin içine yeni bir kriter eklemişlerdir. </a:t>
            </a:r>
          </a:p>
          <a:p>
            <a:pPr algn="just"/>
            <a:r>
              <a:rPr lang="tr-TR" sz="2000" dirty="0"/>
              <a:t>Bunun doğal sonucu olarak marka firmalar ilk adımda ürünlerini çevreye en az zarar veren maddelerden üretmektedir. Her yeni ürün kısa zamanda taklit edilebildiği gibi, çevreci madde kullanımı da yaygınlaşınca bugünkü konuma ulaşmıştır. </a:t>
            </a:r>
            <a:r>
              <a:rPr lang="tr-TR" sz="2000" dirty="0">
                <a:solidFill>
                  <a:srgbClr val="FF0000"/>
                </a:solidFill>
              </a:rPr>
              <a:t>Artık sadece üretim maddelerinin değil, aynı zamanda üretim sürecinin de ne kadar çevreci olduğu, ciddi bir satış politikası hâline gelmektedir. </a:t>
            </a:r>
          </a:p>
          <a:p>
            <a:pPr algn="just"/>
            <a:r>
              <a:rPr lang="tr-TR" sz="2000" dirty="0"/>
              <a:t>Sonuç olarak çok uluslu markalaşmış şirketler, yakında birçok büyük kurumsal müşterilerinden ve kanun koyuculardan gelen baskılar sonucu, çevresel koşullara en uygun üretim metotlarını ve lojistik uygulamaları kendi bünyelerinde ve tedarik zinciri partnerlerinde mutlaka hayata geçirmektedir.</a:t>
            </a:r>
          </a:p>
          <a:p>
            <a:pPr algn="just"/>
            <a:endParaRPr lang="tr-TR" sz="20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z="1000"/>
              <a:pPr>
                <a:spcAft>
                  <a:spcPts val="600"/>
                </a:spcAft>
              </a:pPr>
              <a:t>11</a:t>
            </a:fld>
            <a:endParaRPr lang="tr-TR" sz="1000"/>
          </a:p>
        </p:txBody>
      </p:sp>
      <p:sp>
        <p:nvSpPr>
          <p:cNvPr id="11" name="Freeform: Shape 10">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Resim 1">
            <a:extLst>
              <a:ext uri="{FF2B5EF4-FFF2-40B4-BE49-F238E27FC236}">
                <a16:creationId xmlns:a16="http://schemas.microsoft.com/office/drawing/2014/main" id="{020B7FE3-773F-2ED3-13E4-B267429F0A9F}"/>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6086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933893" y="1002506"/>
            <a:ext cx="10515600" cy="4351338"/>
          </a:xfrm>
        </p:spPr>
        <p:txBody>
          <a:bodyPr>
            <a:normAutofit lnSpcReduction="10000"/>
          </a:bodyPr>
          <a:lstStyle/>
          <a:p>
            <a:pPr marL="0" indent="0">
              <a:buNone/>
            </a:pPr>
            <a:r>
              <a:rPr lang="tr-TR" sz="2400" b="1" i="1" u="sng" dirty="0">
                <a:solidFill>
                  <a:srgbClr val="FF0000"/>
                </a:solidFill>
                <a:latin typeface="Calibri" panose="020F0502020204030204" pitchFamily="34" charset="0"/>
              </a:rPr>
              <a:t>Yeşil uygulamaların</a:t>
            </a:r>
            <a:r>
              <a:rPr lang="tr-TR" sz="2400" dirty="0">
                <a:solidFill>
                  <a:srgbClr val="FF0000"/>
                </a:solidFill>
                <a:latin typeface="Calibri" panose="020F0502020204030204" pitchFamily="34" charset="0"/>
              </a:rPr>
              <a:t> </a:t>
            </a:r>
            <a:r>
              <a:rPr lang="tr-TR" sz="2400" b="1" u="sng" dirty="0">
                <a:solidFill>
                  <a:srgbClr val="FF0000"/>
                </a:solidFill>
                <a:latin typeface="Calibri" panose="020F0502020204030204" pitchFamily="34" charset="0"/>
              </a:rPr>
              <a:t>lojistik ile ilgili boyutuna örnek olarak</a:t>
            </a:r>
            <a:r>
              <a:rPr lang="tr-TR" sz="2400" dirty="0">
                <a:solidFill>
                  <a:srgbClr val="FF0000"/>
                </a:solidFill>
                <a:latin typeface="Calibri" panose="020F0502020204030204" pitchFamily="34" charset="0"/>
              </a:rPr>
              <a:t>;</a:t>
            </a:r>
          </a:p>
          <a:p>
            <a:pPr marL="0" indent="0">
              <a:buNone/>
            </a:pPr>
            <a:endParaRPr lang="tr-TR" sz="2400" dirty="0">
              <a:latin typeface="Calibri" panose="020F0502020204030204" pitchFamily="34" charset="0"/>
            </a:endParaRPr>
          </a:p>
          <a:p>
            <a:r>
              <a:rPr lang="tr-TR" sz="2400" dirty="0">
                <a:latin typeface="Calibri" panose="020F0502020204030204" pitchFamily="34" charset="0"/>
              </a:rPr>
              <a:t>taşımacılıkta </a:t>
            </a:r>
            <a:r>
              <a:rPr lang="tr-TR" sz="2400" b="1" dirty="0">
                <a:latin typeface="Calibri" panose="020F0502020204030204" pitchFamily="34" charset="0"/>
              </a:rPr>
              <a:t>zararlı atıkların ve emisyonların azaltılması</a:t>
            </a:r>
            <a:r>
              <a:rPr lang="tr-TR" sz="2400" dirty="0">
                <a:latin typeface="Calibri" panose="020F0502020204030204" pitchFamily="34" charset="0"/>
              </a:rPr>
              <a:t>, </a:t>
            </a:r>
          </a:p>
          <a:p>
            <a:r>
              <a:rPr lang="tr-TR" sz="2400" b="1" dirty="0">
                <a:latin typeface="Calibri" panose="020F0502020204030204" pitchFamily="34" charset="0"/>
              </a:rPr>
              <a:t>kazaların nedenlerinin araştırılarak sıklığının azaltıl</a:t>
            </a:r>
            <a:r>
              <a:rPr lang="tr-TR" sz="2400" dirty="0">
                <a:latin typeface="Calibri" panose="020F0502020204030204" pitchFamily="34" charset="0"/>
              </a:rPr>
              <a:t>ması, </a:t>
            </a:r>
          </a:p>
          <a:p>
            <a:r>
              <a:rPr lang="tr-TR" sz="2400" dirty="0">
                <a:latin typeface="Calibri" panose="020F0502020204030204" pitchFamily="34" charset="0"/>
              </a:rPr>
              <a:t>taşımacılık </a:t>
            </a:r>
            <a:r>
              <a:rPr lang="tr-TR" sz="2400" b="1" dirty="0">
                <a:latin typeface="Calibri" panose="020F0502020204030204" pitchFamily="34" charset="0"/>
              </a:rPr>
              <a:t>çalışanların</a:t>
            </a:r>
            <a:r>
              <a:rPr lang="tr-TR" sz="2400" dirty="0">
                <a:latin typeface="Calibri" panose="020F0502020204030204" pitchFamily="34" charset="0"/>
              </a:rPr>
              <a:t>ın </a:t>
            </a:r>
            <a:r>
              <a:rPr lang="tr-TR" sz="2400" b="1" dirty="0">
                <a:latin typeface="Calibri" panose="020F0502020204030204" pitchFamily="34" charset="0"/>
              </a:rPr>
              <a:t>sağlığı ve çalışma koşullarının iyileştiril</a:t>
            </a:r>
            <a:r>
              <a:rPr lang="tr-TR" sz="2400" dirty="0">
                <a:latin typeface="Calibri" panose="020F0502020204030204" pitchFamily="34" charset="0"/>
              </a:rPr>
              <a:t>mesi, </a:t>
            </a:r>
          </a:p>
          <a:p>
            <a:r>
              <a:rPr lang="tr-TR" sz="2400" b="1" dirty="0">
                <a:latin typeface="Calibri" panose="020F0502020204030204" pitchFamily="34" charset="0"/>
              </a:rPr>
              <a:t>doğaya daha az zarar veren yakıtların kullanılması</a:t>
            </a:r>
            <a:r>
              <a:rPr lang="tr-TR" sz="2400" dirty="0">
                <a:latin typeface="Calibri" panose="020F0502020204030204" pitchFamily="34" charset="0"/>
              </a:rPr>
              <a:t>, </a:t>
            </a:r>
          </a:p>
          <a:p>
            <a:r>
              <a:rPr lang="tr-TR" sz="2400" b="1" dirty="0">
                <a:latin typeface="Calibri" panose="020F0502020204030204" pitchFamily="34" charset="0"/>
              </a:rPr>
              <a:t>tersine lojistik uygulamaları</a:t>
            </a:r>
            <a:r>
              <a:rPr lang="tr-TR" sz="2400" dirty="0">
                <a:latin typeface="Calibri" panose="020F0502020204030204" pitchFamily="34" charset="0"/>
              </a:rPr>
              <a:t>, </a:t>
            </a:r>
          </a:p>
          <a:p>
            <a:r>
              <a:rPr lang="tr-TR" sz="2400" b="1" dirty="0">
                <a:latin typeface="Calibri" panose="020F0502020204030204" pitchFamily="34" charset="0"/>
              </a:rPr>
              <a:t>ömrünü doldurmuş</a:t>
            </a:r>
            <a:r>
              <a:rPr lang="tr-TR" sz="2400" dirty="0">
                <a:latin typeface="Calibri" panose="020F0502020204030204" pitchFamily="34" charset="0"/>
              </a:rPr>
              <a:t> taşıma </a:t>
            </a:r>
            <a:r>
              <a:rPr lang="tr-TR" sz="2400" b="1" dirty="0">
                <a:latin typeface="Calibri" panose="020F0502020204030204" pitchFamily="34" charset="0"/>
              </a:rPr>
              <a:t>araçların</a:t>
            </a:r>
            <a:r>
              <a:rPr lang="tr-TR" sz="2400" dirty="0">
                <a:latin typeface="Calibri" panose="020F0502020204030204" pitchFamily="34" charset="0"/>
              </a:rPr>
              <a:t>ın </a:t>
            </a:r>
            <a:r>
              <a:rPr lang="tr-TR" sz="2400" b="1" dirty="0">
                <a:latin typeface="Calibri" panose="020F0502020204030204" pitchFamily="34" charset="0"/>
              </a:rPr>
              <a:t>hurdaya ayrılması</a:t>
            </a:r>
            <a:r>
              <a:rPr lang="tr-TR" sz="2400" dirty="0">
                <a:latin typeface="Calibri" panose="020F0502020204030204" pitchFamily="34" charset="0"/>
              </a:rPr>
              <a:t> ve/veya </a:t>
            </a:r>
            <a:r>
              <a:rPr lang="tr-TR" sz="2400" b="1" dirty="0">
                <a:latin typeface="Calibri" panose="020F0502020204030204" pitchFamily="34" charset="0"/>
              </a:rPr>
              <a:t>değerlendirilmesi</a:t>
            </a:r>
            <a:r>
              <a:rPr lang="tr-TR" sz="2400" dirty="0">
                <a:latin typeface="Calibri" panose="020F0502020204030204" pitchFamily="34" charset="0"/>
              </a:rPr>
              <a:t> </a:t>
            </a:r>
          </a:p>
          <a:p>
            <a:r>
              <a:rPr lang="tr-TR" sz="2400" dirty="0">
                <a:latin typeface="Calibri" panose="020F0502020204030204" pitchFamily="34" charset="0"/>
              </a:rPr>
              <a:t>her türlü </a:t>
            </a:r>
            <a:r>
              <a:rPr lang="tr-TR" sz="2400" b="1" dirty="0">
                <a:latin typeface="Calibri" panose="020F0502020204030204" pitchFamily="34" charset="0"/>
              </a:rPr>
              <a:t>kaynak kullanımında israftan kaçınarak çevreye daha az zarar verilmesi</a:t>
            </a:r>
            <a:r>
              <a:rPr lang="tr-TR" sz="2400" dirty="0">
                <a:latin typeface="Calibri" panose="020F0502020204030204" pitchFamily="34" charset="0"/>
              </a:rPr>
              <a:t> gibi örnekler sayılabilir.</a:t>
            </a: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12</a:t>
            </a:fld>
            <a:endParaRPr lang="tr-TR"/>
          </a:p>
        </p:txBody>
      </p:sp>
      <p:pic>
        <p:nvPicPr>
          <p:cNvPr id="2" name="Resim 1">
            <a:extLst>
              <a:ext uri="{FF2B5EF4-FFF2-40B4-BE49-F238E27FC236}">
                <a16:creationId xmlns:a16="http://schemas.microsoft.com/office/drawing/2014/main" id="{FA583F5B-A1B4-5324-7234-A0296ABBE7E7}"/>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4894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430129" y="486184"/>
            <a:ext cx="6118403" cy="1325563"/>
          </a:xfrm>
        </p:spPr>
        <p:txBody>
          <a:bodyPr>
            <a:normAutofit/>
          </a:bodyPr>
          <a:lstStyle/>
          <a:p>
            <a:pPr algn="just"/>
            <a:r>
              <a:rPr lang="tr-TR" b="1" dirty="0">
                <a:solidFill>
                  <a:srgbClr val="FF0000"/>
                </a:solidFill>
              </a:rPr>
              <a:t>ÇEVRECİ DAĞITIM</a:t>
            </a:r>
          </a:p>
        </p:txBody>
      </p:sp>
      <p:pic>
        <p:nvPicPr>
          <p:cNvPr id="4100" name="Picture 4" descr="Yeşil Farkındalık ve Yeşil Tedarik Zinciri Yönetimi"/>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3466" y="526030"/>
            <a:ext cx="4100921" cy="265534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YEŞİL LOJİSTİK - Barsan Global Lojistik - Düşünce Hızında Lojisti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5836" y="3543300"/>
            <a:ext cx="3808551"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5430129" y="1946684"/>
            <a:ext cx="6118403" cy="4351338"/>
          </a:xfrm>
        </p:spPr>
        <p:txBody>
          <a:bodyPr>
            <a:normAutofit/>
          </a:bodyPr>
          <a:lstStyle/>
          <a:p>
            <a:pPr marL="365760" lvl="1" indent="0" algn="just">
              <a:buNone/>
            </a:pPr>
            <a:r>
              <a:rPr lang="tr-TR" sz="2000" dirty="0"/>
              <a:t>	</a:t>
            </a:r>
            <a:r>
              <a:rPr lang="tr-TR" sz="2000" b="1" i="1" u="sng" dirty="0"/>
              <a:t>Lojistik sektöründe doğaya salınan  zararlı gazların</a:t>
            </a:r>
            <a:r>
              <a:rPr lang="tr-TR" sz="2000" dirty="0"/>
              <a:t> </a:t>
            </a:r>
            <a:r>
              <a:rPr lang="tr-TR" sz="2000" b="1" dirty="0"/>
              <a:t>karbonmonoksit</a:t>
            </a:r>
            <a:r>
              <a:rPr lang="tr-TR" sz="2000" dirty="0"/>
              <a:t>, </a:t>
            </a:r>
            <a:r>
              <a:rPr lang="tr-TR" sz="2000" b="1" dirty="0"/>
              <a:t>hidrokarbonlar</a:t>
            </a:r>
            <a:r>
              <a:rPr lang="tr-TR" sz="2000" dirty="0"/>
              <a:t> vs.  </a:t>
            </a:r>
            <a:r>
              <a:rPr lang="tr-TR" sz="2000" b="1" dirty="0"/>
              <a:t>azaltılması</a:t>
            </a:r>
            <a:r>
              <a:rPr lang="tr-TR" sz="2000" dirty="0"/>
              <a:t> </a:t>
            </a:r>
            <a:r>
              <a:rPr lang="tr-TR" sz="2000" b="1" i="1" u="sng" dirty="0"/>
              <a:t>yani</a:t>
            </a:r>
            <a:r>
              <a:rPr lang="tr-TR" sz="2000" dirty="0"/>
              <a:t> </a:t>
            </a:r>
            <a:r>
              <a:rPr lang="tr-TR" sz="2000" b="1" dirty="0"/>
              <a:t>emisyon izleme ve ölçümleme</a:t>
            </a:r>
            <a:r>
              <a:rPr lang="tr-TR" sz="2000" dirty="0"/>
              <a:t>, çevreci uygulamalar yoluyla </a:t>
            </a:r>
            <a:r>
              <a:rPr lang="tr-TR" sz="2000" b="1" dirty="0"/>
              <a:t>sürdürülebilirliği sağlamanın sadece bir örneği</a:t>
            </a:r>
            <a:r>
              <a:rPr lang="tr-TR" sz="2000" dirty="0"/>
              <a:t>dir. </a:t>
            </a:r>
          </a:p>
          <a:p>
            <a:pPr marL="365760" lvl="1" indent="0" algn="just">
              <a:buNone/>
            </a:pPr>
            <a:endParaRPr lang="tr-TR" sz="2000" dirty="0"/>
          </a:p>
          <a:p>
            <a:pPr marL="365760" lvl="1" indent="0" algn="just">
              <a:buNone/>
            </a:pPr>
            <a:r>
              <a:rPr lang="tr-TR" sz="2000" dirty="0"/>
              <a:t>	</a:t>
            </a:r>
            <a:r>
              <a:rPr lang="tr-TR" sz="2000" b="1" i="1" u="sng" dirty="0"/>
              <a:t>Sürdürülebilirliği sağlamak için yapılacak başka örnekler</a:t>
            </a:r>
            <a:r>
              <a:rPr lang="tr-TR" sz="2000" dirty="0"/>
              <a:t>;</a:t>
            </a:r>
          </a:p>
          <a:p>
            <a:pPr marL="365760" lvl="1" indent="0" algn="just">
              <a:buNone/>
            </a:pPr>
            <a:r>
              <a:rPr lang="tr-TR" sz="2000" b="1" dirty="0"/>
              <a:t>alternatif yakıt kullanımı</a:t>
            </a:r>
            <a:r>
              <a:rPr lang="tr-TR" sz="2000" dirty="0"/>
              <a:t>, </a:t>
            </a:r>
          </a:p>
          <a:p>
            <a:pPr marL="365760" lvl="1" indent="0" algn="just">
              <a:buNone/>
            </a:pPr>
            <a:r>
              <a:rPr lang="tr-TR" sz="2000" b="1" dirty="0"/>
              <a:t>rota planlama ve optimizasyonu</a:t>
            </a:r>
            <a:r>
              <a:rPr lang="tr-TR" sz="2000" dirty="0"/>
              <a:t>, </a:t>
            </a:r>
          </a:p>
          <a:p>
            <a:pPr marL="365760" lvl="1" indent="0" algn="just">
              <a:buNone/>
            </a:pPr>
            <a:r>
              <a:rPr lang="tr-TR" sz="2000" b="1" dirty="0"/>
              <a:t>alternatif taşıma yöntemleri</a:t>
            </a:r>
            <a:r>
              <a:rPr lang="tr-TR" sz="2000" dirty="0"/>
              <a:t> </a:t>
            </a:r>
            <a:r>
              <a:rPr lang="tr-TR" sz="2000" b="1" dirty="0"/>
              <a:t>ile etkinlik sağlama</a:t>
            </a:r>
            <a:r>
              <a:rPr lang="tr-TR" sz="2000" dirty="0"/>
              <a:t>, </a:t>
            </a:r>
          </a:p>
          <a:p>
            <a:pPr marL="365760" lvl="1" indent="0" algn="just">
              <a:buNone/>
            </a:pPr>
            <a:r>
              <a:rPr lang="tr-TR" sz="2000" b="1" dirty="0"/>
              <a:t>yenilenebilir enerji kaynaklarının kullanılması</a:t>
            </a:r>
            <a:r>
              <a:rPr lang="tr-TR" sz="2000" dirty="0"/>
              <a:t> gibi uygulamalar sayılabilir.</a:t>
            </a:r>
          </a:p>
          <a:p>
            <a:pPr algn="just"/>
            <a:endParaRPr lang="tr-TR" sz="2000" dirty="0"/>
          </a:p>
        </p:txBody>
      </p:sp>
      <p:sp>
        <p:nvSpPr>
          <p:cNvPr id="4107" name="Arc 4106">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13</a:t>
            </a:fld>
            <a:endParaRPr lang="tr-TR"/>
          </a:p>
        </p:txBody>
      </p:sp>
      <p:pic>
        <p:nvPicPr>
          <p:cNvPr id="5" name="Resim 4">
            <a:extLst>
              <a:ext uri="{FF2B5EF4-FFF2-40B4-BE49-F238E27FC236}">
                <a16:creationId xmlns:a16="http://schemas.microsoft.com/office/drawing/2014/main" id="{4FBA105C-88B0-7A4A-D46F-ABAE75E8E155}"/>
              </a:ext>
            </a:extLst>
          </p:cNvPr>
          <p:cNvPicPr>
            <a:picLocks noChangeAspect="1"/>
          </p:cNvPicPr>
          <p:nvPr/>
        </p:nvPicPr>
        <p:blipFill>
          <a:blip r:embed="rId4"/>
          <a:stretch>
            <a:fillRect/>
          </a:stretch>
        </p:blipFill>
        <p:spPr>
          <a:xfrm>
            <a:off x="11353800" y="6311"/>
            <a:ext cx="765277" cy="765722"/>
          </a:xfrm>
          <a:prstGeom prst="rect">
            <a:avLst/>
          </a:prstGeom>
        </p:spPr>
      </p:pic>
    </p:spTree>
    <p:extLst>
      <p:ext uri="{BB962C8B-B14F-4D97-AF65-F5344CB8AC3E}">
        <p14:creationId xmlns:p14="http://schemas.microsoft.com/office/powerpoint/2010/main" val="65293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b="1" dirty="0">
                <a:solidFill>
                  <a:srgbClr val="FF0000"/>
                </a:solidFill>
              </a:rPr>
              <a:t>ÇEVRECİ DEPOLAMA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351338"/>
          </a:xfrm>
        </p:spPr>
        <p:txBody>
          <a:bodyPr>
            <a:normAutofit/>
          </a:bodyPr>
          <a:lstStyle/>
          <a:p>
            <a:pPr marL="0" indent="0">
              <a:buNone/>
            </a:pPr>
            <a:r>
              <a:rPr lang="tr-TR" sz="2200" dirty="0">
                <a:latin typeface="Calibri" panose="020F0502020204030204" pitchFamily="34" charset="0"/>
              </a:rPr>
              <a:t>Depolamada da </a:t>
            </a:r>
            <a:r>
              <a:rPr lang="tr-TR" sz="2200" b="1" i="1" u="sng" dirty="0">
                <a:latin typeface="Calibri" panose="020F0502020204030204" pitchFamily="34" charset="0"/>
              </a:rPr>
              <a:t>çevreci uygulamalara örnek</a:t>
            </a:r>
            <a:r>
              <a:rPr lang="tr-TR" sz="2200" dirty="0">
                <a:latin typeface="Calibri" panose="020F0502020204030204" pitchFamily="34" charset="0"/>
              </a:rPr>
              <a:t> olabilecek birçok önlemler alınabilir. </a:t>
            </a:r>
          </a:p>
          <a:p>
            <a:pPr marL="0" indent="0">
              <a:buNone/>
            </a:pPr>
            <a:r>
              <a:rPr lang="tr-TR" sz="2200" b="1" dirty="0">
                <a:latin typeface="Calibri" panose="020F0502020204030204" pitchFamily="34" charset="0"/>
              </a:rPr>
              <a:t>Örneğin,</a:t>
            </a:r>
          </a:p>
          <a:p>
            <a:r>
              <a:rPr lang="tr-TR" sz="2200" dirty="0">
                <a:latin typeface="Calibri" panose="020F0502020204030204" pitchFamily="34" charset="0"/>
              </a:rPr>
              <a:t> </a:t>
            </a:r>
            <a:r>
              <a:rPr lang="tr-TR" sz="2200" b="1" dirty="0">
                <a:latin typeface="Calibri" panose="020F0502020204030204" pitchFamily="34" charset="0"/>
              </a:rPr>
              <a:t>Depoda yeşil enerji kaynaklarının kullanılması</a:t>
            </a:r>
            <a:r>
              <a:rPr lang="tr-TR" sz="2200" dirty="0">
                <a:latin typeface="Calibri" panose="020F0502020204030204" pitchFamily="34" charset="0"/>
              </a:rPr>
              <a:t>,</a:t>
            </a:r>
          </a:p>
          <a:p>
            <a:r>
              <a:rPr lang="tr-TR" sz="2200" dirty="0">
                <a:latin typeface="Calibri" panose="020F0502020204030204" pitchFamily="34" charset="0"/>
              </a:rPr>
              <a:t> </a:t>
            </a:r>
            <a:r>
              <a:rPr lang="tr-TR" sz="2200" b="1" dirty="0">
                <a:latin typeface="Calibri" panose="020F0502020204030204" pitchFamily="34" charset="0"/>
              </a:rPr>
              <a:t>Rüzgar, güneş gibi yenilenebilir enerjiler</a:t>
            </a:r>
            <a:r>
              <a:rPr lang="tr-TR" sz="2200" dirty="0">
                <a:latin typeface="Calibri" panose="020F0502020204030204" pitchFamily="34" charset="0"/>
              </a:rPr>
              <a:t>den faydalanılması,</a:t>
            </a:r>
          </a:p>
          <a:p>
            <a:r>
              <a:rPr lang="tr-TR" sz="2200" dirty="0">
                <a:latin typeface="Calibri" panose="020F0502020204030204" pitchFamily="34" charset="0"/>
              </a:rPr>
              <a:t> Tavanın açık bırakılarak </a:t>
            </a:r>
            <a:r>
              <a:rPr lang="tr-TR" sz="2200" b="1" dirty="0">
                <a:latin typeface="Calibri" panose="020F0502020204030204" pitchFamily="34" charset="0"/>
              </a:rPr>
              <a:t>tesis içi aydınlatmada güneş ışınlarının kullanılması</a:t>
            </a:r>
            <a:r>
              <a:rPr lang="tr-TR" sz="2200" dirty="0">
                <a:latin typeface="Calibri" panose="020F0502020204030204" pitchFamily="34" charset="0"/>
              </a:rPr>
              <a:t>, </a:t>
            </a:r>
          </a:p>
          <a:p>
            <a:r>
              <a:rPr lang="tr-TR" sz="2200" b="1" dirty="0">
                <a:latin typeface="Calibri" panose="020F0502020204030204" pitchFamily="34" charset="0"/>
              </a:rPr>
              <a:t>Yağmur suyu toplama sistemleri</a:t>
            </a:r>
            <a:r>
              <a:rPr lang="tr-TR" sz="2200" dirty="0">
                <a:latin typeface="Calibri" panose="020F0502020204030204" pitchFamily="34" charset="0"/>
              </a:rPr>
              <a:t> ile </a:t>
            </a:r>
          </a:p>
          <a:p>
            <a:r>
              <a:rPr lang="tr-TR" sz="2200" b="1" dirty="0">
                <a:latin typeface="Calibri" panose="020F0502020204030204" pitchFamily="34" charset="0"/>
              </a:rPr>
              <a:t>Su kullanımında verimlilik sağlanması </a:t>
            </a:r>
          </a:p>
          <a:p>
            <a:pPr marL="0" indent="0">
              <a:buNone/>
            </a:pPr>
            <a:r>
              <a:rPr lang="tr-TR" sz="2200" dirty="0">
                <a:latin typeface="Calibri" panose="020F0502020204030204" pitchFamily="34" charset="0"/>
              </a:rPr>
              <a:t>	</a:t>
            </a:r>
          </a:p>
          <a:p>
            <a:endParaRPr lang="tr-TR" sz="22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14</a:t>
            </a:fld>
            <a:endParaRPr lang="tr-TR"/>
          </a:p>
        </p:txBody>
      </p:sp>
      <p:pic>
        <p:nvPicPr>
          <p:cNvPr id="5" name="Resim 4">
            <a:extLst>
              <a:ext uri="{FF2B5EF4-FFF2-40B4-BE49-F238E27FC236}">
                <a16:creationId xmlns:a16="http://schemas.microsoft.com/office/drawing/2014/main" id="{FD476CA3-FE6C-9941-2CEB-A5779B9CE9A4}"/>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95455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p:cNvPicPr>
            <a:picLocks noChangeAspect="1"/>
          </p:cNvPicPr>
          <p:nvPr/>
        </p:nvPicPr>
        <p:blipFill rotWithShape="1">
          <a:blip r:embed="rId2"/>
          <a:srcRect l="15425" t="34551" r="39837" b="23885"/>
          <a:stretch/>
        </p:blipFill>
        <p:spPr>
          <a:xfrm>
            <a:off x="7069760" y="4181158"/>
            <a:ext cx="5122239" cy="2676842"/>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8" name="Arc 12">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Unvan 1"/>
          <p:cNvSpPr>
            <a:spLocks noGrp="1"/>
          </p:cNvSpPr>
          <p:nvPr>
            <p:ph type="title"/>
          </p:nvPr>
        </p:nvSpPr>
        <p:spPr>
          <a:xfrm>
            <a:off x="838200" y="365125"/>
            <a:ext cx="10515599" cy="1325563"/>
          </a:xfrm>
        </p:spPr>
        <p:txBody>
          <a:bodyPr>
            <a:normAutofit/>
          </a:bodyPr>
          <a:lstStyle/>
          <a:p>
            <a:r>
              <a:rPr lang="tr-TR" b="1" dirty="0">
                <a:solidFill>
                  <a:srgbClr val="FF0000"/>
                </a:solidFill>
              </a:rPr>
              <a:t>ÇEVRECİ DEPOLAMA</a:t>
            </a:r>
            <a:endParaRPr lang="tr-TR" dirty="0">
              <a:solidFill>
                <a:srgbClr val="FF0000"/>
              </a:solidFill>
            </a:endParaRPr>
          </a:p>
        </p:txBody>
      </p:sp>
      <p:sp>
        <p:nvSpPr>
          <p:cNvPr id="3" name="İçerik Yer Tutucusu 2"/>
          <p:cNvSpPr>
            <a:spLocks noGrp="1"/>
          </p:cNvSpPr>
          <p:nvPr>
            <p:ph idx="1"/>
          </p:nvPr>
        </p:nvSpPr>
        <p:spPr>
          <a:xfrm>
            <a:off x="838200" y="1825625"/>
            <a:ext cx="5393361" cy="4351338"/>
          </a:xfrm>
        </p:spPr>
        <p:txBody>
          <a:bodyPr>
            <a:noAutofit/>
          </a:bodyPr>
          <a:lstStyle/>
          <a:p>
            <a:pPr marL="0" indent="0" algn="just">
              <a:buNone/>
            </a:pPr>
            <a:r>
              <a:rPr lang="tr-TR" sz="2000" dirty="0"/>
              <a:t>	Yine </a:t>
            </a:r>
            <a:r>
              <a:rPr lang="tr-TR" sz="2000" b="1" i="1" u="sng" dirty="0"/>
              <a:t>depo tesislerinin yeşil bina şeklinde tasarlanması</a:t>
            </a:r>
            <a:r>
              <a:rPr lang="tr-TR" sz="2000" dirty="0"/>
              <a:t> yoluyla çevreye duyarlı depolar oluşturulabilir. </a:t>
            </a:r>
          </a:p>
          <a:p>
            <a:pPr marL="0" indent="0" algn="just">
              <a:buNone/>
            </a:pPr>
            <a:r>
              <a:rPr lang="tr-TR" sz="2000" dirty="0"/>
              <a:t>	</a:t>
            </a:r>
            <a:r>
              <a:rPr lang="tr-TR" sz="2000" b="1" i="1" u="sng" dirty="0"/>
              <a:t>İnşaat aşamasında</a:t>
            </a:r>
            <a:r>
              <a:rPr lang="tr-TR" sz="2000" dirty="0"/>
              <a:t> </a:t>
            </a:r>
            <a:r>
              <a:rPr lang="tr-TR" sz="2000" b="1" dirty="0"/>
              <a:t>geri dönüşümlü beton ve diğer malzemelerin kullanıl</a:t>
            </a:r>
            <a:r>
              <a:rPr lang="tr-TR" sz="2000" dirty="0"/>
              <a:t>ması, </a:t>
            </a:r>
            <a:r>
              <a:rPr lang="tr-TR" sz="2000" b="1" dirty="0"/>
              <a:t>binaların ısı yalıtımının yapıl</a:t>
            </a:r>
            <a:r>
              <a:rPr lang="tr-TR" sz="2000" dirty="0"/>
              <a:t>ması, </a:t>
            </a:r>
            <a:r>
              <a:rPr lang="tr-TR" sz="2000" b="1" dirty="0"/>
              <a:t>ısıtma ve havalandırmada daha az enerji harcayan alternatiflerin seçil</a:t>
            </a:r>
            <a:r>
              <a:rPr lang="tr-TR" sz="2000" dirty="0"/>
              <a:t>mesi de bu örnekler arasında sayılabilir.</a:t>
            </a:r>
          </a:p>
          <a:p>
            <a:pPr marL="0" indent="0" algn="just">
              <a:buNone/>
            </a:pPr>
            <a:r>
              <a:rPr lang="tr-TR" sz="2000" b="1" dirty="0"/>
              <a:t>Örneğin: </a:t>
            </a:r>
            <a:r>
              <a:rPr lang="tr-TR" sz="2000" dirty="0"/>
              <a:t>Alacalı İnşaatın yaptığı çevre dostu binalar (Algida, Defacto, IKEA alışveriş merkezi, Mercedes Benz, Metro </a:t>
            </a:r>
            <a:r>
              <a:rPr lang="tr-TR" sz="2000" dirty="0" err="1"/>
              <a:t>Gross</a:t>
            </a:r>
            <a:r>
              <a:rPr lang="tr-TR" sz="2000" dirty="0"/>
              <a:t> Market, Türk Pirelli, Yeşilkaya (</a:t>
            </a:r>
            <a:r>
              <a:rPr lang="tr-TR" sz="2000" dirty="0" err="1"/>
              <a:t>hepsiburada.com</a:t>
            </a:r>
            <a:r>
              <a:rPr lang="tr-TR" sz="2000" dirty="0"/>
              <a:t>), </a:t>
            </a:r>
            <a:r>
              <a:rPr lang="tr-TR" sz="2000" dirty="0" err="1"/>
              <a:t>Yiğitoğluve</a:t>
            </a:r>
            <a:r>
              <a:rPr lang="tr-TR" sz="2000" dirty="0"/>
              <a:t> </a:t>
            </a:r>
            <a:r>
              <a:rPr lang="tr-TR" sz="2000" dirty="0" err="1"/>
              <a:t>Wacker</a:t>
            </a:r>
            <a:r>
              <a:rPr lang="tr-TR" sz="2000" dirty="0"/>
              <a:t> Makine binaları yer alan Alacalı, Boğaziçi Tersanesi gibi yapılar…</a:t>
            </a:r>
            <a:br>
              <a:rPr lang="tr-TR" sz="2000" dirty="0"/>
            </a:br>
            <a:br>
              <a:rPr lang="tr-TR" sz="2000" dirty="0"/>
            </a:br>
            <a:r>
              <a:rPr lang="tr-TR" sz="2000" dirty="0"/>
              <a:t>	</a:t>
            </a:r>
          </a:p>
        </p:txBody>
      </p:sp>
      <p:sp>
        <p:nvSpPr>
          <p:cNvPr id="19" name="Oval 18">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a:solidFill>
                  <a:srgbClr val="FFFFFF"/>
                </a:solidFill>
              </a:rPr>
              <a:pPr>
                <a:spcAft>
                  <a:spcPts val="600"/>
                </a:spcAft>
              </a:pPr>
              <a:t>15</a:t>
            </a:fld>
            <a:endParaRPr lang="tr-TR">
              <a:solidFill>
                <a:srgbClr val="FFFFFF"/>
              </a:solidFill>
            </a:endParaRPr>
          </a:p>
        </p:txBody>
      </p:sp>
      <p:pic>
        <p:nvPicPr>
          <p:cNvPr id="6" name="Resim 5">
            <a:extLst>
              <a:ext uri="{FF2B5EF4-FFF2-40B4-BE49-F238E27FC236}">
                <a16:creationId xmlns:a16="http://schemas.microsoft.com/office/drawing/2014/main" id="{63305245-B278-A165-8269-E5C290956ACD}"/>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292559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p:cNvSpPr>
            <a:spLocks noGrp="1"/>
          </p:cNvSpPr>
          <p:nvPr>
            <p:ph type="title"/>
          </p:nvPr>
        </p:nvSpPr>
        <p:spPr>
          <a:xfrm>
            <a:off x="838200" y="365125"/>
            <a:ext cx="5387502" cy="1325563"/>
          </a:xfrm>
        </p:spPr>
        <p:txBody>
          <a:bodyPr>
            <a:normAutofit fontScale="90000"/>
          </a:bodyPr>
          <a:lstStyle/>
          <a:p>
            <a:r>
              <a:rPr lang="tr-TR" sz="2800" dirty="0">
                <a:solidFill>
                  <a:srgbClr val="FF0000"/>
                </a:solidFill>
              </a:rPr>
              <a:t>Örneğin: </a:t>
            </a:r>
            <a:r>
              <a:rPr lang="tr-TR" sz="2800" b="1" dirty="0">
                <a:solidFill>
                  <a:srgbClr val="FF0000"/>
                </a:solidFill>
              </a:rPr>
              <a:t>Mars </a:t>
            </a:r>
            <a:r>
              <a:rPr lang="tr-TR" sz="2800" b="1" dirty="0" err="1">
                <a:solidFill>
                  <a:srgbClr val="FF0000"/>
                </a:solidFill>
              </a:rPr>
              <a:t>Logistics’ten</a:t>
            </a:r>
            <a:r>
              <a:rPr lang="tr-TR" sz="2800" b="1" dirty="0">
                <a:solidFill>
                  <a:srgbClr val="FF0000"/>
                </a:solidFill>
              </a:rPr>
              <a:t> 1 Milyon Dolarlık Sürdürülebilir Enerji Yatırımı</a:t>
            </a:r>
            <a:br>
              <a:rPr lang="tr-TR" sz="2800" b="1" dirty="0">
                <a:solidFill>
                  <a:srgbClr val="FF0000"/>
                </a:solidFill>
              </a:rPr>
            </a:br>
            <a:endParaRPr lang="tr-TR" sz="2800" dirty="0">
              <a:solidFill>
                <a:srgbClr val="FF0000"/>
              </a:solidFill>
            </a:endParaRPr>
          </a:p>
        </p:txBody>
      </p:sp>
      <p:sp>
        <p:nvSpPr>
          <p:cNvPr id="3" name="İçerik Yer Tutucusu 2"/>
          <p:cNvSpPr>
            <a:spLocks noGrp="1"/>
          </p:cNvSpPr>
          <p:nvPr>
            <p:ph idx="1"/>
          </p:nvPr>
        </p:nvSpPr>
        <p:spPr>
          <a:xfrm>
            <a:off x="838200" y="1825625"/>
            <a:ext cx="5387502" cy="4351338"/>
          </a:xfrm>
        </p:spPr>
        <p:txBody>
          <a:bodyPr>
            <a:normAutofit/>
          </a:bodyPr>
          <a:lstStyle/>
          <a:p>
            <a:pPr algn="just"/>
            <a:r>
              <a:rPr lang="tr-TR" sz="2200" dirty="0"/>
              <a:t>Avrupa Yakası’nın en büyük GES (Güneş Enerji Santrali Sistemi) projesi, Mars </a:t>
            </a:r>
            <a:r>
              <a:rPr lang="tr-TR" sz="2200" dirty="0" err="1"/>
              <a:t>Logistics’in</a:t>
            </a:r>
            <a:r>
              <a:rPr lang="tr-TR" sz="2200" dirty="0"/>
              <a:t> yaklaşık 1 milyon dolarlık yatırımı ile hayata geçiyor. Proje ile Hadımköy Lojistik Merkezi’nin 12.098 metrekarelik çatı alanı güneş panelleri ile kaplanacak.</a:t>
            </a:r>
          </a:p>
          <a:p>
            <a:pPr algn="just"/>
            <a:r>
              <a:rPr lang="tr-TR" sz="2200" dirty="0"/>
              <a:t>Yılda 94.469 adet ağaç kurtarılacak</a:t>
            </a:r>
          </a:p>
          <a:p>
            <a:pPr algn="just"/>
            <a:endParaRPr lang="tr-TR" sz="2200" dirty="0"/>
          </a:p>
        </p:txBody>
      </p:sp>
      <p:pic>
        <p:nvPicPr>
          <p:cNvPr id="5" name="Resim 4"/>
          <p:cNvPicPr>
            <a:picLocks noChangeAspect="1"/>
          </p:cNvPicPr>
          <p:nvPr/>
        </p:nvPicPr>
        <p:blipFill>
          <a:blip r:embed="rId2"/>
          <a:srcRect l="18135" r="25534"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a:solidFill>
                  <a:srgbClr val="FFFFFF"/>
                </a:solidFill>
              </a:rPr>
              <a:pPr>
                <a:spcAft>
                  <a:spcPts val="600"/>
                </a:spcAft>
              </a:pPr>
              <a:t>16</a:t>
            </a:fld>
            <a:endParaRPr lang="tr-TR">
              <a:solidFill>
                <a:srgbClr val="FFFFFF"/>
              </a:solidFill>
            </a:endParaRPr>
          </a:p>
        </p:txBody>
      </p:sp>
      <p:pic>
        <p:nvPicPr>
          <p:cNvPr id="6" name="Resim 5">
            <a:extLst>
              <a:ext uri="{FF2B5EF4-FFF2-40B4-BE49-F238E27FC236}">
                <a16:creationId xmlns:a16="http://schemas.microsoft.com/office/drawing/2014/main" id="{674DBAE3-D94A-25F8-6E87-DC1150C8F91C}"/>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42016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rotWithShape="1">
          <a:blip r:embed="rId2"/>
          <a:srcRect l="8574" t="21363" r="33698" b="20654"/>
          <a:stretch/>
        </p:blipFill>
        <p:spPr>
          <a:xfrm>
            <a:off x="6421035" y="1979875"/>
            <a:ext cx="5129784" cy="2898249"/>
          </a:xfrm>
          <a:prstGeom prst="rect">
            <a:avLst/>
          </a:prstGeom>
        </p:spPr>
      </p:pic>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p:cNvPicPr>
            <a:picLocks noChangeAspect="1"/>
          </p:cNvPicPr>
          <p:nvPr/>
        </p:nvPicPr>
        <p:blipFill rotWithShape="1">
          <a:blip r:embed="rId3"/>
          <a:srcRect l="8859" t="9037" r="33702" b="22204"/>
          <a:stretch/>
        </p:blipFill>
        <p:spPr>
          <a:xfrm>
            <a:off x="641180" y="1701914"/>
            <a:ext cx="5129784" cy="3454172"/>
          </a:xfrm>
          <a:prstGeom prst="rect">
            <a:avLst/>
          </a:prstGeom>
        </p:spPr>
      </p:pic>
      <p:sp>
        <p:nvSpPr>
          <p:cNvPr id="2" name="Slayt Numarası Yer Tutucusu 1"/>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a:solidFill>
                  <a:srgbClr val="FFFFFF"/>
                </a:solidFill>
              </a:rPr>
              <a:pPr>
                <a:spcAft>
                  <a:spcPts val="600"/>
                </a:spcAft>
              </a:pPr>
              <a:t>17</a:t>
            </a:fld>
            <a:endParaRPr lang="tr-TR">
              <a:solidFill>
                <a:srgbClr val="FFFFFF"/>
              </a:solidFill>
            </a:endParaRPr>
          </a:p>
        </p:txBody>
      </p:sp>
      <p:pic>
        <p:nvPicPr>
          <p:cNvPr id="5" name="Resim 4">
            <a:extLst>
              <a:ext uri="{FF2B5EF4-FFF2-40B4-BE49-F238E27FC236}">
                <a16:creationId xmlns:a16="http://schemas.microsoft.com/office/drawing/2014/main" id="{4AE60008-DFB8-F59B-805C-5C321F747F99}"/>
              </a:ext>
            </a:extLst>
          </p:cNvPr>
          <p:cNvPicPr>
            <a:picLocks noChangeAspect="1"/>
          </p:cNvPicPr>
          <p:nvPr/>
        </p:nvPicPr>
        <p:blipFill>
          <a:blip r:embed="rId4"/>
          <a:stretch>
            <a:fillRect/>
          </a:stretch>
        </p:blipFill>
        <p:spPr>
          <a:xfrm>
            <a:off x="11353800" y="6311"/>
            <a:ext cx="765277" cy="765722"/>
          </a:xfrm>
          <a:prstGeom prst="rect">
            <a:avLst/>
          </a:prstGeom>
        </p:spPr>
      </p:pic>
    </p:spTree>
    <p:extLst>
      <p:ext uri="{BB962C8B-B14F-4D97-AF65-F5344CB8AC3E}">
        <p14:creationId xmlns:p14="http://schemas.microsoft.com/office/powerpoint/2010/main" val="352641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b="1" dirty="0">
                <a:solidFill>
                  <a:srgbClr val="FF0000"/>
                </a:solidFill>
              </a:rPr>
              <a:t>ÇEVRECİ DEPOLAMA</a:t>
            </a:r>
            <a:endParaRPr lang="tr-TR" dirty="0">
              <a:solidFill>
                <a:srgbClr val="FF0000"/>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351338"/>
          </a:xfrm>
        </p:spPr>
        <p:txBody>
          <a:bodyPr>
            <a:normAutofit/>
          </a:bodyPr>
          <a:lstStyle/>
          <a:p>
            <a:pPr algn="just"/>
            <a:r>
              <a:rPr lang="tr-TR" sz="2400" b="1" i="1" u="sng" dirty="0">
                <a:latin typeface="Calibri" panose="020F0502020204030204" pitchFamily="34" charset="0"/>
              </a:rPr>
              <a:t>Depo içi taşıma mesafelerini</a:t>
            </a:r>
            <a:r>
              <a:rPr lang="tr-TR" sz="2400" dirty="0">
                <a:latin typeface="Calibri" panose="020F0502020204030204" pitchFamily="34" charset="0"/>
              </a:rPr>
              <a:t> </a:t>
            </a:r>
            <a:r>
              <a:rPr lang="tr-TR" sz="2400" b="1" dirty="0">
                <a:latin typeface="Calibri" panose="020F0502020204030204" pitchFamily="34" charset="0"/>
              </a:rPr>
              <a:t>optimize ederek kısaltmak</a:t>
            </a:r>
            <a:r>
              <a:rPr lang="tr-TR" sz="2400" dirty="0">
                <a:latin typeface="Calibri" panose="020F0502020204030204" pitchFamily="34" charset="0"/>
              </a:rPr>
              <a:t>, </a:t>
            </a:r>
            <a:r>
              <a:rPr lang="tr-TR" sz="2400" b="1" dirty="0">
                <a:latin typeface="Calibri" panose="020F0502020204030204" pitchFamily="34" charset="0"/>
              </a:rPr>
              <a:t>taşıyıcı ve konteynerleri defalarca kullanılabilir şekilde tasar</a:t>
            </a:r>
            <a:r>
              <a:rPr lang="tr-TR" sz="2400" dirty="0">
                <a:latin typeface="Calibri" panose="020F0502020204030204" pitchFamily="34" charset="0"/>
              </a:rPr>
              <a:t>lamak, </a:t>
            </a:r>
            <a:r>
              <a:rPr lang="tr-TR" sz="2400" b="1" dirty="0">
                <a:latin typeface="Calibri" panose="020F0502020204030204" pitchFamily="34" charset="0"/>
              </a:rPr>
              <a:t>malzeme taşımada enerji tasarruflu araçlar kullan</a:t>
            </a:r>
            <a:r>
              <a:rPr lang="tr-TR" sz="2400" dirty="0">
                <a:latin typeface="Calibri" panose="020F0502020204030204" pitchFamily="34" charset="0"/>
              </a:rPr>
              <a:t>mak, </a:t>
            </a:r>
            <a:r>
              <a:rPr lang="tr-TR" sz="2400" b="1" dirty="0">
                <a:latin typeface="Calibri" panose="020F0502020204030204" pitchFamily="34" charset="0"/>
              </a:rPr>
              <a:t>taşımada etkinliği artırmak için depo içi yerleşimi en doğru şekilde planlamak</a:t>
            </a:r>
            <a:r>
              <a:rPr lang="tr-TR" sz="2400" dirty="0">
                <a:latin typeface="Calibri" panose="020F0502020204030204" pitchFamily="34" charset="0"/>
              </a:rPr>
              <a:t> bu örnekler arasında sayılabilir.</a:t>
            </a:r>
          </a:p>
          <a:p>
            <a:pPr algn="just"/>
            <a:endParaRPr lang="tr-TR" sz="24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18</a:t>
            </a:fld>
            <a:endParaRPr lang="tr-TR"/>
          </a:p>
        </p:txBody>
      </p:sp>
      <p:pic>
        <p:nvPicPr>
          <p:cNvPr id="5" name="Resim 4">
            <a:extLst>
              <a:ext uri="{FF2B5EF4-FFF2-40B4-BE49-F238E27FC236}">
                <a16:creationId xmlns:a16="http://schemas.microsoft.com/office/drawing/2014/main" id="{D3EE7A90-0C5E-8C38-9CE5-46251B9C757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80154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582010-71BA-A84D-A33F-2E9CCCCC970E}"/>
              </a:ext>
            </a:extLst>
          </p:cNvPr>
          <p:cNvPicPr>
            <a:picLocks noChangeAspect="1"/>
          </p:cNvPicPr>
          <p:nvPr/>
        </p:nvPicPr>
        <p:blipFill>
          <a:blip r:embed="rId2">
            <a:duotone>
              <a:schemeClr val="bg2">
                <a:shade val="45000"/>
                <a:satMod val="135000"/>
              </a:schemeClr>
              <a:prstClr val="white"/>
            </a:duotone>
          </a:blip>
          <a:srcRect t="3479" b="12251"/>
          <a:stretch/>
        </p:blipFill>
        <p:spPr>
          <a:xfrm>
            <a:off x="20" y="10"/>
            <a:ext cx="12191980" cy="6857990"/>
          </a:xfrm>
          <a:prstGeom prst="rect">
            <a:avLst/>
          </a:prstGeom>
        </p:spPr>
      </p:pic>
      <p:sp>
        <p:nvSpPr>
          <p:cNvPr id="16"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dirty="0">
                <a:solidFill>
                  <a:srgbClr val="FF0000"/>
                </a:solidFill>
              </a:rPr>
              <a:t>Yeşil Lojistik, Yeşil Depolama</a:t>
            </a: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19</a:t>
            </a:fld>
            <a:endParaRPr lang="tr-TR"/>
          </a:p>
        </p:txBody>
      </p:sp>
      <p:pic>
        <p:nvPicPr>
          <p:cNvPr id="5" name="Resim 4">
            <a:extLst>
              <a:ext uri="{FF2B5EF4-FFF2-40B4-BE49-F238E27FC236}">
                <a16:creationId xmlns:a16="http://schemas.microsoft.com/office/drawing/2014/main" id="{C62DCAA8-9F81-FAD4-6272-8F6CE6F33B65}"/>
              </a:ext>
            </a:extLst>
          </p:cNvPr>
          <p:cNvPicPr>
            <a:picLocks noChangeAspect="1"/>
          </p:cNvPicPr>
          <p:nvPr/>
        </p:nvPicPr>
        <p:blipFill>
          <a:blip r:embed="rId3"/>
          <a:stretch>
            <a:fillRect/>
          </a:stretch>
        </p:blipFill>
        <p:spPr>
          <a:xfrm>
            <a:off x="11353800" y="6311"/>
            <a:ext cx="765277" cy="765722"/>
          </a:xfrm>
          <a:prstGeom prst="rect">
            <a:avLst/>
          </a:prstGeom>
        </p:spPr>
      </p:pic>
      <p:graphicFrame>
        <p:nvGraphicFramePr>
          <p:cNvPr id="7" name="İçerik Yer Tutucusu 2">
            <a:extLst>
              <a:ext uri="{FF2B5EF4-FFF2-40B4-BE49-F238E27FC236}">
                <a16:creationId xmlns:a16="http://schemas.microsoft.com/office/drawing/2014/main" id="{0CE850E7-94ED-B6E8-7D20-5157690872CF}"/>
              </a:ext>
            </a:extLst>
          </p:cNvPr>
          <p:cNvGraphicFramePr>
            <a:graphicFrameLocks noGrp="1"/>
          </p:cNvGraphicFramePr>
          <p:nvPr>
            <p:ph idx="1"/>
            <p:extLst>
              <p:ext uri="{D42A27DB-BD31-4B8C-83A1-F6EECF244321}">
                <p14:modId xmlns:p14="http://schemas.microsoft.com/office/powerpoint/2010/main" val="26307672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040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Unvan 1"/>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b="1" kern="1200" dirty="0" err="1">
                <a:solidFill>
                  <a:schemeClr val="tx2"/>
                </a:solidFill>
                <a:latin typeface="+mj-lt"/>
                <a:ea typeface="+mj-ea"/>
                <a:cs typeface="+mj-cs"/>
              </a:rPr>
              <a:t>Lojistik</a:t>
            </a:r>
            <a:r>
              <a:rPr lang="en-US" sz="5200" b="1" kern="1200" dirty="0">
                <a:solidFill>
                  <a:schemeClr val="tx2"/>
                </a:solidFill>
                <a:latin typeface="+mj-lt"/>
                <a:ea typeface="+mj-ea"/>
                <a:cs typeface="+mj-cs"/>
              </a:rPr>
              <a:t> </a:t>
            </a:r>
            <a:r>
              <a:rPr lang="en-US" sz="5200" b="1" kern="1200" dirty="0" err="1">
                <a:solidFill>
                  <a:schemeClr val="tx2"/>
                </a:solidFill>
                <a:latin typeface="+mj-lt"/>
                <a:ea typeface="+mj-ea"/>
                <a:cs typeface="+mj-cs"/>
              </a:rPr>
              <a:t>Faaliyetlerin</a:t>
            </a:r>
            <a:r>
              <a:rPr lang="en-US" sz="5200" b="1" kern="1200" dirty="0">
                <a:solidFill>
                  <a:schemeClr val="tx2"/>
                </a:solidFill>
                <a:latin typeface="+mj-lt"/>
                <a:ea typeface="+mj-ea"/>
                <a:cs typeface="+mj-cs"/>
              </a:rPr>
              <a:t> </a:t>
            </a:r>
            <a:r>
              <a:rPr lang="en-US" sz="5200" b="1" kern="1200" dirty="0" err="1">
                <a:solidFill>
                  <a:schemeClr val="tx2"/>
                </a:solidFill>
                <a:latin typeface="+mj-lt"/>
                <a:ea typeface="+mj-ea"/>
                <a:cs typeface="+mj-cs"/>
              </a:rPr>
              <a:t>Çevresel</a:t>
            </a:r>
            <a:r>
              <a:rPr lang="en-US" sz="5200" b="1" kern="1200" dirty="0">
                <a:solidFill>
                  <a:schemeClr val="tx2"/>
                </a:solidFill>
                <a:latin typeface="+mj-lt"/>
                <a:ea typeface="+mj-ea"/>
                <a:cs typeface="+mj-cs"/>
              </a:rPr>
              <a:t> </a:t>
            </a:r>
            <a:r>
              <a:rPr lang="en-US" sz="5200" b="1" kern="1200" dirty="0" err="1">
                <a:solidFill>
                  <a:schemeClr val="tx2"/>
                </a:solidFill>
                <a:latin typeface="+mj-lt"/>
                <a:ea typeface="+mj-ea"/>
                <a:cs typeface="+mj-cs"/>
              </a:rPr>
              <a:t>Etkileri</a:t>
            </a:r>
            <a:r>
              <a:rPr lang="en-US" sz="5200" b="1" kern="1200" dirty="0">
                <a:solidFill>
                  <a:schemeClr val="tx2"/>
                </a:solidFill>
                <a:latin typeface="+mj-lt"/>
                <a:ea typeface="+mj-ea"/>
                <a:cs typeface="+mj-cs"/>
              </a:rPr>
              <a:t> </a:t>
            </a:r>
          </a:p>
        </p:txBody>
      </p:sp>
      <p:sp>
        <p:nvSpPr>
          <p:cNvPr id="4" name="Slayt Numarası Yer Tutucusu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B07F439-5CBA-4DAC-BD00-E143E7040B40}" type="slidenum">
              <a:rPr lang="en-US" smtClean="0"/>
              <a:pPr>
                <a:spcAft>
                  <a:spcPts val="600"/>
                </a:spcAft>
              </a:pPr>
              <a:t>2</a:t>
            </a:fld>
            <a:endParaRPr lang="en-US"/>
          </a:p>
        </p:txBody>
      </p:sp>
      <p:pic>
        <p:nvPicPr>
          <p:cNvPr id="3" name="Resim 2">
            <a:extLst>
              <a:ext uri="{FF2B5EF4-FFF2-40B4-BE49-F238E27FC236}">
                <a16:creationId xmlns:a16="http://schemas.microsoft.com/office/drawing/2014/main" id="{95F6AFD9-43E6-3662-2B66-AB69D015AE61}"/>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38971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1137034" y="609597"/>
            <a:ext cx="9392421" cy="1330841"/>
          </a:xfrm>
        </p:spPr>
        <p:txBody>
          <a:bodyPr>
            <a:normAutofit/>
          </a:bodyPr>
          <a:lstStyle/>
          <a:p>
            <a:r>
              <a:rPr lang="tr-TR" dirty="0">
                <a:solidFill>
                  <a:srgbClr val="FF0000"/>
                </a:solidFill>
              </a:rPr>
              <a:t>LEED (</a:t>
            </a:r>
            <a:r>
              <a:rPr lang="en-US" dirty="0">
                <a:solidFill>
                  <a:srgbClr val="FF0000"/>
                </a:solidFill>
              </a:rPr>
              <a:t>Leadership in Energy and Environmental Design</a:t>
            </a:r>
            <a:r>
              <a:rPr lang="tr-TR" dirty="0">
                <a:solidFill>
                  <a:srgbClr val="FF0000"/>
                </a:solidFill>
              </a:rPr>
              <a:t>) SERTİFİKASI</a:t>
            </a:r>
          </a:p>
        </p:txBody>
      </p:sp>
      <p:sp>
        <p:nvSpPr>
          <p:cNvPr id="3" name="İçerik Yer Tutucusu 2"/>
          <p:cNvSpPr>
            <a:spLocks noGrp="1"/>
          </p:cNvSpPr>
          <p:nvPr>
            <p:ph idx="1"/>
          </p:nvPr>
        </p:nvSpPr>
        <p:spPr>
          <a:xfrm>
            <a:off x="489098" y="2198362"/>
            <a:ext cx="5954232" cy="4157988"/>
          </a:xfrm>
        </p:spPr>
        <p:txBody>
          <a:bodyPr>
            <a:normAutofit/>
          </a:bodyPr>
          <a:lstStyle/>
          <a:p>
            <a:pPr algn="just" fontAlgn="base">
              <a:buFont typeface="Wingdings" panose="05000000000000000000" pitchFamily="2" charset="2"/>
              <a:buChar char="v"/>
            </a:pPr>
            <a:r>
              <a:rPr lang="tr-TR" sz="1600" dirty="0"/>
              <a:t>LEED, Amerikan Yeşil Binalar Konseyi (USGBC) tarafından geliştirilmiş yeşil bina derecelendirme sistemlerinden biridir.</a:t>
            </a:r>
          </a:p>
          <a:p>
            <a:pPr algn="just" fontAlgn="base">
              <a:buFont typeface="Wingdings" panose="05000000000000000000" pitchFamily="2" charset="2"/>
              <a:buChar char="v"/>
            </a:pPr>
            <a:r>
              <a:rPr lang="tr-TR" sz="1600" dirty="0"/>
              <a:t> LEED, belirli bir binanın veya kompleksin aşağıdaki parametreleri göz önünde bulundurarak tasarlandığını ve inşa edildiğini objektif bir şekilde doğrulanmasını sağlayan, uluslararası kabul görmüş bir yeşil bina sertifikasyon sistemidir:</a:t>
            </a:r>
          </a:p>
          <a:p>
            <a:pPr algn="just" fontAlgn="base"/>
            <a:r>
              <a:rPr lang="tr-TR" sz="1600" dirty="0"/>
              <a:t>Maksimum enerji tasarrufu,</a:t>
            </a:r>
          </a:p>
          <a:p>
            <a:pPr algn="just" fontAlgn="base"/>
            <a:r>
              <a:rPr lang="tr-TR" sz="1600" dirty="0"/>
              <a:t>Suyun verimli kullanımı,</a:t>
            </a:r>
          </a:p>
          <a:p>
            <a:pPr algn="just" fontAlgn="base"/>
            <a:r>
              <a:rPr lang="tr-TR" sz="1600" dirty="0"/>
              <a:t>Azaltılmış sera gazı emisyonları,</a:t>
            </a:r>
          </a:p>
          <a:p>
            <a:pPr algn="just" fontAlgn="base"/>
            <a:r>
              <a:rPr lang="tr-TR" sz="1600" dirty="0"/>
              <a:t>Daha sağlıklı iç hava kalitesi,</a:t>
            </a:r>
          </a:p>
          <a:p>
            <a:pPr algn="just" fontAlgn="base"/>
            <a:r>
              <a:rPr lang="tr-TR" sz="1600" dirty="0"/>
              <a:t>Artan geri dönüştürülmüş malzeme kullanımı,</a:t>
            </a:r>
          </a:p>
          <a:p>
            <a:pPr algn="just" fontAlgn="base"/>
            <a:r>
              <a:rPr lang="tr-TR" sz="1600" dirty="0"/>
              <a:t>Kaynakların optimum kullanımı ve çevresel etkilerine duyarlılık,</a:t>
            </a:r>
          </a:p>
          <a:p>
            <a:pPr algn="just" fontAlgn="base"/>
            <a:r>
              <a:rPr lang="tr-TR" sz="1600" dirty="0"/>
              <a:t>Azaltılmış bakım ve işletme maliyetleri.</a:t>
            </a:r>
          </a:p>
          <a:p>
            <a:pPr algn="just"/>
            <a:endParaRPr lang="tr-TR" sz="1600" dirty="0"/>
          </a:p>
        </p:txBody>
      </p:sp>
      <p:pic>
        <p:nvPicPr>
          <p:cNvPr id="1026" name="Picture 2" descr="LEED Sertifikası | LEED Nedir? LEED Sertifikası Almak | LEED Sertifika  Danışmanlığı"/>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3398466"/>
            <a:ext cx="4788505" cy="1328810"/>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z="1000"/>
              <a:pPr>
                <a:spcAft>
                  <a:spcPts val="600"/>
                </a:spcAft>
              </a:pPr>
              <a:t>20</a:t>
            </a:fld>
            <a:endParaRPr lang="tr-TR" sz="1000"/>
          </a:p>
        </p:txBody>
      </p:sp>
      <p:pic>
        <p:nvPicPr>
          <p:cNvPr id="5" name="Resim 4">
            <a:extLst>
              <a:ext uri="{FF2B5EF4-FFF2-40B4-BE49-F238E27FC236}">
                <a16:creationId xmlns:a16="http://schemas.microsoft.com/office/drawing/2014/main" id="{8AF47988-7B87-D269-A9C5-EFFA65C554C7}"/>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148811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sz="3600" dirty="0">
                <a:solidFill>
                  <a:srgbClr val="FF0000"/>
                </a:solidFill>
              </a:rPr>
              <a:t>BREEAM (</a:t>
            </a:r>
            <a:r>
              <a:rPr lang="tr-TR" sz="3600" b="1" cap="all" dirty="0">
                <a:solidFill>
                  <a:srgbClr val="FF0000"/>
                </a:solidFill>
              </a:rPr>
              <a:t>BRE ENVİRONMENTAL ASSESSMENT METHOD)</a:t>
            </a:r>
            <a:endParaRPr lang="tr-TR" sz="3600" dirty="0">
              <a:solidFill>
                <a:srgbClr val="FF0000"/>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895850"/>
          </a:xfrm>
        </p:spPr>
        <p:txBody>
          <a:bodyPr>
            <a:normAutofit/>
          </a:bodyPr>
          <a:lstStyle/>
          <a:p>
            <a:pPr algn="just">
              <a:buFont typeface="Wingdings" panose="05000000000000000000" pitchFamily="2" charset="2"/>
              <a:buChar char="v"/>
            </a:pPr>
            <a:r>
              <a:rPr lang="tr-TR" sz="1600" dirty="0"/>
              <a:t>Binaların sürdürülebilirliğini değerlendiren, derecelendiren ve belgelendiren dünyanın ilk değerlendirme sistemi “BREEAM” birçok yeşil bina sertifikasyon sisteminin temelini oluşturmuştur. Ancak İngiltere özelinde gelişmiş, İngiltere'ye özgü olmuş, dünyada 78 ülkede kullanılarak 561.100’den fazla sertifikalı, 2.262.900 kayıtlı bina elde dilmiştir. </a:t>
            </a:r>
          </a:p>
          <a:p>
            <a:pPr algn="just">
              <a:buFont typeface="Wingdings" panose="05000000000000000000" pitchFamily="2" charset="2"/>
              <a:buChar char="v"/>
            </a:pPr>
            <a:endParaRPr lang="tr-TR" sz="1600" dirty="0"/>
          </a:p>
          <a:p>
            <a:pPr algn="just">
              <a:buFont typeface="Wingdings" panose="05000000000000000000" pitchFamily="2" charset="2"/>
              <a:buChar char="v"/>
            </a:pPr>
            <a:r>
              <a:rPr lang="tr-TR" sz="1600" dirty="0"/>
              <a:t>BREEAM değerlendirmesi, inşa edilecek alanın malzeme tedarikini, tasarımını, inşasını ve işletimini performans kriterlerine dayalı bir dizi hedefe göre değerlendirir. </a:t>
            </a:r>
          </a:p>
          <a:p>
            <a:pPr algn="just"/>
            <a:r>
              <a:rPr lang="tr-TR" sz="1600" dirty="0"/>
              <a:t>Enerji, arazi kullanımı ve ekoloji, kirlilik, kullanılan malzemelerin kalitesi, atık yönetimi gibi çeşitli kategorilerde sürdürülebilir değerlere odaklanır.</a:t>
            </a:r>
          </a:p>
          <a:p>
            <a:pPr algn="just"/>
            <a:r>
              <a:rPr lang="tr-TR" sz="1600" dirty="0"/>
              <a:t>Her kategori, azaltılmış karbon emisyonları, düşük karbon etkili tasarım, iklim değişikliğine uyum, ekolojik değer ve biyolojik çeşitliliğin korunması dahil olmak üzere en etkili faktörlere odaklanır. </a:t>
            </a:r>
          </a:p>
          <a:p>
            <a:pPr algn="just"/>
            <a:r>
              <a:rPr lang="tr-TR" sz="1600" dirty="0"/>
              <a:t>Bağımsız lisanslı değerlendiriciler planın değerlendirmesini yapar ve kriterlerin her biri puanlanır. Ardından yapının sürdürülebilirlik değerlerine uygun olup olmadığına karar verilir. </a:t>
            </a:r>
          </a:p>
          <a:p>
            <a:pPr algn="just"/>
            <a:r>
              <a:rPr lang="tr-TR" sz="1600" dirty="0"/>
              <a:t>Bina ve alt yapı sistemlerinin doğrulanmasından sonraki aşaması ise depo içerisinde yapılan uygulamaların takibidir. Yapılan her işlemde geri dönüşüme önem verilmelidir. </a:t>
            </a:r>
          </a:p>
          <a:p>
            <a:pPr algn="just"/>
            <a:r>
              <a:rPr lang="tr-TR" sz="1600" dirty="0"/>
              <a:t>Bozulabilir ürünler söz konusu olduğunda, son kullanma tarihlerini kontrol etmek ve ürünlerin bozulmasını önlemek için FIFO (ilk giren ilk çıkmalı) kriteri doğru bir şekilde yönetilmeli ve uygulanmalıdır.</a:t>
            </a: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21</a:t>
            </a:fld>
            <a:endParaRPr lang="tr-TR"/>
          </a:p>
        </p:txBody>
      </p:sp>
      <p:pic>
        <p:nvPicPr>
          <p:cNvPr id="5" name="Resim 4">
            <a:extLst>
              <a:ext uri="{FF2B5EF4-FFF2-40B4-BE49-F238E27FC236}">
                <a16:creationId xmlns:a16="http://schemas.microsoft.com/office/drawing/2014/main" id="{BCA70E91-5AFA-237F-3544-342B64F40709}"/>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73400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83"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BREEAM Sertifikası Danışmanlığı BREEAM Nedir? Neden BREE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391374"/>
            <a:ext cx="4777381" cy="39055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911702" y="1244009"/>
            <a:ext cx="5442098" cy="4932954"/>
          </a:xfrm>
          <a:prstGeom prst="rect">
            <a:avLst/>
          </a:prstGeom>
        </p:spPr>
        <p:txBody>
          <a:bodyPr vert="horz" lIns="91440" tIns="45720" rIns="91440" bIns="45720" rtlCol="0">
            <a:normAutofit/>
          </a:bodyPr>
          <a:lstStyle/>
          <a:p>
            <a:pPr indent="-228600" algn="just" fontAlgn="base">
              <a:lnSpc>
                <a:spcPct val="90000"/>
              </a:lnSpc>
              <a:spcAft>
                <a:spcPts val="600"/>
              </a:spcAft>
              <a:buFont typeface="Arial" panose="020B0604020202020204" pitchFamily="34" charset="0"/>
              <a:buChar char="•"/>
            </a:pPr>
            <a:r>
              <a:rPr lang="en-US" sz="2000" b="1" cap="all" dirty="0">
                <a:solidFill>
                  <a:srgbClr val="FF0000"/>
                </a:solidFill>
              </a:rPr>
              <a:t>BREEAM SERTİFİKA SEVİYELERİ VE YÜZDELERİ</a:t>
            </a:r>
          </a:p>
          <a:p>
            <a:pPr algn="just" fontAlgn="base">
              <a:lnSpc>
                <a:spcPct val="90000"/>
              </a:lnSpc>
              <a:spcAft>
                <a:spcPts val="600"/>
              </a:spcAft>
            </a:pPr>
            <a:r>
              <a:rPr lang="en-US" sz="2000" dirty="0"/>
              <a:t>BREEAM </a:t>
            </a:r>
            <a:r>
              <a:rPr lang="en-US" sz="2000" dirty="0" err="1"/>
              <a:t>binanın</a:t>
            </a:r>
            <a:r>
              <a:rPr lang="en-US" sz="2000" dirty="0"/>
              <a:t> </a:t>
            </a:r>
            <a:r>
              <a:rPr lang="en-US" sz="2000" dirty="0" err="1"/>
              <a:t>performansa</a:t>
            </a:r>
            <a:r>
              <a:rPr lang="en-US" sz="2000" dirty="0"/>
              <a:t> </a:t>
            </a:r>
            <a:r>
              <a:rPr lang="en-US" sz="2000" dirty="0" err="1"/>
              <a:t>dayalı</a:t>
            </a:r>
            <a:r>
              <a:rPr lang="en-US" sz="2000" dirty="0"/>
              <a:t> </a:t>
            </a:r>
            <a:r>
              <a:rPr lang="en-US" sz="2000" dirty="0" err="1"/>
              <a:t>tasarım</a:t>
            </a:r>
            <a:r>
              <a:rPr lang="en-US" sz="2000" dirty="0"/>
              <a:t>, </a:t>
            </a:r>
            <a:r>
              <a:rPr lang="en-US" sz="2000" dirty="0" err="1"/>
              <a:t>inşaat</a:t>
            </a:r>
            <a:r>
              <a:rPr lang="en-US" sz="2000" dirty="0"/>
              <a:t>, </a:t>
            </a:r>
            <a:r>
              <a:rPr lang="en-US" sz="2000" dirty="0" err="1"/>
              <a:t>tedarik</a:t>
            </a:r>
            <a:r>
              <a:rPr lang="en-US" sz="2000" dirty="0"/>
              <a:t> </a:t>
            </a:r>
            <a:r>
              <a:rPr lang="en-US" sz="2000" dirty="0" err="1"/>
              <a:t>ve</a:t>
            </a:r>
            <a:r>
              <a:rPr lang="en-US" sz="2000" dirty="0"/>
              <a:t> </a:t>
            </a:r>
            <a:r>
              <a:rPr lang="en-US" sz="2000" dirty="0" err="1"/>
              <a:t>operasyon</a:t>
            </a:r>
            <a:r>
              <a:rPr lang="en-US" sz="2000" dirty="0"/>
              <a:t> </a:t>
            </a:r>
            <a:r>
              <a:rPr lang="en-US" sz="2000" dirty="0" err="1"/>
              <a:t>süreçlerini</a:t>
            </a:r>
            <a:r>
              <a:rPr lang="en-US" sz="2000" dirty="0"/>
              <a:t> </a:t>
            </a:r>
            <a:r>
              <a:rPr lang="en-US" sz="2000" dirty="0" err="1"/>
              <a:t>değerlendirir</a:t>
            </a:r>
            <a:r>
              <a:rPr lang="en-US" sz="2000" dirty="0"/>
              <a:t>. </a:t>
            </a:r>
            <a:r>
              <a:rPr lang="en-US" sz="2000" dirty="0" err="1"/>
              <a:t>Değerlendirmeler</a:t>
            </a:r>
            <a:r>
              <a:rPr lang="en-US" sz="2000" dirty="0"/>
              <a:t>, </a:t>
            </a:r>
            <a:r>
              <a:rPr lang="en-US" sz="2000" dirty="0" err="1"/>
              <a:t>bağımsız</a:t>
            </a:r>
            <a:r>
              <a:rPr lang="en-US" sz="2000" dirty="0"/>
              <a:t>, </a:t>
            </a:r>
            <a:r>
              <a:rPr lang="en-US" sz="2000" dirty="0" err="1"/>
              <a:t>lisanslı</a:t>
            </a:r>
            <a:r>
              <a:rPr lang="en-US" sz="2000" dirty="0"/>
              <a:t> </a:t>
            </a:r>
            <a:r>
              <a:rPr lang="en-US" sz="2000" dirty="0" err="1"/>
              <a:t>değerlendiriciler</a:t>
            </a:r>
            <a:r>
              <a:rPr lang="en-US" sz="2000" dirty="0"/>
              <a:t> </a:t>
            </a:r>
            <a:r>
              <a:rPr lang="en-US" sz="2000" dirty="0" err="1"/>
              <a:t>tarafından</a:t>
            </a:r>
            <a:r>
              <a:rPr lang="en-US" sz="2000" dirty="0"/>
              <a:t> </a:t>
            </a:r>
            <a:r>
              <a:rPr lang="en-US" sz="2000" dirty="0" err="1"/>
              <a:t>gerçekleştirilir</a:t>
            </a:r>
            <a:r>
              <a:rPr lang="en-US" sz="2000" dirty="0"/>
              <a:t> </a:t>
            </a:r>
            <a:r>
              <a:rPr lang="en-US" sz="2000" dirty="0" err="1"/>
              <a:t>ve</a:t>
            </a:r>
            <a:r>
              <a:rPr lang="en-US" sz="2000" dirty="0"/>
              <a:t> </a:t>
            </a:r>
            <a:r>
              <a:rPr lang="en-US" sz="2000" dirty="0" err="1"/>
              <a:t>Geçer</a:t>
            </a:r>
            <a:r>
              <a:rPr lang="en-US" sz="2000" dirty="0"/>
              <a:t>, İyi, </a:t>
            </a:r>
            <a:r>
              <a:rPr lang="en-US" sz="2000" dirty="0" err="1"/>
              <a:t>Çok</a:t>
            </a:r>
            <a:r>
              <a:rPr lang="en-US" sz="2000" dirty="0"/>
              <a:t> İyi, </a:t>
            </a:r>
            <a:r>
              <a:rPr lang="en-US" sz="2000" dirty="0" err="1"/>
              <a:t>Mükemmel</a:t>
            </a:r>
            <a:r>
              <a:rPr lang="en-US" sz="2000" dirty="0"/>
              <a:t> </a:t>
            </a:r>
            <a:r>
              <a:rPr lang="en-US" sz="2000" dirty="0" err="1"/>
              <a:t>ve</a:t>
            </a:r>
            <a:r>
              <a:rPr lang="en-US" sz="2000" dirty="0"/>
              <a:t> </a:t>
            </a:r>
            <a:r>
              <a:rPr lang="en-US" sz="2000" dirty="0" err="1"/>
              <a:t>Olağanüstü</a:t>
            </a:r>
            <a:r>
              <a:rPr lang="en-US" sz="2000" dirty="0"/>
              <a:t> </a:t>
            </a:r>
            <a:r>
              <a:rPr lang="en-US" sz="2000" dirty="0" err="1"/>
              <a:t>seviyelerinde</a:t>
            </a:r>
            <a:r>
              <a:rPr lang="en-US" sz="2000" dirty="0"/>
              <a:t>  </a:t>
            </a:r>
            <a:r>
              <a:rPr lang="en-US" sz="2000" dirty="0" err="1"/>
              <a:t>derecelendirilir</a:t>
            </a:r>
            <a:r>
              <a:rPr lang="en-US" sz="2000" dirty="0"/>
              <a:t>.</a:t>
            </a:r>
          </a:p>
          <a:p>
            <a:pPr indent="-228600" algn="just" fontAlgn="base">
              <a:lnSpc>
                <a:spcPct val="90000"/>
              </a:lnSpc>
              <a:spcAft>
                <a:spcPts val="600"/>
              </a:spcAft>
              <a:buFont typeface="Arial" panose="020B0604020202020204" pitchFamily="34" charset="0"/>
              <a:buChar char="•"/>
            </a:pPr>
            <a:endParaRPr lang="en-US" sz="2000" dirty="0"/>
          </a:p>
          <a:p>
            <a:pPr indent="-228600" algn="just" fontAlgn="base">
              <a:lnSpc>
                <a:spcPct val="90000"/>
              </a:lnSpc>
              <a:spcAft>
                <a:spcPts val="600"/>
              </a:spcAft>
              <a:buFont typeface="Arial" panose="020B0604020202020204" pitchFamily="34" charset="0"/>
              <a:buChar char="•"/>
            </a:pPr>
            <a:r>
              <a:rPr lang="en-US" sz="2000" dirty="0"/>
              <a:t>BREEAM </a:t>
            </a:r>
            <a:r>
              <a:rPr lang="en-US" sz="2000" dirty="0" err="1"/>
              <a:t>Geçer</a:t>
            </a:r>
            <a:r>
              <a:rPr lang="en-US" sz="2000" dirty="0"/>
              <a:t> (Pass) &gt;30%</a:t>
            </a:r>
          </a:p>
          <a:p>
            <a:pPr indent="-228600" algn="just" fontAlgn="base">
              <a:lnSpc>
                <a:spcPct val="90000"/>
              </a:lnSpc>
              <a:spcAft>
                <a:spcPts val="600"/>
              </a:spcAft>
              <a:buFont typeface="Arial" panose="020B0604020202020204" pitchFamily="34" charset="0"/>
              <a:buChar char="•"/>
            </a:pPr>
            <a:r>
              <a:rPr lang="en-US" sz="2000" dirty="0"/>
              <a:t>BREEAM İyi (Good) &gt;45%</a:t>
            </a:r>
          </a:p>
          <a:p>
            <a:pPr indent="-228600" algn="just" fontAlgn="base">
              <a:lnSpc>
                <a:spcPct val="90000"/>
              </a:lnSpc>
              <a:spcAft>
                <a:spcPts val="600"/>
              </a:spcAft>
              <a:buFont typeface="Arial" panose="020B0604020202020204" pitchFamily="34" charset="0"/>
              <a:buChar char="•"/>
            </a:pPr>
            <a:r>
              <a:rPr lang="en-US" sz="2000" dirty="0"/>
              <a:t>BREEAM </a:t>
            </a:r>
            <a:r>
              <a:rPr lang="en-US" sz="2000" dirty="0" err="1"/>
              <a:t>Çok</a:t>
            </a:r>
            <a:r>
              <a:rPr lang="en-US" sz="2000" dirty="0"/>
              <a:t> İyi (Very Good) &gt;55%</a:t>
            </a:r>
          </a:p>
          <a:p>
            <a:pPr indent="-228600" algn="just" fontAlgn="base">
              <a:lnSpc>
                <a:spcPct val="90000"/>
              </a:lnSpc>
              <a:spcAft>
                <a:spcPts val="600"/>
              </a:spcAft>
              <a:buFont typeface="Arial" panose="020B0604020202020204" pitchFamily="34" charset="0"/>
              <a:buChar char="•"/>
            </a:pPr>
            <a:r>
              <a:rPr lang="en-US" sz="2000" dirty="0"/>
              <a:t>BREEAM </a:t>
            </a:r>
            <a:r>
              <a:rPr lang="en-US" sz="2000" dirty="0" err="1"/>
              <a:t>Mükemmel</a:t>
            </a:r>
            <a:r>
              <a:rPr lang="en-US" sz="2000" dirty="0"/>
              <a:t> (Excellent)&gt;70%</a:t>
            </a:r>
          </a:p>
          <a:p>
            <a:pPr indent="-228600" algn="just" fontAlgn="base">
              <a:lnSpc>
                <a:spcPct val="90000"/>
              </a:lnSpc>
              <a:spcAft>
                <a:spcPts val="600"/>
              </a:spcAft>
              <a:buFont typeface="Arial" panose="020B0604020202020204" pitchFamily="34" charset="0"/>
              <a:buChar char="•"/>
            </a:pPr>
            <a:r>
              <a:rPr lang="en-US" sz="2000" dirty="0"/>
              <a:t>BREEAM </a:t>
            </a:r>
            <a:r>
              <a:rPr lang="en-US" sz="2000" dirty="0" err="1"/>
              <a:t>Olağanüstü</a:t>
            </a:r>
            <a:r>
              <a:rPr lang="en-US" sz="2000" dirty="0"/>
              <a:t> (Outstanding) &gt;85%</a:t>
            </a:r>
            <a:endParaRPr lang="en-US" sz="2000" b="0" i="0" dirty="0">
              <a:effectLst/>
            </a:endParaRPr>
          </a:p>
        </p:txBody>
      </p:sp>
      <p:sp>
        <p:nvSpPr>
          <p:cNvPr id="2" name="Slayt Numarası Yer Tutucusu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B07F439-5CBA-4DAC-BD00-E143E7040B40}" type="slidenum">
              <a:rPr lang="en-US" smtClean="0"/>
              <a:pPr>
                <a:spcAft>
                  <a:spcPts val="600"/>
                </a:spcAft>
              </a:pPr>
              <a:t>22</a:t>
            </a:fld>
            <a:endParaRPr lang="en-US"/>
          </a:p>
        </p:txBody>
      </p:sp>
      <p:pic>
        <p:nvPicPr>
          <p:cNvPr id="4" name="Resim 3">
            <a:extLst>
              <a:ext uri="{FF2B5EF4-FFF2-40B4-BE49-F238E27FC236}">
                <a16:creationId xmlns:a16="http://schemas.microsoft.com/office/drawing/2014/main" id="{661771D9-89BF-BD92-F03A-0A0A8732308E}"/>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6633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Unvan 1"/>
          <p:cNvSpPr>
            <a:spLocks noGrp="1"/>
          </p:cNvSpPr>
          <p:nvPr>
            <p:ph type="title"/>
          </p:nvPr>
        </p:nvSpPr>
        <p:spPr>
          <a:xfrm>
            <a:off x="5894962" y="479493"/>
            <a:ext cx="5458838" cy="1325563"/>
          </a:xfrm>
        </p:spPr>
        <p:txBody>
          <a:bodyPr>
            <a:normAutofit/>
          </a:bodyPr>
          <a:lstStyle/>
          <a:p>
            <a:r>
              <a:rPr lang="tr-TR" sz="4000" b="1" dirty="0">
                <a:solidFill>
                  <a:srgbClr val="FF0000"/>
                </a:solidFill>
                <a:latin typeface="Calibri" panose="020F0502020204030204" pitchFamily="34" charset="0"/>
              </a:rPr>
              <a:t>Tersine Lojistik</a:t>
            </a:r>
            <a:endParaRPr lang="tr-TR" sz="4000" dirty="0">
              <a:solidFill>
                <a:srgbClr val="FF0000"/>
              </a:solidFill>
            </a:endParaRPr>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10 Soruda Tersine Lojistik - Lojistik &amp; Gümrükle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2322963"/>
            <a:ext cx="4777381" cy="204233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5894962" y="1984443"/>
            <a:ext cx="5458838" cy="4192520"/>
          </a:xfrm>
        </p:spPr>
        <p:txBody>
          <a:bodyPr>
            <a:normAutofit/>
          </a:bodyPr>
          <a:lstStyle/>
          <a:p>
            <a:pPr marL="0" indent="0" algn="just">
              <a:buNone/>
            </a:pPr>
            <a:r>
              <a:rPr lang="tr-TR" sz="2000" dirty="0">
                <a:latin typeface="Calibri" panose="020F0502020204030204" pitchFamily="34" charset="0"/>
              </a:rPr>
              <a:t>	</a:t>
            </a:r>
            <a:r>
              <a:rPr lang="tr-TR" sz="2000" b="1" i="1" u="sng" dirty="0">
                <a:latin typeface="Calibri" panose="020F0502020204030204" pitchFamily="34" charset="0"/>
              </a:rPr>
              <a:t>Tersine lojistik</a:t>
            </a:r>
            <a:r>
              <a:rPr lang="tr-TR" sz="2000" dirty="0">
                <a:latin typeface="Calibri" panose="020F0502020204030204" pitchFamily="34" charset="0"/>
              </a:rPr>
              <a:t>, </a:t>
            </a:r>
            <a:r>
              <a:rPr lang="tr-TR" sz="2000" b="1" dirty="0">
                <a:latin typeface="Calibri" panose="020F0502020204030204" pitchFamily="34" charset="0"/>
              </a:rPr>
              <a:t>tüketicilerin kullanıp attıkları</a:t>
            </a:r>
            <a:r>
              <a:rPr lang="tr-TR" sz="2000" dirty="0">
                <a:latin typeface="Calibri" panose="020F0502020204030204" pitchFamily="34" charset="0"/>
              </a:rPr>
              <a:t>, </a:t>
            </a:r>
            <a:r>
              <a:rPr lang="tr-TR" sz="2000" b="1" i="1" dirty="0">
                <a:latin typeface="Calibri" panose="020F0502020204030204" pitchFamily="34" charset="0"/>
              </a:rPr>
              <a:t>ya da</a:t>
            </a:r>
            <a:r>
              <a:rPr lang="tr-TR" sz="2000" dirty="0">
                <a:latin typeface="Calibri" panose="020F0502020204030204" pitchFamily="34" charset="0"/>
              </a:rPr>
              <a:t> </a:t>
            </a:r>
            <a:r>
              <a:rPr lang="tr-TR" sz="2000" b="1" dirty="0">
                <a:latin typeface="Calibri" panose="020F0502020204030204" pitchFamily="34" charset="0"/>
              </a:rPr>
              <a:t>ömrünü tamamlamış ürün ve malzemelerin geri dönüştürülmesi</a:t>
            </a:r>
            <a:r>
              <a:rPr lang="tr-TR" sz="2000" dirty="0">
                <a:latin typeface="Calibri" panose="020F0502020204030204" pitchFamily="34" charset="0"/>
              </a:rPr>
              <a:t> </a:t>
            </a:r>
            <a:r>
              <a:rPr lang="tr-TR" sz="2000" b="1" i="1" dirty="0">
                <a:latin typeface="Calibri" panose="020F0502020204030204" pitchFamily="34" charset="0"/>
              </a:rPr>
              <a:t>ya da </a:t>
            </a:r>
            <a:r>
              <a:rPr lang="tr-TR" sz="2000" b="1" dirty="0">
                <a:latin typeface="Calibri" panose="020F0502020204030204" pitchFamily="34" charset="0"/>
              </a:rPr>
              <a:t>imha edilmesi amacıyla</a:t>
            </a:r>
            <a:r>
              <a:rPr lang="tr-TR" sz="2000" dirty="0">
                <a:latin typeface="Calibri" panose="020F0502020204030204" pitchFamily="34" charset="0"/>
              </a:rPr>
              <a:t> </a:t>
            </a:r>
            <a:r>
              <a:rPr lang="tr-TR" sz="2000" b="1" i="1" u="sng" dirty="0">
                <a:latin typeface="Calibri" panose="020F0502020204030204" pitchFamily="34" charset="0"/>
              </a:rPr>
              <a:t>tedarik zincirinde</a:t>
            </a:r>
            <a:r>
              <a:rPr lang="tr-TR" sz="2000" dirty="0">
                <a:latin typeface="Calibri" panose="020F0502020204030204" pitchFamily="34" charset="0"/>
              </a:rPr>
              <a:t> </a:t>
            </a:r>
            <a:r>
              <a:rPr lang="tr-TR" sz="2000" b="1" dirty="0">
                <a:latin typeface="Calibri" panose="020F0502020204030204" pitchFamily="34" charset="0"/>
              </a:rPr>
              <a:t>geriye doğru yönlendirilmesiyle ilgili tüm süreçleri</a:t>
            </a:r>
            <a:r>
              <a:rPr lang="tr-TR" sz="2000" dirty="0">
                <a:latin typeface="Calibri" panose="020F0502020204030204" pitchFamily="34" charset="0"/>
              </a:rPr>
              <a:t> ve </a:t>
            </a:r>
            <a:r>
              <a:rPr lang="tr-TR" sz="2000" b="1" dirty="0">
                <a:latin typeface="Calibri" panose="020F0502020204030204" pitchFamily="34" charset="0"/>
              </a:rPr>
              <a:t>lojistik faaliyetleri kapsar</a:t>
            </a:r>
            <a:r>
              <a:rPr lang="tr-TR" sz="2000" dirty="0">
                <a:latin typeface="Calibri" panose="020F0502020204030204" pitchFamily="34" charset="0"/>
              </a:rPr>
              <a:t> ve </a:t>
            </a:r>
            <a:r>
              <a:rPr lang="tr-TR" sz="2000" b="1" dirty="0">
                <a:latin typeface="Calibri" panose="020F0502020204030204" pitchFamily="34" charset="0"/>
              </a:rPr>
              <a:t>bu süreçlerin etkin bir şekilde yönetilmesi ile ilgili</a:t>
            </a:r>
            <a:r>
              <a:rPr lang="tr-TR" sz="2000" dirty="0">
                <a:latin typeface="Calibri" panose="020F0502020204030204" pitchFamily="34" charset="0"/>
              </a:rPr>
              <a:t>dir.</a:t>
            </a:r>
          </a:p>
          <a:p>
            <a:pPr marL="0" indent="0" algn="just">
              <a:buNone/>
            </a:pPr>
            <a:r>
              <a:rPr lang="tr-TR" sz="2000" dirty="0">
                <a:latin typeface="Calibri" panose="020F0502020204030204" pitchFamily="34" charset="0"/>
              </a:rPr>
              <a:t>	</a:t>
            </a:r>
            <a:r>
              <a:rPr lang="tr-TR" sz="2000" b="1" i="1" u="sng" dirty="0">
                <a:latin typeface="Calibri" panose="020F0502020204030204" pitchFamily="34" charset="0"/>
              </a:rPr>
              <a:t>Tersine lojistikte</a:t>
            </a:r>
            <a:r>
              <a:rPr lang="tr-TR" sz="2000" b="1" dirty="0">
                <a:latin typeface="Calibri" panose="020F0502020204030204" pitchFamily="34" charset="0"/>
              </a:rPr>
              <a:t> bir işletmenin ilk yapması gerekenlerden biri</a:t>
            </a:r>
            <a:r>
              <a:rPr lang="tr-TR" sz="2000" dirty="0">
                <a:latin typeface="Calibri" panose="020F0502020204030204" pitchFamily="34" charset="0"/>
              </a:rPr>
              <a:t> de </a:t>
            </a:r>
            <a:r>
              <a:rPr lang="tr-TR" sz="2000" b="1" u="sng" dirty="0">
                <a:latin typeface="Calibri" panose="020F0502020204030204" pitchFamily="34" charset="0"/>
              </a:rPr>
              <a:t>uygun lojistik ağının tasarlanıp</a:t>
            </a:r>
            <a:r>
              <a:rPr lang="tr-TR" sz="2000" dirty="0">
                <a:latin typeface="Calibri" panose="020F0502020204030204" pitchFamily="34" charset="0"/>
              </a:rPr>
              <a:t>, </a:t>
            </a:r>
            <a:r>
              <a:rPr lang="tr-TR" sz="2000" b="1" u="sng" dirty="0">
                <a:latin typeface="Calibri" panose="020F0502020204030204" pitchFamily="34" charset="0"/>
              </a:rPr>
              <a:t>taşıma yöntemlerinin seçilerek</a:t>
            </a:r>
            <a:r>
              <a:rPr lang="tr-TR" sz="2000" dirty="0">
                <a:latin typeface="Calibri" panose="020F0502020204030204" pitchFamily="34" charset="0"/>
              </a:rPr>
              <a:t> </a:t>
            </a:r>
            <a:r>
              <a:rPr lang="tr-TR" sz="2000" b="1" i="1" dirty="0">
                <a:latin typeface="Calibri" panose="020F0502020204030204" pitchFamily="34" charset="0"/>
              </a:rPr>
              <a:t>mümkün olan</a:t>
            </a:r>
            <a:r>
              <a:rPr lang="tr-TR" sz="2000" dirty="0">
                <a:latin typeface="Calibri" panose="020F0502020204030204" pitchFamily="34" charset="0"/>
              </a:rPr>
              <a:t> </a:t>
            </a:r>
            <a:r>
              <a:rPr lang="tr-TR" sz="2000" b="1" dirty="0">
                <a:latin typeface="Calibri" panose="020F0502020204030204" pitchFamily="34" charset="0"/>
              </a:rPr>
              <a:t>en hızlı</a:t>
            </a:r>
            <a:r>
              <a:rPr lang="tr-TR" sz="2000" dirty="0">
                <a:latin typeface="Calibri" panose="020F0502020204030204" pitchFamily="34" charset="0"/>
              </a:rPr>
              <a:t> ve </a:t>
            </a:r>
            <a:r>
              <a:rPr lang="tr-TR" sz="2000" b="1" dirty="0">
                <a:latin typeface="Calibri" panose="020F0502020204030204" pitchFamily="34" charset="0"/>
              </a:rPr>
              <a:t>düşük maliyetli taşıma planı</a:t>
            </a:r>
            <a:r>
              <a:rPr lang="tr-TR" sz="2000" dirty="0">
                <a:latin typeface="Calibri" panose="020F0502020204030204" pitchFamily="34" charset="0"/>
              </a:rPr>
              <a:t>nın yapılması olacaktır.</a:t>
            </a:r>
          </a:p>
          <a:p>
            <a:pPr algn="just"/>
            <a:endParaRPr lang="tr-TR" sz="20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23</a:t>
            </a:fld>
            <a:endParaRPr lang="tr-TR"/>
          </a:p>
        </p:txBody>
      </p:sp>
      <p:pic>
        <p:nvPicPr>
          <p:cNvPr id="5" name="Resim 4">
            <a:extLst>
              <a:ext uri="{FF2B5EF4-FFF2-40B4-BE49-F238E27FC236}">
                <a16:creationId xmlns:a16="http://schemas.microsoft.com/office/drawing/2014/main" id="{BCDDBAD2-EE38-C9FD-34DB-8C19339840A9}"/>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315143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b="1" dirty="0">
                <a:solidFill>
                  <a:srgbClr val="FF0000"/>
                </a:solidFill>
                <a:latin typeface="+mn-lt"/>
              </a:rPr>
              <a:t>TERSİNE LOJİSTİK</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351338"/>
          </a:xfrm>
        </p:spPr>
        <p:txBody>
          <a:bodyPr>
            <a:normAutofit/>
          </a:bodyPr>
          <a:lstStyle/>
          <a:p>
            <a:pPr marL="0" indent="0" algn="just">
              <a:buNone/>
            </a:pPr>
            <a:r>
              <a:rPr lang="tr-TR" sz="2000" b="1" u="sng" dirty="0"/>
              <a:t>Bir tedarik zinciri</a:t>
            </a:r>
            <a:r>
              <a:rPr lang="tr-TR" sz="2000" dirty="0"/>
              <a:t>, </a:t>
            </a:r>
            <a:r>
              <a:rPr lang="tr-TR" sz="2000" b="1" u="sng" dirty="0"/>
              <a:t>hammaddeyi nihai ürün stokuna dönüştürmek için birlikte çalışan</a:t>
            </a:r>
            <a:r>
              <a:rPr lang="tr-TR" sz="2000" dirty="0"/>
              <a:t> </a:t>
            </a:r>
            <a:r>
              <a:rPr lang="tr-TR" sz="2000" b="1" u="sng" dirty="0"/>
              <a:t>tedarikçiler</a:t>
            </a:r>
            <a:r>
              <a:rPr lang="tr-TR" sz="2000" dirty="0"/>
              <a:t>, </a:t>
            </a:r>
            <a:r>
              <a:rPr lang="tr-TR" sz="2000" b="1" u="sng" dirty="0"/>
              <a:t>üreticiler</a:t>
            </a:r>
            <a:r>
              <a:rPr lang="tr-TR" sz="2000" dirty="0"/>
              <a:t>, </a:t>
            </a:r>
            <a:r>
              <a:rPr lang="tr-TR" sz="2000" b="1" u="sng" dirty="0"/>
              <a:t>distribütörler</a:t>
            </a:r>
            <a:r>
              <a:rPr lang="tr-TR" sz="2000" dirty="0"/>
              <a:t>, </a:t>
            </a:r>
            <a:r>
              <a:rPr lang="tr-TR" sz="2000" b="1" u="sng" dirty="0"/>
              <a:t>perakendeciler</a:t>
            </a:r>
            <a:r>
              <a:rPr lang="tr-TR" sz="2000" dirty="0"/>
              <a:t> ve </a:t>
            </a:r>
            <a:r>
              <a:rPr lang="tr-TR" sz="2000" b="1" u="sng" dirty="0"/>
              <a:t>nihai müşterilerden oluşan kompleks bir ağ</a:t>
            </a:r>
            <a:r>
              <a:rPr lang="tr-TR" sz="2000" dirty="0"/>
              <a:t>dır. </a:t>
            </a:r>
          </a:p>
          <a:p>
            <a:pPr marL="0" indent="0" algn="just">
              <a:buNone/>
            </a:pPr>
            <a:endParaRPr lang="tr-TR" sz="2000" dirty="0"/>
          </a:p>
          <a:p>
            <a:pPr marL="0" indent="0" algn="just">
              <a:buNone/>
            </a:pPr>
            <a:r>
              <a:rPr lang="tr-TR" sz="2000" b="1" u="sng" dirty="0"/>
              <a:t>Ana malzeme akışı</a:t>
            </a:r>
            <a:r>
              <a:rPr lang="tr-TR" sz="2000" dirty="0"/>
              <a:t> </a:t>
            </a:r>
            <a:r>
              <a:rPr lang="tr-TR" sz="2000" b="1" u="sng" dirty="0"/>
              <a:t>tedarikçilerden üreticilere</a:t>
            </a:r>
            <a:r>
              <a:rPr lang="tr-TR" sz="2000" dirty="0"/>
              <a:t>, </a:t>
            </a:r>
            <a:r>
              <a:rPr lang="tr-TR" sz="2000" b="1" u="sng" dirty="0"/>
              <a:t>distribütörlere</a:t>
            </a:r>
            <a:r>
              <a:rPr lang="tr-TR" sz="2000" dirty="0"/>
              <a:t>, </a:t>
            </a:r>
            <a:r>
              <a:rPr lang="tr-TR" sz="2000" b="1" u="sng" dirty="0"/>
              <a:t>perakendecilere</a:t>
            </a:r>
            <a:r>
              <a:rPr lang="tr-TR" sz="2000" dirty="0"/>
              <a:t> </a:t>
            </a:r>
            <a:r>
              <a:rPr lang="tr-TR" sz="2000" b="1" u="sng" dirty="0"/>
              <a:t>doğru</a:t>
            </a:r>
            <a:r>
              <a:rPr lang="tr-TR" sz="2000" dirty="0"/>
              <a:t>dur. </a:t>
            </a:r>
            <a:r>
              <a:rPr lang="tr-TR" sz="2000" b="1" u="sng" dirty="0"/>
              <a:t>İleri lojistikte</a:t>
            </a:r>
            <a:r>
              <a:rPr lang="tr-TR" sz="2000" dirty="0"/>
              <a:t> çoğu araştırmanın </a:t>
            </a:r>
            <a:r>
              <a:rPr lang="tr-TR" sz="2000" b="1" u="sng" dirty="0"/>
              <a:t>odak noktası</a:t>
            </a:r>
            <a:r>
              <a:rPr lang="tr-TR" sz="2000" dirty="0"/>
              <a:t> </a:t>
            </a:r>
            <a:r>
              <a:rPr lang="tr-TR" sz="2000" b="1" u="sng" dirty="0"/>
              <a:t>tedarik zinciri yönetimi</a:t>
            </a:r>
            <a:r>
              <a:rPr lang="tr-TR" sz="2000" dirty="0"/>
              <a:t>dir. </a:t>
            </a:r>
          </a:p>
          <a:p>
            <a:pPr marL="0" indent="0" algn="just">
              <a:buNone/>
            </a:pPr>
            <a:endParaRPr lang="tr-TR" sz="2000" dirty="0"/>
          </a:p>
          <a:p>
            <a:pPr marL="0" indent="0" algn="just">
              <a:buNone/>
            </a:pPr>
            <a:r>
              <a:rPr lang="tr-TR" sz="2000" dirty="0"/>
              <a:t>Diğer bir yandan </a:t>
            </a:r>
            <a:r>
              <a:rPr lang="tr-TR" sz="2000" b="1" u="sng" dirty="0"/>
              <a:t>müşterilerden tedarikçilere</a:t>
            </a:r>
            <a:r>
              <a:rPr lang="tr-TR" sz="2000" dirty="0"/>
              <a:t> </a:t>
            </a:r>
            <a:r>
              <a:rPr lang="tr-TR" sz="2000" b="1" dirty="0"/>
              <a:t>doğru olan</a:t>
            </a:r>
            <a:r>
              <a:rPr lang="tr-TR" sz="2000" dirty="0"/>
              <a:t> </a:t>
            </a:r>
            <a:r>
              <a:rPr lang="tr-TR" sz="2000" b="1" u="sng" dirty="0"/>
              <a:t>ters malzeme akışı</a:t>
            </a:r>
            <a:r>
              <a:rPr lang="tr-TR" sz="2000" dirty="0"/>
              <a:t> olarak adlandırılan </a:t>
            </a:r>
            <a:r>
              <a:rPr lang="tr-TR" sz="2000" b="1" u="sng" dirty="0"/>
              <a:t>ters lojistik,</a:t>
            </a:r>
            <a:r>
              <a:rPr lang="tr-TR" sz="2000" dirty="0"/>
              <a:t> </a:t>
            </a:r>
            <a:r>
              <a:rPr lang="tr-TR" sz="2000" b="1" u="sng" dirty="0"/>
              <a:t>ürün iadeleri</a:t>
            </a:r>
            <a:r>
              <a:rPr lang="tr-TR" sz="2000" dirty="0"/>
              <a:t> ve </a:t>
            </a:r>
            <a:r>
              <a:rPr lang="tr-TR" sz="2000" b="1" u="sng" dirty="0"/>
              <a:t>sürdürülebilirlik</a:t>
            </a:r>
            <a:r>
              <a:rPr lang="tr-TR" sz="2000" dirty="0"/>
              <a:t> </a:t>
            </a:r>
            <a:r>
              <a:rPr lang="tr-TR" sz="2000" b="1" u="sng" dirty="0"/>
              <a:t>sorunlarından dolayı</a:t>
            </a:r>
            <a:r>
              <a:rPr lang="tr-TR" sz="2000" dirty="0"/>
              <a:t> </a:t>
            </a:r>
            <a:r>
              <a:rPr lang="tr-TR" sz="2000" b="1" u="sng" dirty="0"/>
              <a:t>tedarik zinciri yönetiminde önemli bir role</a:t>
            </a:r>
            <a:r>
              <a:rPr lang="tr-TR" sz="2000" dirty="0"/>
              <a:t> sahiptir.</a:t>
            </a:r>
          </a:p>
          <a:p>
            <a:pPr marL="0" indent="0" algn="just">
              <a:buNone/>
            </a:pPr>
            <a:endParaRPr lang="tr-TR" sz="2000" dirty="0"/>
          </a:p>
          <a:p>
            <a:pPr marL="0" indent="0" algn="just">
              <a:buNone/>
            </a:pPr>
            <a:r>
              <a:rPr lang="tr-TR" sz="2000" b="1" dirty="0"/>
              <a:t>Ters lojistik </a:t>
            </a:r>
            <a:r>
              <a:rPr lang="tr-TR" sz="2000" dirty="0"/>
              <a:t>“</a:t>
            </a:r>
            <a:r>
              <a:rPr lang="tr-TR" sz="2000" b="1" u="sng" dirty="0"/>
              <a:t>ürün dönüşleri</a:t>
            </a:r>
            <a:r>
              <a:rPr lang="tr-TR" sz="2000" dirty="0"/>
              <a:t>, </a:t>
            </a:r>
            <a:r>
              <a:rPr lang="tr-TR" sz="2000" b="1" u="sng" dirty="0"/>
              <a:t>kaynak azaltımı</a:t>
            </a:r>
            <a:r>
              <a:rPr lang="tr-TR" sz="2000" dirty="0"/>
              <a:t>, </a:t>
            </a:r>
            <a:r>
              <a:rPr lang="tr-TR" sz="2000" b="1" u="sng" dirty="0"/>
              <a:t>geri kazanım</a:t>
            </a:r>
            <a:r>
              <a:rPr lang="tr-TR" sz="2000" dirty="0"/>
              <a:t>, </a:t>
            </a:r>
            <a:r>
              <a:rPr lang="tr-TR" sz="2000" b="1" u="sng" dirty="0"/>
              <a:t>materyallerin yeniden kullanımı</a:t>
            </a:r>
            <a:r>
              <a:rPr lang="tr-TR" sz="2000" dirty="0"/>
              <a:t>, </a:t>
            </a:r>
            <a:r>
              <a:rPr lang="tr-TR" sz="2000" b="1" u="sng" dirty="0"/>
              <a:t>tamir ve yeniden üretimde lojistiğin rolü</a:t>
            </a:r>
            <a:r>
              <a:rPr lang="tr-TR" sz="2000" dirty="0"/>
              <a:t>” olarak </a:t>
            </a:r>
            <a:r>
              <a:rPr lang="tr-TR" sz="2000" b="1" dirty="0"/>
              <a:t>tanımlanmıştır</a:t>
            </a:r>
            <a:r>
              <a:rPr lang="tr-TR" sz="2000" dirty="0"/>
              <a:t>.</a:t>
            </a:r>
          </a:p>
        </p:txBody>
      </p:sp>
      <p:pic>
        <p:nvPicPr>
          <p:cNvPr id="4" name="Resim 3">
            <a:extLst>
              <a:ext uri="{FF2B5EF4-FFF2-40B4-BE49-F238E27FC236}">
                <a16:creationId xmlns:a16="http://schemas.microsoft.com/office/drawing/2014/main" id="{80450481-8841-E578-90A9-93AA256D32C4}"/>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78208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Unvan 1"/>
          <p:cNvSpPr>
            <a:spLocks noGrp="1"/>
          </p:cNvSpPr>
          <p:nvPr>
            <p:ph type="title"/>
          </p:nvPr>
        </p:nvSpPr>
        <p:spPr>
          <a:xfrm>
            <a:off x="838200" y="365125"/>
            <a:ext cx="10515600" cy="1325563"/>
          </a:xfrm>
        </p:spPr>
        <p:txBody>
          <a:bodyPr>
            <a:normAutofit/>
          </a:bodyPr>
          <a:lstStyle/>
          <a:p>
            <a:r>
              <a:rPr lang="tr-TR" b="1" dirty="0">
                <a:solidFill>
                  <a:srgbClr val="FF0000"/>
                </a:solidFill>
                <a:latin typeface="+mn-lt"/>
              </a:rPr>
              <a:t>TERSİNE LOJİSTİK</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351338"/>
          </a:xfrm>
        </p:spPr>
        <p:txBody>
          <a:bodyPr>
            <a:normAutofit/>
          </a:bodyPr>
          <a:lstStyle/>
          <a:p>
            <a:pPr algn="just"/>
            <a:r>
              <a:rPr lang="tr-TR" sz="2200" dirty="0"/>
              <a:t>Ters lojistikte </a:t>
            </a:r>
            <a:r>
              <a:rPr lang="tr-TR" sz="2200" b="1" u="sng" dirty="0"/>
              <a:t>en önemli alanlar</a:t>
            </a:r>
            <a:r>
              <a:rPr lang="tr-TR" sz="2200" dirty="0"/>
              <a:t> </a:t>
            </a:r>
            <a:r>
              <a:rPr lang="tr-TR" sz="2200" b="1" u="sng" dirty="0"/>
              <a:t>geri dönüşüm yöntemleri</a:t>
            </a:r>
            <a:r>
              <a:rPr lang="tr-TR" sz="2200" dirty="0"/>
              <a:t> </a:t>
            </a:r>
            <a:r>
              <a:rPr lang="tr-TR" sz="2200" b="1" dirty="0"/>
              <a:t>ve</a:t>
            </a:r>
            <a:r>
              <a:rPr lang="tr-TR" sz="2200" dirty="0"/>
              <a:t> </a:t>
            </a:r>
            <a:r>
              <a:rPr lang="tr-TR" sz="2200" b="1" u="sng" dirty="0"/>
              <a:t>yeniden kullanım</a:t>
            </a:r>
            <a:r>
              <a:rPr lang="tr-TR" sz="2200" dirty="0"/>
              <a:t>dır. </a:t>
            </a:r>
          </a:p>
          <a:p>
            <a:pPr algn="just"/>
            <a:endParaRPr lang="tr-TR" sz="2200" dirty="0"/>
          </a:p>
          <a:p>
            <a:pPr algn="just"/>
            <a:r>
              <a:rPr lang="tr-TR" sz="2200" b="1" dirty="0"/>
              <a:t>Tedarik zinciri boyunca elde edilen</a:t>
            </a:r>
            <a:r>
              <a:rPr lang="tr-TR" sz="2200" dirty="0"/>
              <a:t> </a:t>
            </a:r>
            <a:r>
              <a:rPr lang="tr-TR" sz="2200" b="1" u="sng" dirty="0"/>
              <a:t>atıklar</a:t>
            </a:r>
            <a:r>
              <a:rPr lang="tr-TR" sz="2200" dirty="0"/>
              <a:t>, </a:t>
            </a:r>
            <a:r>
              <a:rPr lang="tr-TR" sz="2200" b="1" u="sng" dirty="0"/>
              <a:t>ters lojistik sistemi ile</a:t>
            </a:r>
            <a:r>
              <a:rPr lang="tr-TR" sz="2200" dirty="0"/>
              <a:t> </a:t>
            </a:r>
            <a:r>
              <a:rPr lang="tr-TR" sz="2200" b="1" u="sng" dirty="0"/>
              <a:t>üreticiye</a:t>
            </a:r>
            <a:r>
              <a:rPr lang="tr-TR" sz="2200" dirty="0"/>
              <a:t> </a:t>
            </a:r>
            <a:r>
              <a:rPr lang="tr-TR" sz="2200" b="1" u="sng" dirty="0"/>
              <a:t>hammadde olarak</a:t>
            </a:r>
            <a:r>
              <a:rPr lang="tr-TR" sz="2200" dirty="0"/>
              <a:t> </a:t>
            </a:r>
            <a:r>
              <a:rPr lang="tr-TR" sz="2200" b="1" u="sng" dirty="0"/>
              <a:t>geriye dönmekte</a:t>
            </a:r>
            <a:r>
              <a:rPr lang="tr-TR" sz="2200" dirty="0"/>
              <a:t> </a:t>
            </a:r>
            <a:r>
              <a:rPr lang="tr-TR" sz="2200" b="1" dirty="0"/>
              <a:t>ve</a:t>
            </a:r>
            <a:r>
              <a:rPr lang="tr-TR" sz="2200" dirty="0"/>
              <a:t> </a:t>
            </a:r>
            <a:r>
              <a:rPr lang="tr-TR" sz="2200" b="1" u="sng" dirty="0"/>
              <a:t>yeniden üretime sokulmak</a:t>
            </a:r>
            <a:r>
              <a:rPr lang="tr-TR" sz="2200" dirty="0"/>
              <a:t>tadır. </a:t>
            </a:r>
          </a:p>
          <a:p>
            <a:pPr algn="just"/>
            <a:endParaRPr lang="tr-TR" sz="2200" dirty="0"/>
          </a:p>
          <a:p>
            <a:pPr algn="just"/>
            <a:r>
              <a:rPr lang="tr-TR" sz="2200" b="1" u="sng" dirty="0"/>
              <a:t>Müşteri memnuniyeti açısından</a:t>
            </a:r>
            <a:r>
              <a:rPr lang="tr-TR" sz="2200" b="1" dirty="0"/>
              <a:t> da </a:t>
            </a:r>
            <a:r>
              <a:rPr lang="tr-TR" sz="2200" b="1" u="sng" dirty="0"/>
              <a:t>önemli bir kavram</a:t>
            </a:r>
            <a:r>
              <a:rPr lang="tr-TR" sz="2200" dirty="0"/>
              <a:t> olan </a:t>
            </a:r>
            <a:r>
              <a:rPr lang="tr-TR" sz="2200" b="1" u="sng" dirty="0"/>
              <a:t>ters lojistik</a:t>
            </a:r>
            <a:r>
              <a:rPr lang="tr-TR" sz="2200" dirty="0"/>
              <a:t>, </a:t>
            </a:r>
            <a:r>
              <a:rPr lang="tr-TR" sz="2200" b="1" u="sng" dirty="0"/>
              <a:t>müşterinin</a:t>
            </a:r>
            <a:r>
              <a:rPr lang="tr-TR" sz="2200" dirty="0"/>
              <a:t> </a:t>
            </a:r>
            <a:r>
              <a:rPr lang="tr-TR" sz="2200" b="1" u="sng" dirty="0"/>
              <a:t>sahip olduğu</a:t>
            </a:r>
            <a:r>
              <a:rPr lang="tr-TR" sz="2200" dirty="0"/>
              <a:t> </a:t>
            </a:r>
            <a:r>
              <a:rPr lang="tr-TR" sz="2200" b="1" u="sng" dirty="0"/>
              <a:t>ürünün tamiri</a:t>
            </a:r>
            <a:r>
              <a:rPr lang="tr-TR" sz="2200" dirty="0"/>
              <a:t> </a:t>
            </a:r>
            <a:r>
              <a:rPr lang="tr-TR" sz="2200" b="1" dirty="0"/>
              <a:t>veya</a:t>
            </a:r>
            <a:r>
              <a:rPr lang="tr-TR" sz="2200" dirty="0"/>
              <a:t> </a:t>
            </a:r>
            <a:r>
              <a:rPr lang="tr-TR" sz="2200" b="1" u="sng" dirty="0"/>
              <a:t>hata nedeni ile</a:t>
            </a:r>
            <a:r>
              <a:rPr lang="tr-TR" sz="2200" dirty="0"/>
              <a:t> </a:t>
            </a:r>
            <a:r>
              <a:rPr lang="tr-TR" sz="2200" b="1" u="sng" dirty="0"/>
              <a:t>değiştirilmesi için</a:t>
            </a:r>
            <a:r>
              <a:rPr lang="tr-TR" sz="2200" dirty="0"/>
              <a:t> </a:t>
            </a:r>
            <a:r>
              <a:rPr lang="tr-TR" sz="2200" b="1" u="sng" dirty="0"/>
              <a:t>işletmeye geri gönderdiği zaman baş</a:t>
            </a:r>
            <a:r>
              <a:rPr lang="tr-TR" sz="2200" dirty="0"/>
              <a:t>lar. </a:t>
            </a:r>
          </a:p>
          <a:p>
            <a:pPr algn="just"/>
            <a:endParaRPr lang="tr-TR" sz="2200" dirty="0"/>
          </a:p>
          <a:p>
            <a:pPr algn="just"/>
            <a:r>
              <a:rPr lang="tr-TR" sz="2200" b="1" u="sng" dirty="0"/>
              <a:t>Az hasar görmüş olan</a:t>
            </a:r>
            <a:r>
              <a:rPr lang="tr-TR" sz="2200" dirty="0"/>
              <a:t> </a:t>
            </a:r>
            <a:r>
              <a:rPr lang="tr-TR" sz="2200" b="1" u="sng" dirty="0"/>
              <a:t>geri dönmüş ürünler</a:t>
            </a:r>
            <a:r>
              <a:rPr lang="tr-TR" sz="2200" dirty="0"/>
              <a:t> </a:t>
            </a:r>
            <a:r>
              <a:rPr lang="tr-TR" sz="2200" b="1" u="sng" dirty="0"/>
              <a:t>bazı testlerden geçirilir</a:t>
            </a:r>
            <a:r>
              <a:rPr lang="tr-TR" sz="2200" dirty="0"/>
              <a:t>, </a:t>
            </a:r>
            <a:r>
              <a:rPr lang="tr-TR" sz="2200" b="1" u="sng" dirty="0"/>
              <a:t>tamir</a:t>
            </a:r>
            <a:r>
              <a:rPr lang="tr-TR" sz="2200" b="1" dirty="0"/>
              <a:t> edilir</a:t>
            </a:r>
            <a:r>
              <a:rPr lang="tr-TR" sz="2200" dirty="0"/>
              <a:t>, </a:t>
            </a:r>
            <a:r>
              <a:rPr lang="tr-TR" sz="2200" b="1" u="sng" dirty="0"/>
              <a:t>tekrar son ürüne dönüşür</a:t>
            </a:r>
            <a:r>
              <a:rPr lang="tr-TR" sz="2200" dirty="0"/>
              <a:t> ve </a:t>
            </a:r>
            <a:r>
              <a:rPr lang="tr-TR" sz="2200" b="1" u="sng" dirty="0"/>
              <a:t>müşterilere satı</a:t>
            </a:r>
            <a:r>
              <a:rPr lang="tr-TR" sz="2200" dirty="0"/>
              <a:t>lır.</a:t>
            </a:r>
          </a:p>
        </p:txBody>
      </p:sp>
      <p:pic>
        <p:nvPicPr>
          <p:cNvPr id="2" name="Resim 1">
            <a:extLst>
              <a:ext uri="{FF2B5EF4-FFF2-40B4-BE49-F238E27FC236}">
                <a16:creationId xmlns:a16="http://schemas.microsoft.com/office/drawing/2014/main" id="{3F2DA262-06C1-AFF0-3E21-4F60F3C1D483}"/>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550773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86834" y="1153572"/>
            <a:ext cx="3200400" cy="4461163"/>
          </a:xfrm>
        </p:spPr>
        <p:txBody>
          <a:bodyPr>
            <a:normAutofit/>
          </a:bodyPr>
          <a:lstStyle/>
          <a:p>
            <a:r>
              <a:rPr lang="tr-TR" b="1">
                <a:solidFill>
                  <a:srgbClr val="FFFFFF"/>
                </a:solidFill>
                <a:latin typeface="+mn-lt"/>
              </a:rPr>
              <a:t>TERSİNE LOJİSTİĞİN ÖNEMİ</a:t>
            </a:r>
          </a:p>
        </p:txBody>
      </p:sp>
      <p:sp>
        <p:nvSpPr>
          <p:cNvPr id="17"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4447308" y="591344"/>
            <a:ext cx="6906491" cy="5585619"/>
          </a:xfrm>
        </p:spPr>
        <p:txBody>
          <a:bodyPr anchor="ctr">
            <a:noAutofit/>
          </a:bodyPr>
          <a:lstStyle/>
          <a:p>
            <a:pPr algn="just"/>
            <a:r>
              <a:rPr lang="tr-TR" sz="1600" b="1" u="sng" dirty="0"/>
              <a:t>Ürün değerinin</a:t>
            </a:r>
            <a:r>
              <a:rPr lang="tr-TR" sz="1600" dirty="0"/>
              <a:t>, </a:t>
            </a:r>
            <a:r>
              <a:rPr lang="tr-TR" sz="1600" b="1" u="sng" dirty="0"/>
              <a:t>çeşitliliğinin</a:t>
            </a:r>
            <a:r>
              <a:rPr lang="tr-TR" sz="1600" dirty="0"/>
              <a:t> </a:t>
            </a:r>
            <a:r>
              <a:rPr lang="tr-TR" sz="1600" b="1" dirty="0"/>
              <a:t>ve</a:t>
            </a:r>
            <a:r>
              <a:rPr lang="tr-TR" sz="1600" dirty="0"/>
              <a:t> </a:t>
            </a:r>
            <a:r>
              <a:rPr lang="tr-TR" sz="1600" b="1" u="sng" dirty="0"/>
              <a:t>geri dönüşüm oranının</a:t>
            </a:r>
            <a:r>
              <a:rPr lang="tr-TR" sz="1600" dirty="0"/>
              <a:t> </a:t>
            </a:r>
            <a:r>
              <a:rPr lang="tr-TR" sz="1600" b="1" u="sng" dirty="0"/>
              <a:t>yüksek olduğu sektörlerde</a:t>
            </a:r>
            <a:r>
              <a:rPr lang="tr-TR" sz="1600" dirty="0"/>
              <a:t> </a:t>
            </a:r>
            <a:r>
              <a:rPr lang="tr-TR" sz="1600" b="1" dirty="0"/>
              <a:t>ters lojistik faaliyetlerin </a:t>
            </a:r>
            <a:r>
              <a:rPr lang="tr-TR" sz="1600" b="1" u="sng" dirty="0"/>
              <a:t>önemi</a:t>
            </a:r>
            <a:r>
              <a:rPr lang="tr-TR" sz="1600" u="sng" dirty="0"/>
              <a:t> </a:t>
            </a:r>
            <a:r>
              <a:rPr lang="tr-TR" sz="1600" b="1" u="sng" dirty="0"/>
              <a:t>büyüktür</a:t>
            </a:r>
            <a:r>
              <a:rPr lang="tr-TR" sz="1600" dirty="0"/>
              <a:t>.</a:t>
            </a:r>
          </a:p>
          <a:p>
            <a:pPr algn="just"/>
            <a:endParaRPr lang="tr-TR" sz="1600" dirty="0"/>
          </a:p>
          <a:p>
            <a:pPr algn="just"/>
            <a:r>
              <a:rPr lang="tr-TR" sz="1600" b="1" u="sng" dirty="0"/>
              <a:t>Ters lojistik</a:t>
            </a:r>
            <a:r>
              <a:rPr lang="tr-TR" sz="1600" dirty="0"/>
              <a:t> </a:t>
            </a:r>
            <a:r>
              <a:rPr lang="tr-TR" sz="1600" b="1" u="sng" dirty="0"/>
              <a:t>kurumsal başarıda kritik bir öneme sahip</a:t>
            </a:r>
            <a:r>
              <a:rPr lang="tr-TR" sz="1600" dirty="0"/>
              <a:t>tir. </a:t>
            </a:r>
          </a:p>
          <a:p>
            <a:pPr algn="just"/>
            <a:endParaRPr lang="tr-TR" sz="1600" dirty="0"/>
          </a:p>
          <a:p>
            <a:pPr algn="just"/>
            <a:r>
              <a:rPr lang="tr-TR" sz="1600" b="1" u="sng" dirty="0"/>
              <a:t>Ters lojistik</a:t>
            </a:r>
            <a:r>
              <a:rPr lang="tr-TR" sz="1600" dirty="0"/>
              <a:t>; </a:t>
            </a:r>
            <a:r>
              <a:rPr lang="tr-TR" sz="1600" b="1" u="sng" dirty="0"/>
              <a:t>rekabet stratejisi</a:t>
            </a:r>
            <a:r>
              <a:rPr lang="tr-TR" sz="1600" dirty="0"/>
              <a:t>, </a:t>
            </a:r>
            <a:r>
              <a:rPr lang="tr-TR" sz="1600" b="1" u="sng" dirty="0"/>
              <a:t>bir kar merkezi</a:t>
            </a:r>
            <a:r>
              <a:rPr lang="tr-TR" sz="1600" dirty="0"/>
              <a:t>, </a:t>
            </a:r>
            <a:r>
              <a:rPr lang="tr-TR" sz="1600" b="1" u="sng" dirty="0"/>
              <a:t>bir varlığın kurtarılması</a:t>
            </a:r>
            <a:r>
              <a:rPr lang="tr-TR" sz="1600" dirty="0"/>
              <a:t> ve </a:t>
            </a:r>
            <a:r>
              <a:rPr lang="tr-TR" sz="1600" b="1" u="sng" dirty="0"/>
              <a:t>müşteri memnuniyetini artırma</a:t>
            </a:r>
            <a:r>
              <a:rPr lang="tr-TR" sz="1600" dirty="0"/>
              <a:t>nın bir aracı olarak kullanılabilir.</a:t>
            </a:r>
          </a:p>
          <a:p>
            <a:pPr algn="just"/>
            <a:endParaRPr lang="tr-TR" sz="1600" dirty="0"/>
          </a:p>
          <a:p>
            <a:pPr algn="just"/>
            <a:r>
              <a:rPr lang="tr-TR" sz="1600" b="1" u="sng" dirty="0"/>
              <a:t>Ters lojistik</a:t>
            </a:r>
            <a:r>
              <a:rPr lang="tr-TR" sz="1600" dirty="0"/>
              <a:t>; </a:t>
            </a:r>
            <a:r>
              <a:rPr lang="tr-TR" sz="1600" b="1" u="sng" dirty="0"/>
              <a:t>varlıklar/değer içerdiğinden</a:t>
            </a:r>
            <a:r>
              <a:rPr lang="tr-TR" sz="1600" dirty="0"/>
              <a:t> </a:t>
            </a:r>
            <a:r>
              <a:rPr lang="tr-TR" sz="1600" b="1" dirty="0"/>
              <a:t>ve</a:t>
            </a:r>
            <a:r>
              <a:rPr lang="tr-TR" sz="1600" dirty="0"/>
              <a:t> </a:t>
            </a:r>
            <a:r>
              <a:rPr lang="tr-TR" sz="1600" b="1" u="sng" dirty="0"/>
              <a:t>müşteri ilişkileri üzerindeki potansiyel etkisinden dolayı</a:t>
            </a:r>
            <a:r>
              <a:rPr lang="tr-TR" sz="1600" dirty="0"/>
              <a:t> bir </a:t>
            </a:r>
            <a:r>
              <a:rPr lang="tr-TR" sz="1600" b="1" u="sng" dirty="0"/>
              <a:t>yönetimsel öncelik </a:t>
            </a:r>
            <a:r>
              <a:rPr lang="tr-TR" sz="1600" dirty="0"/>
              <a:t>haline gelmiştir.</a:t>
            </a:r>
          </a:p>
          <a:p>
            <a:pPr algn="just"/>
            <a:endParaRPr lang="tr-TR" sz="1600" dirty="0"/>
          </a:p>
          <a:p>
            <a:pPr algn="just"/>
            <a:r>
              <a:rPr lang="tr-TR" sz="1600" b="1" u="sng" dirty="0"/>
              <a:t>Kullanılmış ürünlerin</a:t>
            </a:r>
            <a:r>
              <a:rPr lang="tr-TR" sz="1600" b="1" dirty="0"/>
              <a:t> ve </a:t>
            </a:r>
            <a:r>
              <a:rPr lang="tr-TR" sz="1600" b="1" u="sng" dirty="0"/>
              <a:t>malzemelerin kurtarılması</a:t>
            </a:r>
            <a:r>
              <a:rPr lang="tr-TR" sz="1600" dirty="0"/>
              <a:t> </a:t>
            </a:r>
            <a:r>
              <a:rPr lang="tr-TR" sz="1600" b="1" u="sng" dirty="0"/>
              <a:t>hızla büyüyen bir alan haline gel</a:t>
            </a:r>
            <a:r>
              <a:rPr lang="tr-TR" sz="1600" dirty="0"/>
              <a:t>miştir.</a:t>
            </a:r>
          </a:p>
          <a:p>
            <a:pPr algn="just"/>
            <a:endParaRPr lang="tr-TR" sz="1600" dirty="0"/>
          </a:p>
          <a:p>
            <a:pPr algn="just"/>
            <a:r>
              <a:rPr lang="tr-TR" sz="1600" b="1" u="sng" dirty="0"/>
              <a:t>Geri dönüşüm lojistiği</a:t>
            </a:r>
            <a:r>
              <a:rPr lang="tr-TR" sz="1600" dirty="0"/>
              <a:t> </a:t>
            </a:r>
            <a:r>
              <a:rPr lang="tr-TR" sz="1600" b="1" u="sng" dirty="0"/>
              <a:t>maliyetler açısından değerlendirildiğinde</a:t>
            </a:r>
            <a:r>
              <a:rPr lang="tr-TR" sz="1600" dirty="0"/>
              <a:t> </a:t>
            </a:r>
            <a:r>
              <a:rPr lang="tr-TR" sz="1600" b="1" u="sng" dirty="0"/>
              <a:t>Türkiye ekonomisinin %10’luk kısmına denk gelmek</a:t>
            </a:r>
            <a:r>
              <a:rPr lang="tr-TR" sz="1600" dirty="0"/>
              <a:t>tedir. </a:t>
            </a:r>
          </a:p>
          <a:p>
            <a:pPr algn="just"/>
            <a:endParaRPr lang="tr-TR" sz="1600" dirty="0"/>
          </a:p>
          <a:p>
            <a:pPr algn="just"/>
            <a:r>
              <a:rPr lang="tr-TR" sz="1600" dirty="0"/>
              <a:t>Aynı zamanda </a:t>
            </a:r>
            <a:r>
              <a:rPr lang="tr-TR" sz="1600" b="1" u="sng" dirty="0"/>
              <a:t>hammadde yeniden üretilmediği için</a:t>
            </a:r>
            <a:r>
              <a:rPr lang="tr-TR" sz="1600" dirty="0"/>
              <a:t> </a:t>
            </a:r>
            <a:r>
              <a:rPr lang="tr-TR" sz="1600" b="1" u="sng" dirty="0"/>
              <a:t>hammadde maliyetlerini de belirli bir ölçüde azaltmakta</a:t>
            </a:r>
            <a:r>
              <a:rPr lang="tr-TR" sz="1600" dirty="0"/>
              <a:t>dır.</a:t>
            </a:r>
          </a:p>
        </p:txBody>
      </p:sp>
      <p:pic>
        <p:nvPicPr>
          <p:cNvPr id="4" name="Resim 3">
            <a:extLst>
              <a:ext uri="{FF2B5EF4-FFF2-40B4-BE49-F238E27FC236}">
                <a16:creationId xmlns:a16="http://schemas.microsoft.com/office/drawing/2014/main" id="{0911025C-D7E1-111B-3E22-5447D49D4756}"/>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521411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van 1"/>
          <p:cNvSpPr>
            <a:spLocks noGrp="1"/>
          </p:cNvSpPr>
          <p:nvPr>
            <p:ph type="title"/>
          </p:nvPr>
        </p:nvSpPr>
        <p:spPr>
          <a:xfrm>
            <a:off x="838200" y="365125"/>
            <a:ext cx="10515600" cy="1325563"/>
          </a:xfrm>
        </p:spPr>
        <p:txBody>
          <a:bodyPr>
            <a:normAutofit/>
          </a:bodyPr>
          <a:lstStyle/>
          <a:p>
            <a:r>
              <a:rPr lang="tr-TR" sz="5400" b="1" dirty="0">
                <a:solidFill>
                  <a:srgbClr val="FF0000"/>
                </a:solidFill>
                <a:latin typeface="+mn-lt"/>
              </a:rPr>
              <a:t>TERS LOJİSTİĞİN UYGULANMASI</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pPr marL="0" indent="0" algn="just">
              <a:buNone/>
            </a:pPr>
            <a:r>
              <a:rPr lang="tr-TR" sz="2000" b="1" u="sng" dirty="0"/>
              <a:t>Geri dönüşüm yönetiminin ilk adımı</a:t>
            </a:r>
            <a:r>
              <a:rPr lang="tr-TR" sz="2000" dirty="0"/>
              <a:t> </a:t>
            </a:r>
            <a:r>
              <a:rPr lang="tr-TR" sz="2000" b="1" u="sng" dirty="0"/>
              <a:t>amaç</a:t>
            </a:r>
            <a:r>
              <a:rPr lang="tr-TR" sz="2000" b="1" dirty="0"/>
              <a:t> ve </a:t>
            </a:r>
            <a:r>
              <a:rPr lang="tr-TR" sz="2000" b="1" u="sng" dirty="0"/>
              <a:t>stratejilerini belirlemek</a:t>
            </a:r>
            <a:r>
              <a:rPr lang="tr-TR" sz="2000" dirty="0"/>
              <a:t>le başlar. </a:t>
            </a:r>
          </a:p>
          <a:p>
            <a:pPr marL="0" indent="0" algn="just">
              <a:buNone/>
            </a:pPr>
            <a:r>
              <a:rPr lang="tr-TR" sz="2000" b="1" u="sng" dirty="0"/>
              <a:t>İkinci adımı</a:t>
            </a:r>
            <a:r>
              <a:rPr lang="tr-TR" sz="2000" dirty="0"/>
              <a:t> ise iade edilen ürünün durumuna göre </a:t>
            </a:r>
            <a:r>
              <a:rPr lang="tr-TR" sz="2000" b="1" u="sng" dirty="0"/>
              <a:t>aşağıdaki uygulamalardan biri </a:t>
            </a:r>
            <a:r>
              <a:rPr lang="tr-TR" sz="2000" dirty="0"/>
              <a:t>gerçekleştirilir:</a:t>
            </a:r>
          </a:p>
          <a:p>
            <a:pPr marL="0" indent="0" algn="just">
              <a:buNone/>
            </a:pPr>
            <a:endParaRPr lang="tr-TR" sz="2000" dirty="0"/>
          </a:p>
          <a:p>
            <a:pPr algn="just"/>
            <a:r>
              <a:rPr lang="tr-TR" sz="2000" b="1" u="sng" dirty="0">
                <a:solidFill>
                  <a:srgbClr val="FF0000"/>
                </a:solidFill>
              </a:rPr>
              <a:t>Üretim Dönüşleri:</a:t>
            </a:r>
            <a:r>
              <a:rPr lang="tr-TR" sz="2000" b="1" dirty="0">
                <a:solidFill>
                  <a:srgbClr val="FF0000"/>
                </a:solidFill>
              </a:rPr>
              <a:t> </a:t>
            </a:r>
            <a:r>
              <a:rPr lang="tr-TR" sz="2000" b="1" u="sng" dirty="0"/>
              <a:t>Üretim aşamasında</a:t>
            </a:r>
            <a:r>
              <a:rPr lang="tr-TR" sz="2000" dirty="0"/>
              <a:t> </a:t>
            </a:r>
            <a:r>
              <a:rPr lang="tr-TR" sz="2000" b="1" u="sng" dirty="0"/>
              <a:t>parçaların</a:t>
            </a:r>
            <a:r>
              <a:rPr lang="tr-TR" sz="2000" dirty="0"/>
              <a:t> </a:t>
            </a:r>
            <a:r>
              <a:rPr lang="tr-TR" sz="2000" b="1" dirty="0"/>
              <a:t>ya da</a:t>
            </a:r>
            <a:r>
              <a:rPr lang="tr-TR" sz="2000" dirty="0"/>
              <a:t> </a:t>
            </a:r>
            <a:r>
              <a:rPr lang="tr-TR" sz="2000" b="1" u="sng" dirty="0"/>
              <a:t>ürünlerin geri dönüşü</a:t>
            </a:r>
            <a:r>
              <a:rPr lang="tr-TR" sz="2000" dirty="0"/>
              <a:t>dür. Özetle </a:t>
            </a:r>
            <a:r>
              <a:rPr lang="tr-TR" sz="2000" b="1" u="sng" dirty="0"/>
              <a:t>üretim geri dönüşleri</a:t>
            </a:r>
            <a:r>
              <a:rPr lang="tr-TR" sz="2000" dirty="0"/>
              <a:t>; </a:t>
            </a:r>
            <a:r>
              <a:rPr lang="tr-TR" sz="2000" b="1" u="sng" dirty="0"/>
              <a:t>hammadde fazlası ürünler</a:t>
            </a:r>
            <a:r>
              <a:rPr lang="tr-TR" sz="2000" dirty="0"/>
              <a:t>, </a:t>
            </a:r>
            <a:r>
              <a:rPr lang="tr-TR" sz="2000" b="1" u="sng" dirty="0"/>
              <a:t>kalite kontrolden dönenler</a:t>
            </a:r>
            <a:r>
              <a:rPr lang="tr-TR" sz="2000" dirty="0"/>
              <a:t>, </a:t>
            </a:r>
            <a:r>
              <a:rPr lang="tr-TR" sz="2000" b="1" u="sng" dirty="0"/>
              <a:t>üretim fazlası ürünler</a:t>
            </a:r>
            <a:r>
              <a:rPr lang="tr-TR" sz="2000" dirty="0"/>
              <a:t>dir. </a:t>
            </a:r>
          </a:p>
          <a:p>
            <a:pPr algn="just"/>
            <a:r>
              <a:rPr lang="tr-TR" sz="2000" b="1" u="sng" dirty="0">
                <a:solidFill>
                  <a:srgbClr val="FF0000"/>
                </a:solidFill>
              </a:rPr>
              <a:t>Dağıtım Dönüşleri</a:t>
            </a:r>
            <a:r>
              <a:rPr lang="tr-TR" sz="2000" dirty="0">
                <a:solidFill>
                  <a:srgbClr val="FF0000"/>
                </a:solidFill>
              </a:rPr>
              <a:t>: </a:t>
            </a:r>
            <a:r>
              <a:rPr lang="tr-TR" sz="2000" b="1" u="sng" dirty="0"/>
              <a:t>Dağıtım aşamasında oluşan dönüşler</a:t>
            </a:r>
            <a:r>
              <a:rPr lang="tr-TR" sz="2000" dirty="0"/>
              <a:t>dir. </a:t>
            </a:r>
            <a:r>
              <a:rPr lang="tr-TR" sz="2000" b="1" u="sng" dirty="0"/>
              <a:t>Ürün geri alımı</a:t>
            </a:r>
            <a:r>
              <a:rPr lang="tr-TR" sz="2000" dirty="0"/>
              <a:t>, </a:t>
            </a:r>
            <a:r>
              <a:rPr lang="tr-TR" sz="2000" b="1" u="sng" dirty="0"/>
              <a:t>ürün ticarî dönüşleri</a:t>
            </a:r>
            <a:r>
              <a:rPr lang="tr-TR" sz="2000" dirty="0"/>
              <a:t>, </a:t>
            </a:r>
            <a:r>
              <a:rPr lang="tr-TR" sz="2000" b="1" u="sng" dirty="0"/>
              <a:t>stok ayarlama</a:t>
            </a:r>
            <a:r>
              <a:rPr lang="tr-TR" sz="2000" dirty="0"/>
              <a:t> ve </a:t>
            </a:r>
            <a:r>
              <a:rPr lang="tr-TR" sz="2000" b="1" u="sng" dirty="0"/>
              <a:t>işlevsel dönüşler</a:t>
            </a:r>
            <a:r>
              <a:rPr lang="tr-TR" sz="2000" dirty="0"/>
              <a:t>den oluşur. </a:t>
            </a:r>
          </a:p>
          <a:p>
            <a:pPr algn="just"/>
            <a:r>
              <a:rPr lang="tr-TR" sz="2000" b="1" u="sng" dirty="0">
                <a:solidFill>
                  <a:srgbClr val="FF0000"/>
                </a:solidFill>
              </a:rPr>
              <a:t>Müşteri Dönüşleri: </a:t>
            </a:r>
            <a:r>
              <a:rPr lang="tr-TR" sz="2000" b="1" u="sng" dirty="0"/>
              <a:t>Ürünün son kullanıcıya ulaştıktan sonra</a:t>
            </a:r>
            <a:r>
              <a:rPr lang="tr-TR" sz="2000" dirty="0"/>
              <a:t> </a:t>
            </a:r>
            <a:r>
              <a:rPr lang="tr-TR" sz="2000" b="1" u="sng" dirty="0"/>
              <a:t>oluşan geri alımlar</a:t>
            </a:r>
            <a:r>
              <a:rPr lang="tr-TR" sz="2000" dirty="0"/>
              <a:t>dır. İşletme tüketici arasında ticarî geri alımlar, </a:t>
            </a:r>
            <a:r>
              <a:rPr lang="tr-TR" sz="2000" b="1" u="sng" dirty="0"/>
              <a:t>garanti dönüşleri</a:t>
            </a:r>
            <a:r>
              <a:rPr lang="tr-TR" sz="2000" dirty="0"/>
              <a:t>, </a:t>
            </a:r>
            <a:r>
              <a:rPr lang="tr-TR" sz="2000" b="1" u="sng" dirty="0"/>
              <a:t>hizmet dönüşleri</a:t>
            </a:r>
            <a:r>
              <a:rPr lang="tr-TR" sz="2000" dirty="0"/>
              <a:t>, </a:t>
            </a:r>
            <a:r>
              <a:rPr lang="tr-TR" sz="2000" b="1" u="sng" dirty="0"/>
              <a:t>kullanımı sonlanmış ürün dönüşleri</a:t>
            </a:r>
            <a:r>
              <a:rPr lang="tr-TR" sz="2000" dirty="0"/>
              <a:t>, </a:t>
            </a:r>
            <a:r>
              <a:rPr lang="tr-TR" sz="2000" b="1" u="sng" dirty="0"/>
              <a:t>ömrü sonlanmış ürün dönüşleri</a:t>
            </a:r>
            <a:r>
              <a:rPr lang="tr-TR" sz="2000" dirty="0"/>
              <a:t>nden oluşur.</a:t>
            </a:r>
          </a:p>
        </p:txBody>
      </p:sp>
      <p:pic>
        <p:nvPicPr>
          <p:cNvPr id="2" name="Resim 1">
            <a:extLst>
              <a:ext uri="{FF2B5EF4-FFF2-40B4-BE49-F238E27FC236}">
                <a16:creationId xmlns:a16="http://schemas.microsoft.com/office/drawing/2014/main" id="{99E8C06C-FE0F-7996-F690-402D19E212D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44521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van 1"/>
          <p:cNvSpPr>
            <a:spLocks noGrp="1"/>
          </p:cNvSpPr>
          <p:nvPr>
            <p:ph type="title"/>
          </p:nvPr>
        </p:nvSpPr>
        <p:spPr>
          <a:xfrm>
            <a:off x="841248" y="548640"/>
            <a:ext cx="3600860" cy="5431536"/>
          </a:xfrm>
        </p:spPr>
        <p:txBody>
          <a:bodyPr>
            <a:normAutofit/>
          </a:bodyPr>
          <a:lstStyle/>
          <a:p>
            <a:r>
              <a:rPr lang="tr-TR" sz="4200" b="1" dirty="0">
                <a:solidFill>
                  <a:srgbClr val="FF0000"/>
                </a:solidFill>
                <a:latin typeface="+mn-lt"/>
              </a:rPr>
              <a:t>TERS LOJİSTİĞİN UYGULANMASI</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26418" y="552091"/>
            <a:ext cx="6224335" cy="5431536"/>
          </a:xfrm>
        </p:spPr>
        <p:txBody>
          <a:bodyPr anchor="ctr">
            <a:normAutofit/>
          </a:bodyPr>
          <a:lstStyle/>
          <a:p>
            <a:r>
              <a:rPr lang="tr-TR" sz="2200" b="1" u="sng" dirty="0">
                <a:solidFill>
                  <a:srgbClr val="FF0000"/>
                </a:solidFill>
              </a:rPr>
              <a:t>Tamir ve Yeniden Kullanım: </a:t>
            </a:r>
            <a:r>
              <a:rPr lang="tr-TR" sz="2200" b="1" u="sng" dirty="0"/>
              <a:t>Tamiratın amacı</a:t>
            </a:r>
            <a:r>
              <a:rPr lang="tr-TR" sz="2200" dirty="0"/>
              <a:t>, </a:t>
            </a:r>
            <a:r>
              <a:rPr lang="tr-TR" sz="2200" b="1" u="sng" dirty="0"/>
              <a:t>geri dönmüş kullanılmış ürünü yeniden çalışır</a:t>
            </a:r>
            <a:r>
              <a:rPr lang="tr-TR" sz="2200" b="1" dirty="0"/>
              <a:t> veya </a:t>
            </a:r>
            <a:r>
              <a:rPr lang="tr-TR" sz="2200" b="1" u="sng" dirty="0"/>
              <a:t>kullanılabilir hale getirmek</a:t>
            </a:r>
            <a:r>
              <a:rPr lang="tr-TR" sz="2200" dirty="0"/>
              <a:t>tir. </a:t>
            </a:r>
          </a:p>
          <a:p>
            <a:pPr marL="0" indent="0">
              <a:buNone/>
            </a:pPr>
            <a:r>
              <a:rPr lang="tr-TR" sz="2200" b="1" u="sng" dirty="0">
                <a:solidFill>
                  <a:srgbClr val="FF0000"/>
                </a:solidFill>
              </a:rPr>
              <a:t>Yeniden Kullanım</a:t>
            </a:r>
            <a:r>
              <a:rPr lang="tr-TR" sz="2200" dirty="0">
                <a:solidFill>
                  <a:srgbClr val="FF0000"/>
                </a:solidFill>
              </a:rPr>
              <a:t> </a:t>
            </a:r>
            <a:r>
              <a:rPr lang="tr-TR" sz="2200" dirty="0"/>
              <a:t>ise </a:t>
            </a:r>
            <a:r>
              <a:rPr lang="tr-TR" sz="2200" b="1" u="sng" dirty="0"/>
              <a:t>ürünün hiçbir işlem yapılmaksızın</a:t>
            </a:r>
            <a:r>
              <a:rPr lang="tr-TR" sz="2200" dirty="0"/>
              <a:t> </a:t>
            </a:r>
            <a:r>
              <a:rPr lang="tr-TR" sz="2200" b="1" u="sng" dirty="0"/>
              <a:t>yeniden kullanımı anlamında</a:t>
            </a:r>
            <a:r>
              <a:rPr lang="tr-TR" sz="2200" dirty="0"/>
              <a:t>dır. </a:t>
            </a:r>
          </a:p>
          <a:p>
            <a:pPr marL="0" indent="0">
              <a:buNone/>
            </a:pPr>
            <a:r>
              <a:rPr lang="tr-TR" sz="2200" b="1" u="sng" dirty="0"/>
              <a:t>Örneğin</a:t>
            </a:r>
            <a:r>
              <a:rPr lang="tr-TR" sz="2200" dirty="0"/>
              <a:t>, </a:t>
            </a:r>
            <a:r>
              <a:rPr lang="tr-TR" sz="2200" b="1" u="sng" dirty="0"/>
              <a:t>paketleme ürünlerinin tekrar tekrar kullanıl</a:t>
            </a:r>
            <a:r>
              <a:rPr lang="tr-TR" sz="2200" dirty="0"/>
              <a:t>ması. </a:t>
            </a:r>
          </a:p>
          <a:p>
            <a:pPr marL="0" indent="0">
              <a:buNone/>
            </a:pPr>
            <a:r>
              <a:rPr lang="tr-TR" sz="2200" b="1" u="sng" dirty="0"/>
              <a:t>Ters lojistik</a:t>
            </a:r>
            <a:r>
              <a:rPr lang="tr-TR" sz="2200" dirty="0"/>
              <a:t>, </a:t>
            </a:r>
            <a:r>
              <a:rPr lang="tr-TR" sz="2200" b="1" u="sng" dirty="0"/>
              <a:t>endüstri tarafından oluşan</a:t>
            </a:r>
            <a:r>
              <a:rPr lang="tr-TR" sz="2200" dirty="0"/>
              <a:t> </a:t>
            </a:r>
            <a:r>
              <a:rPr lang="tr-TR" sz="2200" b="1" u="sng" dirty="0"/>
              <a:t>atık miktarını etkili bir şekilde azal</a:t>
            </a:r>
            <a:r>
              <a:rPr lang="tr-TR" sz="2200" dirty="0"/>
              <a:t>tabilir. </a:t>
            </a:r>
            <a:r>
              <a:rPr lang="tr-TR" sz="2200" b="1" u="sng" dirty="0"/>
              <a:t>Yeniden kullanım</a:t>
            </a:r>
            <a:r>
              <a:rPr lang="tr-TR" sz="2200" b="1" dirty="0"/>
              <a:t> </a:t>
            </a:r>
            <a:r>
              <a:rPr lang="tr-TR" sz="2200" b="1" u="sng" dirty="0"/>
              <a:t>geri dönüşüme göre daha karlı</a:t>
            </a:r>
            <a:r>
              <a:rPr lang="tr-TR" sz="2200" dirty="0"/>
              <a:t>dır.</a:t>
            </a:r>
          </a:p>
          <a:p>
            <a:r>
              <a:rPr lang="tr-TR" sz="2200" b="1" u="sng" dirty="0">
                <a:solidFill>
                  <a:srgbClr val="FF0000"/>
                </a:solidFill>
              </a:rPr>
              <a:t>Ürün Yenileştirme:</a:t>
            </a:r>
            <a:r>
              <a:rPr lang="tr-TR" sz="2200" dirty="0">
                <a:solidFill>
                  <a:srgbClr val="FF0000"/>
                </a:solidFill>
              </a:rPr>
              <a:t> </a:t>
            </a:r>
            <a:r>
              <a:rPr lang="tr-TR" sz="2200" dirty="0"/>
              <a:t>Ürün yenileştirmenin amacı, </a:t>
            </a:r>
            <a:r>
              <a:rPr lang="tr-TR" sz="2200" b="1" u="sng" dirty="0"/>
              <a:t>kullanılmış ürünü, belirlenmiş kalite düzeyine getirebil</a:t>
            </a:r>
            <a:r>
              <a:rPr lang="tr-TR" sz="2200" dirty="0"/>
              <a:t>mektir. Ürün yenileştirme, </a:t>
            </a:r>
            <a:r>
              <a:rPr lang="tr-TR" sz="2200" b="1" u="sng" dirty="0"/>
              <a:t>ürünün kalitesini artırır</a:t>
            </a:r>
            <a:r>
              <a:rPr lang="tr-TR" sz="2200" b="1" dirty="0"/>
              <a:t> ve </a:t>
            </a:r>
            <a:r>
              <a:rPr lang="tr-TR" sz="2200" b="1" u="sng" dirty="0"/>
              <a:t>ömrünü uza</a:t>
            </a:r>
            <a:r>
              <a:rPr lang="tr-TR" sz="2200" dirty="0"/>
              <a:t>tır. </a:t>
            </a:r>
          </a:p>
        </p:txBody>
      </p:sp>
      <p:pic>
        <p:nvPicPr>
          <p:cNvPr id="2" name="Resim 1">
            <a:extLst>
              <a:ext uri="{FF2B5EF4-FFF2-40B4-BE49-F238E27FC236}">
                <a16:creationId xmlns:a16="http://schemas.microsoft.com/office/drawing/2014/main" id="{0306B2E6-1C3E-5461-C437-BDE62C419A29}"/>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64268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van 1"/>
          <p:cNvSpPr>
            <a:spLocks noGrp="1"/>
          </p:cNvSpPr>
          <p:nvPr>
            <p:ph type="title"/>
          </p:nvPr>
        </p:nvSpPr>
        <p:spPr>
          <a:xfrm>
            <a:off x="838200" y="365125"/>
            <a:ext cx="10515600" cy="1325563"/>
          </a:xfrm>
        </p:spPr>
        <p:txBody>
          <a:bodyPr>
            <a:normAutofit/>
          </a:bodyPr>
          <a:lstStyle/>
          <a:p>
            <a:r>
              <a:rPr lang="tr-TR" sz="5400" b="1" dirty="0">
                <a:solidFill>
                  <a:srgbClr val="FF0000"/>
                </a:solidFill>
                <a:latin typeface="+mn-lt"/>
              </a:rPr>
              <a:t>TERS LOJİSTİĞİN UYGULANMASI</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r>
              <a:rPr lang="tr-TR" sz="2200" b="1" u="sng" dirty="0">
                <a:solidFill>
                  <a:srgbClr val="FF0000"/>
                </a:solidFill>
              </a:rPr>
              <a:t>Yeniden Üretim:</a:t>
            </a:r>
            <a:r>
              <a:rPr lang="tr-TR" sz="2200" b="1" dirty="0">
                <a:solidFill>
                  <a:srgbClr val="FF0000"/>
                </a:solidFill>
              </a:rPr>
              <a:t> </a:t>
            </a:r>
            <a:r>
              <a:rPr lang="tr-TR" sz="2200" b="1" u="sng" dirty="0"/>
              <a:t>Kullanılmış ürünün</a:t>
            </a:r>
            <a:r>
              <a:rPr lang="tr-TR" sz="2200" dirty="0"/>
              <a:t>, </a:t>
            </a:r>
            <a:r>
              <a:rPr lang="tr-TR" sz="2200" b="1" u="sng" dirty="0"/>
              <a:t>yeni ürün düzeyinde</a:t>
            </a:r>
            <a:r>
              <a:rPr lang="tr-TR" sz="2200" dirty="0"/>
              <a:t> </a:t>
            </a:r>
            <a:r>
              <a:rPr lang="tr-TR" sz="2200" b="1" dirty="0"/>
              <a:t>veya</a:t>
            </a:r>
            <a:r>
              <a:rPr lang="tr-TR" sz="2200" dirty="0"/>
              <a:t> </a:t>
            </a:r>
            <a:r>
              <a:rPr lang="tr-TR" sz="2200" b="1" u="sng" dirty="0"/>
              <a:t>daha yüksek düzeyde</a:t>
            </a:r>
            <a:r>
              <a:rPr lang="tr-TR" sz="2200" dirty="0"/>
              <a:t> </a:t>
            </a:r>
            <a:r>
              <a:rPr lang="tr-TR" sz="2200" b="1" u="sng" dirty="0"/>
              <a:t>kalite, güvenilirlik</a:t>
            </a:r>
            <a:r>
              <a:rPr lang="tr-TR" sz="2200" b="1" dirty="0"/>
              <a:t> ve </a:t>
            </a:r>
            <a:r>
              <a:rPr lang="tr-TR" sz="2200" b="1" u="sng" dirty="0"/>
              <a:t>performans özelliklerine sahip olmasını sağlayan işlemlerden geçirilmesi süreci</a:t>
            </a:r>
            <a:r>
              <a:rPr lang="tr-TR" sz="2200" dirty="0"/>
              <a:t>dir. </a:t>
            </a:r>
            <a:r>
              <a:rPr lang="tr-TR" sz="2200" b="1" u="sng" dirty="0"/>
              <a:t>Ürünü düzeltmek yerine ürüne değer katmaya odak</a:t>
            </a:r>
            <a:r>
              <a:rPr lang="tr-TR" sz="2200" dirty="0"/>
              <a:t>lanır. </a:t>
            </a:r>
          </a:p>
          <a:p>
            <a:r>
              <a:rPr lang="tr-TR" sz="2200" b="1" u="sng" dirty="0">
                <a:solidFill>
                  <a:srgbClr val="FF0000"/>
                </a:solidFill>
              </a:rPr>
              <a:t>Ürün </a:t>
            </a:r>
            <a:r>
              <a:rPr lang="tr-TR" sz="2200" b="1" u="sng" dirty="0" err="1">
                <a:solidFill>
                  <a:srgbClr val="FF0000"/>
                </a:solidFill>
              </a:rPr>
              <a:t>Yamyamlaştırma</a:t>
            </a:r>
            <a:r>
              <a:rPr lang="tr-TR" sz="2200" b="1" dirty="0">
                <a:solidFill>
                  <a:srgbClr val="FF0000"/>
                </a:solidFill>
              </a:rPr>
              <a:t>: </a:t>
            </a:r>
            <a:r>
              <a:rPr lang="tr-TR" sz="2200" b="1" u="sng" dirty="0"/>
              <a:t>Başka bir ürünün</a:t>
            </a:r>
            <a:r>
              <a:rPr lang="tr-TR" sz="2200" dirty="0"/>
              <a:t> </a:t>
            </a:r>
            <a:r>
              <a:rPr lang="tr-TR" sz="2200" b="1" u="sng" dirty="0"/>
              <a:t>tamir, yenileme ve yeniden üretimde değerlendirilmek üze</a:t>
            </a:r>
            <a:r>
              <a:rPr lang="tr-TR" sz="2200" dirty="0"/>
              <a:t>re </a:t>
            </a:r>
            <a:r>
              <a:rPr lang="tr-TR" sz="2200" b="1" u="sng" dirty="0"/>
              <a:t>mevcut ürünün bazı kısımlarının yeniden kullanılması</a:t>
            </a:r>
            <a:r>
              <a:rPr lang="tr-TR" sz="2200" dirty="0"/>
              <a:t>dır. </a:t>
            </a:r>
          </a:p>
          <a:p>
            <a:r>
              <a:rPr lang="tr-TR" sz="2200" b="1" u="sng" dirty="0">
                <a:solidFill>
                  <a:srgbClr val="FF0000"/>
                </a:solidFill>
              </a:rPr>
              <a:t>Geri Dönüşüm:</a:t>
            </a:r>
            <a:r>
              <a:rPr lang="tr-TR" sz="2200" b="1" dirty="0">
                <a:solidFill>
                  <a:srgbClr val="FF0000"/>
                </a:solidFill>
              </a:rPr>
              <a:t> </a:t>
            </a:r>
            <a:r>
              <a:rPr lang="tr-TR" sz="2200" b="1" u="sng" dirty="0"/>
              <a:t>Geri dönüşümün amacı</a:t>
            </a:r>
            <a:r>
              <a:rPr lang="tr-TR" sz="2200" dirty="0"/>
              <a:t>, </a:t>
            </a:r>
            <a:r>
              <a:rPr lang="tr-TR" sz="2200" b="1" u="sng" dirty="0"/>
              <a:t>kullanılmış ürün</a:t>
            </a:r>
            <a:r>
              <a:rPr lang="tr-TR" sz="2200" b="1" dirty="0"/>
              <a:t> ve </a:t>
            </a:r>
            <a:r>
              <a:rPr lang="tr-TR" sz="2200" b="1" u="sng" dirty="0"/>
              <a:t>bileşenlerin materyallerinin yeniden kullanılabil</a:t>
            </a:r>
            <a:r>
              <a:rPr lang="tr-TR" sz="2200" dirty="0"/>
              <a:t>mesidir. </a:t>
            </a:r>
          </a:p>
          <a:p>
            <a:r>
              <a:rPr lang="tr-TR" sz="2200" b="1" u="sng" dirty="0">
                <a:solidFill>
                  <a:srgbClr val="FF0000"/>
                </a:solidFill>
              </a:rPr>
              <a:t>Gömmek:</a:t>
            </a:r>
            <a:r>
              <a:rPr lang="tr-TR" sz="2200" b="1" dirty="0">
                <a:solidFill>
                  <a:srgbClr val="FF0000"/>
                </a:solidFill>
              </a:rPr>
              <a:t> </a:t>
            </a:r>
            <a:r>
              <a:rPr lang="tr-TR" sz="2200" dirty="0"/>
              <a:t>Sonuç itibariyle </a:t>
            </a:r>
            <a:r>
              <a:rPr lang="tr-TR" sz="2200" b="1" u="sng" dirty="0"/>
              <a:t>geri alım süreçlerinden hiç biri yapılmaz</a:t>
            </a:r>
            <a:r>
              <a:rPr lang="tr-TR" sz="2200" dirty="0"/>
              <a:t> ise </a:t>
            </a:r>
            <a:r>
              <a:rPr lang="tr-TR" sz="2200" b="1" u="sng" dirty="0"/>
              <a:t>ürünlerin toprağa gömülme ihtimali çok yüksek</a:t>
            </a:r>
            <a:r>
              <a:rPr lang="tr-TR" sz="2200" dirty="0"/>
              <a:t> olur.</a:t>
            </a:r>
          </a:p>
          <a:p>
            <a:pPr marL="0" indent="0">
              <a:buNone/>
            </a:pPr>
            <a:endParaRPr lang="tr-TR" sz="2200" dirty="0"/>
          </a:p>
        </p:txBody>
      </p:sp>
      <p:pic>
        <p:nvPicPr>
          <p:cNvPr id="2" name="Resim 1">
            <a:extLst>
              <a:ext uri="{FF2B5EF4-FFF2-40B4-BE49-F238E27FC236}">
                <a16:creationId xmlns:a16="http://schemas.microsoft.com/office/drawing/2014/main" id="{81A4F51A-3503-5596-B2FE-C93D1424D4EF}"/>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96511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çerik Yer Tutucusu 2"/>
          <p:cNvSpPr>
            <a:spLocks noGrp="1"/>
          </p:cNvSpPr>
          <p:nvPr>
            <p:ph idx="1"/>
          </p:nvPr>
        </p:nvSpPr>
        <p:spPr>
          <a:xfrm>
            <a:off x="6172200" y="804672"/>
            <a:ext cx="5221224" cy="5230368"/>
          </a:xfrm>
        </p:spPr>
        <p:txBody>
          <a:bodyPr anchor="ctr">
            <a:normAutofit/>
          </a:bodyPr>
          <a:lstStyle/>
          <a:p>
            <a:pPr marL="0" indent="0">
              <a:buNone/>
            </a:pPr>
            <a:endParaRPr lang="tr-TR" sz="2000" b="1" dirty="0">
              <a:solidFill>
                <a:schemeClr val="tx2"/>
              </a:solidFill>
            </a:endParaRPr>
          </a:p>
          <a:p>
            <a:pPr marL="0" indent="0">
              <a:buNone/>
            </a:pPr>
            <a:endParaRPr lang="tr-TR" sz="2000" b="1" dirty="0">
              <a:solidFill>
                <a:schemeClr val="tx2"/>
              </a:solidFill>
            </a:endParaRPr>
          </a:p>
          <a:p>
            <a:pPr marL="0" indent="0">
              <a:buNone/>
            </a:pPr>
            <a:endParaRPr lang="tr-TR" sz="2000" b="1" dirty="0">
              <a:solidFill>
                <a:schemeClr val="tx2"/>
              </a:solidFill>
            </a:endParaRPr>
          </a:p>
          <a:p>
            <a:pPr marL="0" indent="0">
              <a:buNone/>
            </a:pPr>
            <a:r>
              <a:rPr lang="tr-TR" sz="2000" b="1" dirty="0">
                <a:solidFill>
                  <a:srgbClr val="FF0000"/>
                </a:solidFill>
              </a:rPr>
              <a:t>Ulaşımın Çevresel Etkisi</a:t>
            </a:r>
          </a:p>
          <a:p>
            <a:r>
              <a:rPr lang="tr-TR" sz="2000" dirty="0"/>
              <a:t>Hammadde, yarı mamul ve nihai ürünlerin taşınması sırasında egzoz emisyonlarının ve yakıtın hava, su ve toprağa karışması, çevre üzerinde olumsuz etkiler oluşturur.</a:t>
            </a:r>
          </a:p>
          <a:p>
            <a:pPr marL="0" indent="0">
              <a:buNone/>
            </a:pPr>
            <a:endParaRPr lang="tr-TR" sz="2000" dirty="0">
              <a:solidFill>
                <a:schemeClr val="tx2"/>
              </a:solidFill>
            </a:endParaRP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3</a:t>
            </a:fld>
            <a:endParaRPr lang="tr-TR"/>
          </a:p>
        </p:txBody>
      </p:sp>
      <p:pic>
        <p:nvPicPr>
          <p:cNvPr id="2" name="Resim 1">
            <a:extLst>
              <a:ext uri="{FF2B5EF4-FFF2-40B4-BE49-F238E27FC236}">
                <a16:creationId xmlns:a16="http://schemas.microsoft.com/office/drawing/2014/main" id="{869DB4FC-1B04-7A14-0A69-BA00FB9638B9}"/>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604437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32">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9184"/>
            <a:ext cx="6894576" cy="1783080"/>
          </a:xfrm>
        </p:spPr>
        <p:txBody>
          <a:bodyPr anchor="b">
            <a:normAutofit/>
          </a:bodyPr>
          <a:lstStyle/>
          <a:p>
            <a:r>
              <a:rPr lang="tr-TR" sz="4600" b="1" dirty="0">
                <a:solidFill>
                  <a:srgbClr val="FF0000"/>
                </a:solidFill>
                <a:latin typeface="Calibri" panose="020F0502020204030204" pitchFamily="34" charset="0"/>
              </a:rPr>
              <a:t>GERİ DÖNÜŞÜM LOJİSTİĞİ</a:t>
            </a:r>
            <a:br>
              <a:rPr lang="tr-TR" sz="4600" b="1" dirty="0">
                <a:solidFill>
                  <a:srgbClr val="FF0000"/>
                </a:solidFill>
                <a:latin typeface="Calibri" panose="020F0502020204030204" pitchFamily="34" charset="0"/>
              </a:rPr>
            </a:br>
            <a:endParaRPr lang="tr-TR" sz="4600" dirty="0">
              <a:solidFill>
                <a:srgbClr val="FF0000"/>
              </a:solidFill>
            </a:endParaRPr>
          </a:p>
        </p:txBody>
      </p:sp>
      <p:sp>
        <p:nvSpPr>
          <p:cNvPr id="104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40080" y="2706624"/>
            <a:ext cx="6894576" cy="3483864"/>
          </a:xfrm>
        </p:spPr>
        <p:txBody>
          <a:bodyPr>
            <a:normAutofit/>
          </a:bodyPr>
          <a:lstStyle/>
          <a:p>
            <a:pPr marL="0" indent="0" algn="just">
              <a:buNone/>
            </a:pPr>
            <a:r>
              <a:rPr lang="tr-TR" sz="2200" b="1" i="1" u="sng" dirty="0">
                <a:latin typeface="Calibri" panose="020F0502020204030204" pitchFamily="34" charset="0"/>
              </a:rPr>
              <a:t>Kullanılmış ürünlerin ve malzemelerin geri toplanması</a:t>
            </a:r>
            <a:r>
              <a:rPr lang="tr-TR" sz="2200" dirty="0">
                <a:latin typeface="Calibri" panose="020F0502020204030204" pitchFamily="34" charset="0"/>
              </a:rPr>
              <a:t>, </a:t>
            </a:r>
            <a:r>
              <a:rPr lang="tr-TR" sz="2200" b="1" dirty="0">
                <a:latin typeface="Calibri" panose="020F0502020204030204" pitchFamily="34" charset="0"/>
              </a:rPr>
              <a:t>bazı şartlarda sökülmesi ve sınıflara ayrılması</a:t>
            </a:r>
            <a:r>
              <a:rPr lang="tr-TR" sz="2200" dirty="0">
                <a:latin typeface="Calibri" panose="020F0502020204030204" pitchFamily="34" charset="0"/>
              </a:rPr>
              <a:t> (</a:t>
            </a:r>
            <a:r>
              <a:rPr lang="tr-TR" sz="2200" b="1" i="1" dirty="0" err="1">
                <a:latin typeface="Calibri" panose="020F0502020204030204" pitchFamily="34" charset="0"/>
              </a:rPr>
              <a:t>elektonik</a:t>
            </a:r>
            <a:r>
              <a:rPr lang="tr-TR" sz="2200" b="1" i="1" dirty="0">
                <a:latin typeface="Calibri" panose="020F0502020204030204" pitchFamily="34" charset="0"/>
              </a:rPr>
              <a:t>, kağıt, cam vb.</a:t>
            </a:r>
            <a:r>
              <a:rPr lang="tr-TR" sz="2200" dirty="0">
                <a:latin typeface="Calibri" panose="020F0502020204030204" pitchFamily="34" charset="0"/>
              </a:rPr>
              <a:t>) ve </a:t>
            </a:r>
            <a:r>
              <a:rPr lang="tr-TR" sz="2200" b="1" dirty="0">
                <a:latin typeface="Calibri" panose="020F0502020204030204" pitchFamily="34" charset="0"/>
              </a:rPr>
              <a:t>birtakım işlemlerden sonra yeniden üretim sürecine dâhil edilmesi</a:t>
            </a:r>
            <a:r>
              <a:rPr lang="tr-TR" sz="2200" dirty="0">
                <a:latin typeface="Calibri" panose="020F0502020204030204" pitchFamily="34" charset="0"/>
              </a:rPr>
              <a:t>dir.</a:t>
            </a:r>
          </a:p>
          <a:p>
            <a:pPr algn="just"/>
            <a:endParaRPr lang="tr-TR" sz="2200" dirty="0"/>
          </a:p>
        </p:txBody>
      </p:sp>
      <p:pic>
        <p:nvPicPr>
          <p:cNvPr id="1026" name="Picture 2" descr="geri dönüşüm - Taşlar Kağıt"/>
          <p:cNvPicPr>
            <a:picLocks noChangeAspect="1" noChangeArrowheads="1"/>
          </p:cNvPicPr>
          <p:nvPr/>
        </p:nvPicPr>
        <p:blipFill>
          <a:blip r:embed="rId2">
            <a:extLst>
              <a:ext uri="{28A0092B-C50C-407E-A947-70E740481C1C}">
                <a14:useLocalDpi xmlns:a14="http://schemas.microsoft.com/office/drawing/2010/main" val="0"/>
              </a:ext>
            </a:extLst>
          </a:blip>
          <a:srcRect l="8073" r="10014" b="1"/>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TezTrans Lojistik"/>
          <p:cNvPicPr>
            <a:picLocks noChangeAspect="1" noChangeArrowheads="1"/>
          </p:cNvPicPr>
          <p:nvPr/>
        </p:nvPicPr>
        <p:blipFill>
          <a:blip r:embed="rId3">
            <a:extLst>
              <a:ext uri="{28A0092B-C50C-407E-A947-70E740481C1C}">
                <a14:useLocalDpi xmlns:a14="http://schemas.microsoft.com/office/drawing/2010/main" val="0"/>
              </a:ext>
            </a:extLst>
          </a:blip>
          <a:srcRect t="2492" r="-1" b="12164"/>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a:solidFill>
                  <a:srgbClr val="FFFFFF"/>
                </a:solidFill>
              </a:rPr>
              <a:pPr>
                <a:spcAft>
                  <a:spcPts val="600"/>
                </a:spcAft>
              </a:pPr>
              <a:t>30</a:t>
            </a:fld>
            <a:endParaRPr lang="tr-TR">
              <a:solidFill>
                <a:srgbClr val="FFFFFF"/>
              </a:solidFill>
            </a:endParaRPr>
          </a:p>
        </p:txBody>
      </p:sp>
      <p:pic>
        <p:nvPicPr>
          <p:cNvPr id="5" name="Resim 4">
            <a:extLst>
              <a:ext uri="{FF2B5EF4-FFF2-40B4-BE49-F238E27FC236}">
                <a16:creationId xmlns:a16="http://schemas.microsoft.com/office/drawing/2014/main" id="{7C8C5897-6612-8387-C869-6D4A8DD82D14}"/>
              </a:ext>
            </a:extLst>
          </p:cNvPr>
          <p:cNvPicPr>
            <a:picLocks noChangeAspect="1"/>
          </p:cNvPicPr>
          <p:nvPr/>
        </p:nvPicPr>
        <p:blipFill>
          <a:blip r:embed="rId4"/>
          <a:stretch>
            <a:fillRect/>
          </a:stretch>
        </p:blipFill>
        <p:spPr>
          <a:xfrm>
            <a:off x="11353800" y="6311"/>
            <a:ext cx="765277" cy="765722"/>
          </a:xfrm>
          <a:prstGeom prst="rect">
            <a:avLst/>
          </a:prstGeom>
        </p:spPr>
      </p:pic>
    </p:spTree>
    <p:extLst>
      <p:ext uri="{BB962C8B-B14F-4D97-AF65-F5344CB8AC3E}">
        <p14:creationId xmlns:p14="http://schemas.microsoft.com/office/powerpoint/2010/main" val="311033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sz="5400" b="1" dirty="0">
                <a:solidFill>
                  <a:srgbClr val="FF0000"/>
                </a:solidFill>
                <a:latin typeface="Calibri" panose="020F0502020204030204" pitchFamily="34" charset="0"/>
              </a:rPr>
              <a:t>Geri Dönüşüm Lojistiği</a:t>
            </a:r>
            <a:endParaRPr lang="tr-TR" sz="5400" dirty="0">
              <a:solidFill>
                <a:srgbClr val="FF0000"/>
              </a:solidFill>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pPr marL="0" indent="0" algn="just">
              <a:buNone/>
            </a:pPr>
            <a:r>
              <a:rPr lang="tr-TR" sz="2000" dirty="0">
                <a:latin typeface="Calibri" panose="020F0502020204030204" pitchFamily="34" charset="0"/>
              </a:rPr>
              <a:t>	</a:t>
            </a:r>
            <a:r>
              <a:rPr lang="tr-TR" sz="2000" b="1" i="1" u="sng" dirty="0">
                <a:latin typeface="Calibri" panose="020F0502020204030204" pitchFamily="34" charset="0"/>
              </a:rPr>
              <a:t>Tersine lojistikte</a:t>
            </a:r>
            <a:r>
              <a:rPr lang="tr-TR" sz="2000" b="1" dirty="0">
                <a:latin typeface="Calibri" panose="020F0502020204030204" pitchFamily="34" charset="0"/>
              </a:rPr>
              <a:t> </a:t>
            </a:r>
            <a:r>
              <a:rPr lang="tr-TR" sz="2000" dirty="0">
                <a:latin typeface="Calibri" panose="020F0502020204030204" pitchFamily="34" charset="0"/>
              </a:rPr>
              <a:t>önemli bir başlığı teşkil eden geri dönüşümle ilgili </a:t>
            </a:r>
            <a:r>
              <a:rPr lang="tr-TR" sz="2000" b="1" dirty="0">
                <a:latin typeface="Calibri" panose="020F0502020204030204" pitchFamily="34" charset="0"/>
              </a:rPr>
              <a:t>yeni gelişmeler ve yeni düzenlemeler</a:t>
            </a:r>
            <a:r>
              <a:rPr lang="tr-TR" sz="2000" dirty="0">
                <a:latin typeface="Calibri" panose="020F0502020204030204" pitchFamily="34" charset="0"/>
              </a:rPr>
              <a:t> </a:t>
            </a:r>
            <a:r>
              <a:rPr lang="tr-TR" sz="2000" b="1" dirty="0">
                <a:latin typeface="Calibri" panose="020F0502020204030204" pitchFamily="34" charset="0"/>
              </a:rPr>
              <a:t>(Avrupa Birliği’ndeki WEEE ve </a:t>
            </a:r>
            <a:r>
              <a:rPr lang="tr-TR" sz="2000" b="1" dirty="0" err="1">
                <a:latin typeface="Calibri" panose="020F0502020204030204" pitchFamily="34" charset="0"/>
              </a:rPr>
              <a:t>RoHS</a:t>
            </a:r>
            <a:r>
              <a:rPr lang="tr-TR" sz="2000" b="1" dirty="0">
                <a:latin typeface="Calibri" panose="020F0502020204030204" pitchFamily="34" charset="0"/>
              </a:rPr>
              <a:t> gibi) geri dönüşüm faaliyetlerinin önemini artırmış ve yaygınlaşmasını sağla</a:t>
            </a:r>
            <a:r>
              <a:rPr lang="tr-TR" sz="2000" dirty="0">
                <a:latin typeface="Calibri" panose="020F0502020204030204" pitchFamily="34" charset="0"/>
              </a:rPr>
              <a:t>mıştır.</a:t>
            </a:r>
          </a:p>
          <a:p>
            <a:pPr marL="0" indent="0" algn="just">
              <a:buNone/>
            </a:pPr>
            <a:r>
              <a:rPr lang="tr-TR" sz="2000" dirty="0">
                <a:latin typeface="Calibri" panose="020F0502020204030204" pitchFamily="34" charset="0"/>
              </a:rPr>
              <a:t>	</a:t>
            </a:r>
            <a:r>
              <a:rPr lang="tr-TR" sz="2000" b="1" u="sng" dirty="0" err="1">
                <a:latin typeface="Calibri" panose="020F0502020204030204" pitchFamily="34" charset="0"/>
              </a:rPr>
              <a:t>WEEE</a:t>
            </a:r>
            <a:r>
              <a:rPr lang="tr-TR" sz="2000" b="1" dirty="0" err="1">
                <a:latin typeface="Calibri" panose="020F0502020204030204" pitchFamily="34" charset="0"/>
              </a:rPr>
              <a:t>’nin</a:t>
            </a:r>
            <a:r>
              <a:rPr lang="tr-TR" sz="2000" b="1" dirty="0">
                <a:latin typeface="Calibri" panose="020F0502020204030204" pitchFamily="34" charset="0"/>
              </a:rPr>
              <a:t> </a:t>
            </a:r>
            <a:r>
              <a:rPr lang="en-US" sz="2000" b="1" dirty="0" err="1">
                <a:latin typeface="Calibri" panose="020F0502020204030204" pitchFamily="34" charset="0"/>
              </a:rPr>
              <a:t>açılımı</a:t>
            </a:r>
            <a:r>
              <a:rPr lang="tr-TR" sz="2000" b="1" dirty="0">
                <a:latin typeface="Calibri" panose="020F0502020204030204" pitchFamily="34" charset="0"/>
              </a:rPr>
              <a:t>,</a:t>
            </a:r>
            <a:r>
              <a:rPr lang="en-US" sz="2000" b="1" dirty="0">
                <a:latin typeface="Calibri" panose="020F0502020204030204" pitchFamily="34" charset="0"/>
              </a:rPr>
              <a:t> </a:t>
            </a:r>
            <a:r>
              <a:rPr lang="en-US" sz="2000" b="1" i="1" dirty="0">
                <a:latin typeface="Calibri" panose="020F0502020204030204" pitchFamily="34" charset="0"/>
              </a:rPr>
              <a:t>“Waste Electrical and Electronic Equipment”</a:t>
            </a:r>
            <a:r>
              <a:rPr lang="en-US" sz="2000" b="1" dirty="0">
                <a:latin typeface="Calibri" panose="020F0502020204030204" pitchFamily="34" charset="0"/>
              </a:rPr>
              <a:t> </a:t>
            </a:r>
            <a:r>
              <a:rPr lang="en-US" sz="2000" dirty="0" err="1">
                <a:latin typeface="Calibri" panose="020F0502020204030204" pitchFamily="34" charset="0"/>
              </a:rPr>
              <a:t>olup</a:t>
            </a:r>
            <a:r>
              <a:rPr lang="en-US" sz="2000" dirty="0">
                <a:latin typeface="Calibri" panose="020F0502020204030204" pitchFamily="34" charset="0"/>
              </a:rPr>
              <a:t>, </a:t>
            </a:r>
            <a:r>
              <a:rPr lang="en-US" sz="2000" dirty="0" err="1">
                <a:latin typeface="Calibri" panose="020F0502020204030204" pitchFamily="34" charset="0"/>
              </a:rPr>
              <a:t>bu</a:t>
            </a:r>
            <a:r>
              <a:rPr lang="en-US" sz="2000" dirty="0">
                <a:latin typeface="Calibri" panose="020F0502020204030204" pitchFamily="34" charset="0"/>
              </a:rPr>
              <a:t> </a:t>
            </a:r>
            <a:r>
              <a:rPr lang="en-US" sz="2000" dirty="0" err="1">
                <a:latin typeface="Calibri" panose="020F0502020204030204" pitchFamily="34" charset="0"/>
              </a:rPr>
              <a:t>direktif</a:t>
            </a:r>
            <a:r>
              <a:rPr lang="en-US" sz="2000" dirty="0">
                <a:latin typeface="Calibri" panose="020F0502020204030204" pitchFamily="34" charset="0"/>
              </a:rPr>
              <a:t> </a:t>
            </a:r>
            <a:r>
              <a:rPr lang="en-US" sz="2000" dirty="0" err="1">
                <a:latin typeface="Calibri" panose="020F0502020204030204" pitchFamily="34" charset="0"/>
              </a:rPr>
              <a:t>sayesinde</a:t>
            </a:r>
            <a:r>
              <a:rPr lang="tr-TR" sz="2000" dirty="0">
                <a:latin typeface="Calibri" panose="020F0502020204030204" pitchFamily="34" charset="0"/>
              </a:rPr>
              <a:t> </a:t>
            </a:r>
            <a:r>
              <a:rPr lang="tr-TR" sz="2000" b="1" dirty="0">
                <a:latin typeface="Calibri" panose="020F0502020204030204" pitchFamily="34" charset="0"/>
              </a:rPr>
              <a:t>Avrupa Birliği’nde üretici firmalar,</a:t>
            </a:r>
            <a:r>
              <a:rPr lang="tr-TR" sz="2000" dirty="0">
                <a:latin typeface="Calibri" panose="020F0502020204030204" pitchFamily="34" charset="0"/>
              </a:rPr>
              <a:t> </a:t>
            </a:r>
            <a:r>
              <a:rPr lang="tr-TR" sz="2000" b="1" i="1" u="sng" dirty="0">
                <a:latin typeface="Calibri" panose="020F0502020204030204" pitchFamily="34" charset="0"/>
              </a:rPr>
              <a:t>elektronik ürünlerinin geri dönüştürülmesinde çevreci politikalar izlemek zorunda</a:t>
            </a:r>
            <a:r>
              <a:rPr lang="tr-TR" sz="2000" dirty="0">
                <a:latin typeface="Calibri" panose="020F0502020204030204" pitchFamily="34" charset="0"/>
              </a:rPr>
              <a:t> kalmışlardır.</a:t>
            </a:r>
          </a:p>
          <a:p>
            <a:pPr marL="0" indent="0" algn="just">
              <a:buNone/>
            </a:pPr>
            <a:r>
              <a:rPr lang="tr-TR" sz="2000" dirty="0">
                <a:latin typeface="Calibri" panose="020F0502020204030204" pitchFamily="34" charset="0"/>
              </a:rPr>
              <a:t>	Benzer şekilde </a:t>
            </a:r>
            <a:r>
              <a:rPr lang="tr-TR" sz="2000" b="1" u="sng" dirty="0" err="1">
                <a:latin typeface="Calibri" panose="020F0502020204030204" pitchFamily="34" charset="0"/>
              </a:rPr>
              <a:t>RoHS</a:t>
            </a:r>
            <a:r>
              <a:rPr lang="tr-TR" sz="2000" b="1" u="sng" dirty="0">
                <a:latin typeface="Calibri" panose="020F0502020204030204" pitchFamily="34" charset="0"/>
              </a:rPr>
              <a:t> direktifi</a:t>
            </a:r>
            <a:r>
              <a:rPr lang="tr-TR" sz="2000" dirty="0">
                <a:latin typeface="Calibri" panose="020F0502020204030204" pitchFamily="34" charset="0"/>
              </a:rPr>
              <a:t> de </a:t>
            </a:r>
            <a:r>
              <a:rPr lang="tr-TR" sz="2000" b="1" i="1" u="sng" dirty="0">
                <a:latin typeface="Calibri" panose="020F0502020204030204" pitchFamily="34" charset="0"/>
              </a:rPr>
              <a:t>elektronik kartlarda ve malzemelerde bazı maddelerin bulunmamasını şart koşan bir direktif</a:t>
            </a:r>
            <a:r>
              <a:rPr lang="tr-TR" sz="2000" dirty="0">
                <a:latin typeface="Calibri" panose="020F0502020204030204" pitchFamily="34" charset="0"/>
              </a:rPr>
              <a:t>tir. İngilizce açılımı </a:t>
            </a:r>
            <a:r>
              <a:rPr lang="tr-TR" sz="2000" b="1" i="1" dirty="0" err="1">
                <a:latin typeface="Calibri" panose="020F0502020204030204" pitchFamily="34" charset="0"/>
              </a:rPr>
              <a:t>Restriction</a:t>
            </a:r>
            <a:r>
              <a:rPr lang="tr-TR" sz="2000" b="1" i="1" dirty="0">
                <a:latin typeface="Calibri" panose="020F0502020204030204" pitchFamily="34" charset="0"/>
              </a:rPr>
              <a:t> of </a:t>
            </a:r>
            <a:r>
              <a:rPr lang="tr-TR" sz="2000" b="1" i="1" dirty="0" err="1">
                <a:latin typeface="Calibri" panose="020F0502020204030204" pitchFamily="34" charset="0"/>
              </a:rPr>
              <a:t>Hazardous</a:t>
            </a:r>
            <a:r>
              <a:rPr lang="tr-TR" sz="2000" b="1" i="1" dirty="0">
                <a:latin typeface="Calibri" panose="020F0502020204030204" pitchFamily="34" charset="0"/>
              </a:rPr>
              <a:t> </a:t>
            </a:r>
            <a:r>
              <a:rPr lang="tr-TR" sz="2000" b="1" i="1" dirty="0" err="1">
                <a:latin typeface="Calibri" panose="020F0502020204030204" pitchFamily="34" charset="0"/>
              </a:rPr>
              <a:t>Substances</a:t>
            </a:r>
            <a:r>
              <a:rPr lang="tr-TR" sz="2000" b="1" i="1" dirty="0">
                <a:latin typeface="Calibri" panose="020F0502020204030204" pitchFamily="34" charset="0"/>
              </a:rPr>
              <a:t> Directive</a:t>
            </a:r>
            <a:r>
              <a:rPr lang="tr-TR" sz="2000" b="1" dirty="0">
                <a:latin typeface="Calibri" panose="020F0502020204030204" pitchFamily="34" charset="0"/>
              </a:rPr>
              <a:t> </a:t>
            </a:r>
            <a:r>
              <a:rPr lang="tr-TR" sz="2000" dirty="0">
                <a:latin typeface="Calibri" panose="020F0502020204030204" pitchFamily="34" charset="0"/>
              </a:rPr>
              <a:t>(</a:t>
            </a:r>
            <a:r>
              <a:rPr lang="tr-TR" sz="2000" b="1" i="1" u="sng" dirty="0">
                <a:latin typeface="Calibri" panose="020F0502020204030204" pitchFamily="34" charset="0"/>
              </a:rPr>
              <a:t>Belirli Zararlı Maddelerin Kullanımını </a:t>
            </a:r>
            <a:r>
              <a:rPr lang="sv-SE" sz="2000" b="1" i="1" u="sng" dirty="0" err="1">
                <a:latin typeface="Calibri" panose="020F0502020204030204" pitchFamily="34" charset="0"/>
              </a:rPr>
              <a:t>Kısıtlama</a:t>
            </a:r>
            <a:r>
              <a:rPr lang="sv-SE" sz="2000" dirty="0">
                <a:latin typeface="Calibri" panose="020F0502020204030204" pitchFamily="34" charset="0"/>
              </a:rPr>
              <a:t>) </a:t>
            </a:r>
            <a:r>
              <a:rPr lang="sv-SE" sz="2000" dirty="0" err="1">
                <a:latin typeface="Calibri" panose="020F0502020204030204" pitchFamily="34" charset="0"/>
              </a:rPr>
              <a:t>olan</a:t>
            </a:r>
            <a:r>
              <a:rPr lang="sv-SE" sz="2000" dirty="0">
                <a:latin typeface="Calibri" panose="020F0502020204030204" pitchFamily="34" charset="0"/>
              </a:rPr>
              <a:t> </a:t>
            </a:r>
            <a:r>
              <a:rPr lang="sv-SE" sz="2000" dirty="0" err="1">
                <a:latin typeface="Calibri" panose="020F0502020204030204" pitchFamily="34" charset="0"/>
              </a:rPr>
              <a:t>RoHS</a:t>
            </a:r>
            <a:r>
              <a:rPr lang="sv-SE" sz="2000" dirty="0">
                <a:latin typeface="Calibri" panose="020F0502020204030204" pitchFamily="34" charset="0"/>
              </a:rPr>
              <a:t>, 27 </a:t>
            </a:r>
            <a:r>
              <a:rPr lang="sv-SE" sz="2000" dirty="0" err="1">
                <a:latin typeface="Calibri" panose="020F0502020204030204" pitchFamily="34" charset="0"/>
              </a:rPr>
              <a:t>Ocak</a:t>
            </a:r>
            <a:r>
              <a:rPr lang="sv-SE" sz="2000" dirty="0">
                <a:latin typeface="Calibri" panose="020F0502020204030204" pitchFamily="34" charset="0"/>
              </a:rPr>
              <a:t> 2003 </a:t>
            </a:r>
            <a:r>
              <a:rPr lang="sv-SE" sz="2000" dirty="0" err="1">
                <a:latin typeface="Calibri" panose="020F0502020204030204" pitchFamily="34" charset="0"/>
              </a:rPr>
              <a:t>tarihinde</a:t>
            </a:r>
            <a:r>
              <a:rPr lang="sv-SE" sz="2000" dirty="0">
                <a:latin typeface="Calibri" panose="020F0502020204030204" pitchFamily="34" charset="0"/>
              </a:rPr>
              <a:t> </a:t>
            </a:r>
            <a:r>
              <a:rPr lang="sv-SE" sz="2000" b="1" dirty="0" err="1">
                <a:latin typeface="Calibri" panose="020F0502020204030204" pitchFamily="34" charset="0"/>
              </a:rPr>
              <a:t>Avrupa</a:t>
            </a:r>
            <a:r>
              <a:rPr lang="sv-SE" sz="2000" b="1" dirty="0">
                <a:latin typeface="Calibri" panose="020F0502020204030204" pitchFamily="34" charset="0"/>
              </a:rPr>
              <a:t> </a:t>
            </a:r>
            <a:r>
              <a:rPr lang="sv-SE" sz="2000" b="1" dirty="0" err="1">
                <a:latin typeface="Calibri" panose="020F0502020204030204" pitchFamily="34" charset="0"/>
              </a:rPr>
              <a:t>Konseyi</a:t>
            </a:r>
            <a:r>
              <a:rPr lang="sv-SE" sz="2000" b="1" dirty="0">
                <a:latin typeface="Calibri" panose="020F0502020204030204" pitchFamily="34" charset="0"/>
              </a:rPr>
              <a:t> </a:t>
            </a:r>
            <a:r>
              <a:rPr lang="sv-SE" sz="2000" b="1" dirty="0" err="1">
                <a:latin typeface="Calibri" panose="020F0502020204030204" pitchFamily="34" charset="0"/>
              </a:rPr>
              <a:t>tarafından</a:t>
            </a:r>
            <a:r>
              <a:rPr lang="sv-SE" sz="2000" b="1" dirty="0">
                <a:latin typeface="Calibri" panose="020F0502020204030204" pitchFamily="34" charset="0"/>
              </a:rPr>
              <a:t> </a:t>
            </a:r>
            <a:r>
              <a:rPr lang="sv-SE" sz="2000" b="1" dirty="0" err="1">
                <a:latin typeface="Calibri" panose="020F0502020204030204" pitchFamily="34" charset="0"/>
              </a:rPr>
              <a:t>kabul</a:t>
            </a:r>
            <a:r>
              <a:rPr lang="tr-TR" sz="2000" b="1" dirty="0">
                <a:latin typeface="Calibri" panose="020F0502020204030204" pitchFamily="34" charset="0"/>
              </a:rPr>
              <a:t> edilerek yürürlüğe</a:t>
            </a:r>
            <a:r>
              <a:rPr lang="tr-TR" sz="2000" dirty="0">
                <a:latin typeface="Calibri" panose="020F0502020204030204" pitchFamily="34" charset="0"/>
              </a:rPr>
              <a:t> girmiştir.</a:t>
            </a:r>
            <a:r>
              <a:rPr lang="sv-SE" sz="2000" dirty="0">
                <a:latin typeface="Calibri" panose="020F0502020204030204" pitchFamily="34" charset="0"/>
              </a:rPr>
              <a:t> </a:t>
            </a:r>
            <a:endParaRPr lang="tr-TR" sz="2000" dirty="0">
              <a:latin typeface="Calibri" panose="020F0502020204030204" pitchFamily="34" charset="0"/>
            </a:endParaRPr>
          </a:p>
          <a:p>
            <a:pPr marL="0" indent="0" algn="just">
              <a:buNone/>
            </a:pPr>
            <a:r>
              <a:rPr lang="tr-TR" sz="2000" b="1" dirty="0">
                <a:latin typeface="Calibri" panose="020F0502020204030204" pitchFamily="34" charset="0"/>
              </a:rPr>
              <a:t>	</a:t>
            </a:r>
            <a:r>
              <a:rPr lang="sv-SE" sz="2000" b="1" u="sng" dirty="0" err="1">
                <a:latin typeface="Calibri" panose="020F0502020204030204" pitchFamily="34" charset="0"/>
              </a:rPr>
              <a:t>Kurşun</a:t>
            </a:r>
            <a:r>
              <a:rPr lang="sv-SE" sz="2000" b="1" u="sng" dirty="0">
                <a:latin typeface="Calibri" panose="020F0502020204030204" pitchFamily="34" charset="0"/>
              </a:rPr>
              <a:t>, </a:t>
            </a:r>
            <a:r>
              <a:rPr lang="sv-SE" sz="2000" b="1" u="sng" dirty="0" err="1">
                <a:latin typeface="Calibri" panose="020F0502020204030204" pitchFamily="34" charset="0"/>
              </a:rPr>
              <a:t>kadminyum</a:t>
            </a:r>
            <a:r>
              <a:rPr lang="sv-SE" sz="2000" b="1" u="sng" dirty="0">
                <a:latin typeface="Calibri" panose="020F0502020204030204" pitchFamily="34" charset="0"/>
              </a:rPr>
              <a:t>, </a:t>
            </a:r>
            <a:r>
              <a:rPr lang="sv-SE" sz="2000" b="1" u="sng" dirty="0" err="1">
                <a:latin typeface="Calibri" panose="020F0502020204030204" pitchFamily="34" charset="0"/>
              </a:rPr>
              <a:t>civa</a:t>
            </a:r>
            <a:r>
              <a:rPr lang="sv-SE" sz="2000" b="1" u="sng" dirty="0">
                <a:latin typeface="Calibri" panose="020F0502020204030204" pitchFamily="34" charset="0"/>
              </a:rPr>
              <a:t> ve </a:t>
            </a:r>
            <a:r>
              <a:rPr lang="sv-SE" sz="2000" b="1" u="sng" dirty="0" err="1">
                <a:latin typeface="Calibri" panose="020F0502020204030204" pitchFamily="34" charset="0"/>
              </a:rPr>
              <a:t>bromür</a:t>
            </a:r>
            <a:r>
              <a:rPr lang="sv-SE" sz="2000" dirty="0">
                <a:latin typeface="Calibri" panose="020F0502020204030204" pitchFamily="34" charset="0"/>
              </a:rPr>
              <a:t> </a:t>
            </a:r>
            <a:r>
              <a:rPr lang="sv-SE" sz="2000" b="1" i="1" dirty="0" err="1">
                <a:latin typeface="Calibri" panose="020F0502020204030204" pitchFamily="34" charset="0"/>
              </a:rPr>
              <a:t>gibi</a:t>
            </a:r>
            <a:r>
              <a:rPr lang="sv-SE" sz="2000" dirty="0">
                <a:latin typeface="Calibri" panose="020F0502020204030204" pitchFamily="34" charset="0"/>
              </a:rPr>
              <a:t> </a:t>
            </a:r>
            <a:r>
              <a:rPr lang="sv-SE" sz="2000" b="1" dirty="0" err="1">
                <a:latin typeface="Calibri" panose="020F0502020204030204" pitchFamily="34" charset="0"/>
              </a:rPr>
              <a:t>insan</a:t>
            </a:r>
            <a:r>
              <a:rPr lang="tr-TR" sz="2000" b="1" dirty="0">
                <a:latin typeface="Calibri" panose="020F0502020204030204" pitchFamily="34" charset="0"/>
              </a:rPr>
              <a:t> sağlığına zararlı maddelerin kullanımı</a:t>
            </a:r>
            <a:r>
              <a:rPr lang="tr-TR" sz="2000" dirty="0">
                <a:latin typeface="Calibri" panose="020F0502020204030204" pitchFamily="34" charset="0"/>
              </a:rPr>
              <a:t>nı kısıtlayan bir yönergedir.</a:t>
            </a:r>
          </a:p>
          <a:p>
            <a:pPr algn="just"/>
            <a:endParaRPr lang="tr-TR" sz="20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31</a:t>
            </a:fld>
            <a:endParaRPr lang="tr-TR"/>
          </a:p>
        </p:txBody>
      </p:sp>
      <p:pic>
        <p:nvPicPr>
          <p:cNvPr id="5" name="Resim 4">
            <a:extLst>
              <a:ext uri="{FF2B5EF4-FFF2-40B4-BE49-F238E27FC236}">
                <a16:creationId xmlns:a16="http://schemas.microsoft.com/office/drawing/2014/main" id="{AD3716C1-3FDF-4B75-E62F-C65C26A38C4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419559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sz="4600" b="1" dirty="0">
                <a:solidFill>
                  <a:srgbClr val="FF0000"/>
                </a:solidFill>
                <a:latin typeface="Calibri" panose="020F0502020204030204" pitchFamily="34" charset="0"/>
              </a:rPr>
              <a:t>Tersine Lojistik ve Geri Dönüşüm Lojistiği</a:t>
            </a:r>
            <a:endParaRPr lang="tr-TR" sz="4600" dirty="0">
              <a:solidFill>
                <a:srgbClr val="FF0000"/>
              </a:solidFill>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pPr marL="0" indent="0" algn="just">
              <a:buNone/>
            </a:pPr>
            <a:r>
              <a:rPr lang="tr-TR" sz="2200" b="1" i="1" u="sng" dirty="0">
                <a:latin typeface="Calibri" panose="020F0502020204030204" pitchFamily="34" charset="0"/>
              </a:rPr>
              <a:t>Tersine lojistikte çok farklı geri kazanım seçenekleri</a:t>
            </a:r>
            <a:r>
              <a:rPr lang="tr-TR" sz="2200" u="sng" dirty="0">
                <a:latin typeface="Calibri" panose="020F0502020204030204" pitchFamily="34" charset="0"/>
              </a:rPr>
              <a:t> </a:t>
            </a:r>
            <a:r>
              <a:rPr lang="tr-TR" sz="2200" dirty="0">
                <a:latin typeface="Calibri" panose="020F0502020204030204" pitchFamily="34" charset="0"/>
              </a:rPr>
              <a:t>söz konusu olabilmektedir. </a:t>
            </a:r>
          </a:p>
          <a:p>
            <a:pPr algn="just"/>
            <a:r>
              <a:rPr lang="tr-TR" sz="2200" b="1" u="sng" dirty="0">
                <a:solidFill>
                  <a:srgbClr val="FF0000"/>
                </a:solidFill>
                <a:latin typeface="Calibri" panose="020F0502020204030204" pitchFamily="34" charset="0"/>
              </a:rPr>
              <a:t>Yeniden kullanım</a:t>
            </a:r>
            <a:r>
              <a:rPr lang="tr-TR" sz="2200" b="1" dirty="0">
                <a:solidFill>
                  <a:srgbClr val="FF0000"/>
                </a:solidFill>
                <a:latin typeface="Calibri" panose="020F0502020204030204" pitchFamily="34" charset="0"/>
              </a:rPr>
              <a:t> </a:t>
            </a:r>
            <a:r>
              <a:rPr lang="tr-TR" sz="2200" dirty="0">
                <a:latin typeface="Calibri" panose="020F0502020204030204" pitchFamily="34" charset="0"/>
              </a:rPr>
              <a:t>olup ürün, </a:t>
            </a:r>
            <a:r>
              <a:rPr lang="tr-TR" sz="2200" b="1" dirty="0">
                <a:latin typeface="Calibri" panose="020F0502020204030204" pitchFamily="34" charset="0"/>
              </a:rPr>
              <a:t>geri kazanım sürecinden geçtikten sonra</a:t>
            </a:r>
            <a:r>
              <a:rPr lang="tr-TR" sz="2200" dirty="0">
                <a:latin typeface="Calibri" panose="020F0502020204030204" pitchFamily="34" charset="0"/>
              </a:rPr>
              <a:t> tıpkı </a:t>
            </a:r>
            <a:r>
              <a:rPr lang="tr-TR" sz="2200" b="1" i="1" u="sng" dirty="0">
                <a:latin typeface="Calibri" panose="020F0502020204030204" pitchFamily="34" charset="0"/>
              </a:rPr>
              <a:t>yeni ürünmüş gibi kullanıla</a:t>
            </a:r>
            <a:r>
              <a:rPr lang="tr-TR" sz="2200" dirty="0">
                <a:latin typeface="Calibri" panose="020F0502020204030204" pitchFamily="34" charset="0"/>
              </a:rPr>
              <a:t>bilir.</a:t>
            </a:r>
          </a:p>
          <a:p>
            <a:pPr algn="just"/>
            <a:r>
              <a:rPr lang="tr-TR" sz="2200" b="1" u="sng" dirty="0">
                <a:solidFill>
                  <a:srgbClr val="FF0000"/>
                </a:solidFill>
                <a:latin typeface="Calibri" panose="020F0502020204030204" pitchFamily="34" charset="0"/>
              </a:rPr>
              <a:t>Tamir etmedir</a:t>
            </a:r>
            <a:r>
              <a:rPr lang="tr-TR" sz="2200" dirty="0">
                <a:solidFill>
                  <a:srgbClr val="FF0000"/>
                </a:solidFill>
                <a:latin typeface="Calibri" panose="020F0502020204030204" pitchFamily="34" charset="0"/>
              </a:rPr>
              <a:t>. </a:t>
            </a:r>
            <a:r>
              <a:rPr lang="tr-TR" sz="2200" b="1" dirty="0">
                <a:latin typeface="Calibri" panose="020F0502020204030204" pitchFamily="34" charset="0"/>
              </a:rPr>
              <a:t>Ürünün arızalı kısmı tamir edilerek yeniden kullanıla</a:t>
            </a:r>
            <a:r>
              <a:rPr lang="tr-TR" sz="2200" dirty="0">
                <a:latin typeface="Calibri" panose="020F0502020204030204" pitchFamily="34" charset="0"/>
              </a:rPr>
              <a:t>bilir hâle gelir.</a:t>
            </a:r>
          </a:p>
          <a:p>
            <a:pPr algn="just"/>
            <a:r>
              <a:rPr lang="tr-TR" sz="2200" b="1" u="sng" dirty="0">
                <a:solidFill>
                  <a:srgbClr val="FF0000"/>
                </a:solidFill>
                <a:latin typeface="Calibri" panose="020F0502020204030204" pitchFamily="34" charset="0"/>
              </a:rPr>
              <a:t>Yenilemektir</a:t>
            </a:r>
            <a:r>
              <a:rPr lang="tr-TR" sz="2200" dirty="0">
                <a:solidFill>
                  <a:srgbClr val="FF0000"/>
                </a:solidFill>
                <a:latin typeface="Calibri" panose="020F0502020204030204" pitchFamily="34" charset="0"/>
              </a:rPr>
              <a:t>. </a:t>
            </a:r>
            <a:r>
              <a:rPr lang="tr-TR" sz="2200" dirty="0">
                <a:latin typeface="Calibri" panose="020F0502020204030204" pitchFamily="34" charset="0"/>
              </a:rPr>
              <a:t>Burada </a:t>
            </a:r>
            <a:r>
              <a:rPr lang="tr-TR" sz="2200" b="1" i="1" u="sng" dirty="0">
                <a:latin typeface="Calibri" panose="020F0502020204030204" pitchFamily="34" charset="0"/>
              </a:rPr>
              <a:t>ürünün parçalarından bazıları yenilenerek ürün tekrar işlevsel hâle</a:t>
            </a:r>
            <a:r>
              <a:rPr lang="tr-TR" sz="2200" dirty="0">
                <a:latin typeface="Calibri" panose="020F0502020204030204" pitchFamily="34" charset="0"/>
              </a:rPr>
              <a:t> gelir. </a:t>
            </a:r>
          </a:p>
          <a:p>
            <a:pPr algn="just"/>
            <a:r>
              <a:rPr lang="tr-TR" sz="2200" b="1" u="sng" dirty="0">
                <a:solidFill>
                  <a:srgbClr val="FF0000"/>
                </a:solidFill>
                <a:latin typeface="Calibri" panose="020F0502020204030204" pitchFamily="34" charset="0"/>
              </a:rPr>
              <a:t>Yeniden üretimde </a:t>
            </a:r>
            <a:r>
              <a:rPr lang="tr-TR" sz="2200" dirty="0">
                <a:latin typeface="Calibri" panose="020F0502020204030204" pitchFamily="34" charset="0"/>
              </a:rPr>
              <a:t>ise </a:t>
            </a:r>
            <a:r>
              <a:rPr lang="tr-TR" sz="2200" b="1" dirty="0">
                <a:latin typeface="Calibri" panose="020F0502020204030204" pitchFamily="34" charset="0"/>
              </a:rPr>
              <a:t>ürün tamamen parçalarından ayrılarak</a:t>
            </a:r>
            <a:r>
              <a:rPr lang="tr-TR" sz="2200" dirty="0">
                <a:latin typeface="Calibri" panose="020F0502020204030204" pitchFamily="34" charset="0"/>
              </a:rPr>
              <a:t> </a:t>
            </a:r>
            <a:r>
              <a:rPr lang="tr-TR" sz="2200" b="1" i="1" dirty="0">
                <a:latin typeface="Calibri" panose="020F0502020204030204" pitchFamily="34" charset="0"/>
              </a:rPr>
              <a:t>bu parçalar</a:t>
            </a:r>
            <a:r>
              <a:rPr lang="tr-TR" sz="2200" dirty="0">
                <a:latin typeface="Calibri" panose="020F0502020204030204" pitchFamily="34" charset="0"/>
              </a:rPr>
              <a:t> </a:t>
            </a:r>
            <a:r>
              <a:rPr lang="tr-TR" sz="2200" b="1" dirty="0">
                <a:latin typeface="Calibri" panose="020F0502020204030204" pitchFamily="34" charset="0"/>
              </a:rPr>
              <a:t>yeni ürünlerde tekrar kullanılmak üzere</a:t>
            </a:r>
            <a:r>
              <a:rPr lang="tr-TR" sz="2200" dirty="0">
                <a:latin typeface="Calibri" panose="020F0502020204030204" pitchFamily="34" charset="0"/>
              </a:rPr>
              <a:t> </a:t>
            </a:r>
            <a:r>
              <a:rPr lang="tr-TR" sz="2200" b="1" i="1" dirty="0">
                <a:latin typeface="Calibri" panose="020F0502020204030204" pitchFamily="34" charset="0"/>
              </a:rPr>
              <a:t>ayrı ayrı değerlen</a:t>
            </a:r>
            <a:r>
              <a:rPr lang="tr-TR" sz="2200" dirty="0">
                <a:latin typeface="Calibri" panose="020F0502020204030204" pitchFamily="34" charset="0"/>
              </a:rPr>
              <a:t>dirilir. Burada </a:t>
            </a:r>
            <a:r>
              <a:rPr lang="tr-TR" sz="2200" b="1" u="sng" dirty="0">
                <a:latin typeface="Calibri" panose="020F0502020204030204" pitchFamily="34" charset="0"/>
              </a:rPr>
              <a:t>ürün tamamen yeniden üretilmekte</a:t>
            </a:r>
            <a:r>
              <a:rPr lang="tr-TR" sz="2200" dirty="0">
                <a:latin typeface="Calibri" panose="020F0502020204030204" pitchFamily="34" charset="0"/>
              </a:rPr>
              <a:t>dir. </a:t>
            </a:r>
          </a:p>
          <a:p>
            <a:pPr algn="just"/>
            <a:r>
              <a:rPr lang="tr-TR" sz="2200" b="1" u="sng" dirty="0">
                <a:solidFill>
                  <a:srgbClr val="FF0000"/>
                </a:solidFill>
                <a:latin typeface="Calibri" panose="020F0502020204030204" pitchFamily="34" charset="0"/>
              </a:rPr>
              <a:t>Parça almada</a:t>
            </a:r>
            <a:r>
              <a:rPr lang="tr-TR" sz="2200" b="1" dirty="0">
                <a:solidFill>
                  <a:srgbClr val="FF0000"/>
                </a:solidFill>
                <a:latin typeface="Calibri" panose="020F0502020204030204" pitchFamily="34" charset="0"/>
              </a:rPr>
              <a:t> </a:t>
            </a:r>
            <a:r>
              <a:rPr lang="tr-TR" sz="2200" dirty="0">
                <a:latin typeface="Calibri" panose="020F0502020204030204" pitchFamily="34" charset="0"/>
              </a:rPr>
              <a:t>ise </a:t>
            </a:r>
            <a:r>
              <a:rPr lang="tr-TR" sz="2200" b="1" dirty="0">
                <a:latin typeface="Calibri" panose="020F0502020204030204" pitchFamily="34" charset="0"/>
              </a:rPr>
              <a:t>ürünün kullanılabilir durumda olan parçaları</a:t>
            </a:r>
            <a:r>
              <a:rPr lang="tr-TR" sz="2200" dirty="0">
                <a:latin typeface="Calibri" panose="020F0502020204030204" pitchFamily="34" charset="0"/>
              </a:rPr>
              <a:t> </a:t>
            </a:r>
            <a:r>
              <a:rPr lang="tr-TR" sz="2200" b="1" i="1" dirty="0">
                <a:latin typeface="Calibri" panose="020F0502020204030204" pitchFamily="34" charset="0"/>
              </a:rPr>
              <a:t>alınarak</a:t>
            </a:r>
            <a:r>
              <a:rPr lang="tr-TR" sz="2200" dirty="0">
                <a:latin typeface="Calibri" panose="020F0502020204030204" pitchFamily="34" charset="0"/>
              </a:rPr>
              <a:t> </a:t>
            </a:r>
            <a:r>
              <a:rPr lang="tr-TR" sz="2200" b="1" dirty="0">
                <a:latin typeface="Calibri" panose="020F0502020204030204" pitchFamily="34" charset="0"/>
              </a:rPr>
              <a:t>diğer parçalar hurdaya ayrılmakta</a:t>
            </a:r>
            <a:r>
              <a:rPr lang="tr-TR" sz="2200" dirty="0">
                <a:latin typeface="Calibri" panose="020F0502020204030204" pitchFamily="34" charset="0"/>
              </a:rPr>
              <a:t>dır.</a:t>
            </a:r>
          </a:p>
          <a:p>
            <a:pPr algn="just"/>
            <a:endParaRPr lang="tr-TR" sz="22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32</a:t>
            </a:fld>
            <a:endParaRPr lang="tr-TR"/>
          </a:p>
        </p:txBody>
      </p:sp>
      <p:pic>
        <p:nvPicPr>
          <p:cNvPr id="5" name="Resim 4">
            <a:extLst>
              <a:ext uri="{FF2B5EF4-FFF2-40B4-BE49-F238E27FC236}">
                <a16:creationId xmlns:a16="http://schemas.microsoft.com/office/drawing/2014/main" id="{2D4C6E9E-E65D-E8BE-653D-DE9EB4862220}"/>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677675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E60E6-60CF-00CE-1496-02463B6589F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BB6A76A-398E-478C-3040-ECACCE11B8A2}"/>
              </a:ext>
            </a:extLst>
          </p:cNvPr>
          <p:cNvSpPr>
            <a:spLocks noGrp="1"/>
          </p:cNvSpPr>
          <p:nvPr>
            <p:ph type="title"/>
          </p:nvPr>
        </p:nvSpPr>
        <p:spPr>
          <a:xfrm>
            <a:off x="838200" y="365125"/>
            <a:ext cx="10515600" cy="1325563"/>
          </a:xfrm>
        </p:spPr>
        <p:txBody>
          <a:bodyPr>
            <a:normAutofit/>
          </a:bodyPr>
          <a:lstStyle/>
          <a:p>
            <a:pPr algn="ctr"/>
            <a:r>
              <a:rPr lang="tr-TR" b="1" dirty="0">
                <a:solidFill>
                  <a:srgbClr val="FF0000"/>
                </a:solidFill>
                <a:latin typeface="Calibri" panose="020F0502020204030204" pitchFamily="34" charset="0"/>
              </a:rPr>
              <a:t>KAYNAKÇA</a:t>
            </a:r>
            <a:endParaRPr lang="tr-TR" dirty="0">
              <a:solidFill>
                <a:srgbClr val="FF0000"/>
              </a:solidFill>
            </a:endParaRPr>
          </a:p>
        </p:txBody>
      </p:sp>
      <p:sp>
        <p:nvSpPr>
          <p:cNvPr id="3" name="İçerik Yer Tutucusu 2">
            <a:extLst>
              <a:ext uri="{FF2B5EF4-FFF2-40B4-BE49-F238E27FC236}">
                <a16:creationId xmlns:a16="http://schemas.microsoft.com/office/drawing/2014/main" id="{00C8045B-2317-86AC-F19C-5C5952031E50}"/>
              </a:ext>
            </a:extLst>
          </p:cNvPr>
          <p:cNvSpPr>
            <a:spLocks noGrp="1"/>
          </p:cNvSpPr>
          <p:nvPr>
            <p:ph idx="1"/>
          </p:nvPr>
        </p:nvSpPr>
        <p:spPr>
          <a:xfrm>
            <a:off x="838200" y="1929384"/>
            <a:ext cx="10515600" cy="4251960"/>
          </a:xfrm>
        </p:spPr>
        <p:txBody>
          <a:bodyPr>
            <a:normAutofit/>
          </a:bodyPr>
          <a:lstStyle/>
          <a:p>
            <a:pPr algn="just"/>
            <a:r>
              <a:rPr lang="tr-TR" sz="1800" dirty="0" err="1"/>
              <a:t>Akben</a:t>
            </a:r>
            <a:r>
              <a:rPr lang="tr-TR" sz="1800" dirty="0"/>
              <a:t>, İ., &amp; Demirer, Y. (2020). </a:t>
            </a:r>
            <a:r>
              <a:rPr lang="tr-TR" sz="1800" i="1" dirty="0"/>
              <a:t>Yeşil ve tersine lojistikte geri dönüşüm davranışı: Geri dönüşümde tüketicinin rolü</a:t>
            </a:r>
            <a:r>
              <a:rPr lang="tr-TR" sz="1800" dirty="0"/>
              <a:t>. İdeal Kültür Yayıncılık. ISBN 978‑6257059169</a:t>
            </a:r>
          </a:p>
          <a:p>
            <a:pPr algn="just"/>
            <a:endParaRPr lang="tr-TR" sz="1800" dirty="0"/>
          </a:p>
          <a:p>
            <a:pPr algn="just"/>
            <a:r>
              <a:rPr lang="tr-TR" sz="1800" dirty="0"/>
              <a:t>Mücevher, M. H. (2021). Sürdürülebilir lojistik için üç öncelikli strateji: Yeşil lojistik, tersine lojistik ve yalın lojistik. </a:t>
            </a:r>
            <a:r>
              <a:rPr lang="tr-TR" sz="1800" i="1" dirty="0"/>
              <a:t>Enderun</a:t>
            </a:r>
            <a:r>
              <a:rPr lang="tr-TR" sz="1800" dirty="0"/>
              <a:t>, </a:t>
            </a:r>
            <a:r>
              <a:rPr lang="tr-TR" sz="1800" i="1" dirty="0"/>
              <a:t>5</a:t>
            </a:r>
            <a:r>
              <a:rPr lang="tr-TR" sz="1800" dirty="0"/>
              <a:t>(1), 39-54.</a:t>
            </a:r>
          </a:p>
          <a:p>
            <a:pPr algn="just"/>
            <a:endParaRPr lang="tr-TR" sz="1800" dirty="0"/>
          </a:p>
          <a:p>
            <a:pPr algn="just"/>
            <a:r>
              <a:rPr lang="tr-TR" sz="1800" dirty="0"/>
              <a:t>Bardakçı, H. (2022). Sürdürülebilir lojistikte dünyanın iki yeni trendi tersine lojistik ve yeşil lojistik uygulamaları: Türkiye için stratejiler. </a:t>
            </a:r>
            <a:r>
              <a:rPr lang="tr-TR" sz="1800" i="1" dirty="0"/>
              <a:t>Avrasya Dosyası</a:t>
            </a:r>
            <a:r>
              <a:rPr lang="tr-TR" sz="1800" dirty="0"/>
              <a:t>, </a:t>
            </a:r>
            <a:r>
              <a:rPr lang="tr-TR" sz="1800" i="1" dirty="0"/>
              <a:t>13</a:t>
            </a:r>
            <a:r>
              <a:rPr lang="tr-TR" sz="1800" dirty="0"/>
              <a:t>(2), 9-37.</a:t>
            </a:r>
          </a:p>
          <a:p>
            <a:pPr algn="just"/>
            <a:endParaRPr lang="tr-TR" sz="1800" dirty="0"/>
          </a:p>
          <a:p>
            <a:pPr algn="just"/>
            <a:r>
              <a:rPr lang="tr-TR" sz="1800" dirty="0"/>
              <a:t>Temur, G. T., Ayvaz, B., &amp; Bolat, B. (2015). </a:t>
            </a:r>
            <a:r>
              <a:rPr lang="tr-TR" sz="1800" i="1" dirty="0"/>
              <a:t>Tersine lojistik yönetimi – Dünyada ve Türkiye’de durum</a:t>
            </a:r>
            <a:r>
              <a:rPr lang="tr-TR" sz="1800" dirty="0"/>
              <a:t>. Nobel Akademik Yayıncılık. ISBN 978-6053200864</a:t>
            </a:r>
          </a:p>
        </p:txBody>
      </p:sp>
      <p:sp>
        <p:nvSpPr>
          <p:cNvPr id="4" name="Slayt Numarası Yer Tutucusu 3">
            <a:extLst>
              <a:ext uri="{FF2B5EF4-FFF2-40B4-BE49-F238E27FC236}">
                <a16:creationId xmlns:a16="http://schemas.microsoft.com/office/drawing/2014/main" id="{F15656A1-DD0D-5147-4143-BAA4289321F9}"/>
              </a:ext>
            </a:extLst>
          </p:cNvPr>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33</a:t>
            </a:fld>
            <a:endParaRPr lang="tr-TR"/>
          </a:p>
        </p:txBody>
      </p:sp>
      <p:pic>
        <p:nvPicPr>
          <p:cNvPr id="5" name="Resim 4">
            <a:extLst>
              <a:ext uri="{FF2B5EF4-FFF2-40B4-BE49-F238E27FC236}">
                <a16:creationId xmlns:a16="http://schemas.microsoft.com/office/drawing/2014/main" id="{EE494080-32DD-AD57-4AD6-3E8E10474F06}"/>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78876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41643" y="3268035"/>
            <a:ext cx="7505700" cy="530225"/>
          </a:xfrm>
        </p:spPr>
        <p:txBody>
          <a:bodyPr>
            <a:noAutofit/>
          </a:bodyPr>
          <a:lstStyle/>
          <a:p>
            <a:pPr algn="ctr"/>
            <a:r>
              <a:rPr lang="tr-TR" sz="4000" b="1" dirty="0">
                <a:solidFill>
                  <a:srgbClr val="FF0000"/>
                </a:solidFill>
              </a:rPr>
              <a:t>Teşekkürler…</a:t>
            </a:r>
          </a:p>
        </p:txBody>
      </p:sp>
      <p:sp>
        <p:nvSpPr>
          <p:cNvPr id="5" name="Dikdörtgen 4"/>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p:cNvPicPr>
            <a:picLocks noChangeAspect="1"/>
          </p:cNvPicPr>
          <p:nvPr/>
        </p:nvPicPr>
        <p:blipFill>
          <a:blip r:embed="rId2"/>
          <a:stretch>
            <a:fillRect/>
          </a:stretch>
        </p:blipFill>
        <p:spPr>
          <a:xfrm>
            <a:off x="5629216" y="207124"/>
            <a:ext cx="765277" cy="765722"/>
          </a:xfrm>
          <a:prstGeom prst="rect">
            <a:avLst/>
          </a:prstGeom>
        </p:spPr>
      </p:pic>
      <p:sp>
        <p:nvSpPr>
          <p:cNvPr id="9" name="Metin kutusu 8"/>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8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p:cNvPicPr>
            <a:picLocks noChangeAspect="1"/>
          </p:cNvPicPr>
          <p:nvPr/>
        </p:nvPicPr>
        <p:blipFill rotWithShape="1">
          <a:blip r:embed="rId2"/>
          <a:srcRect l="18345" t="18117" r="42978" b="36043"/>
          <a:stretch/>
        </p:blipFill>
        <p:spPr>
          <a:xfrm>
            <a:off x="180701" y="1180214"/>
            <a:ext cx="5714261" cy="380955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p:cNvSpPr>
            <a:spLocks noGrp="1"/>
          </p:cNvSpPr>
          <p:nvPr>
            <p:ph idx="1"/>
          </p:nvPr>
        </p:nvSpPr>
        <p:spPr>
          <a:xfrm>
            <a:off x="6182041" y="1984442"/>
            <a:ext cx="5458838" cy="4192520"/>
          </a:xfrm>
        </p:spPr>
        <p:txBody>
          <a:bodyPr>
            <a:noAutofit/>
          </a:bodyPr>
          <a:lstStyle/>
          <a:p>
            <a:endParaRPr lang="tr-TR" sz="1800" dirty="0"/>
          </a:p>
          <a:p>
            <a:r>
              <a:rPr lang="tr-TR" sz="1800" dirty="0"/>
              <a:t>Dünya genelinde sera gazı emisyon değerleri incelendiğinde;</a:t>
            </a:r>
          </a:p>
          <a:p>
            <a:pPr marL="0" indent="0">
              <a:buNone/>
            </a:pPr>
            <a:r>
              <a:rPr lang="tr-TR" sz="1800" dirty="0"/>
              <a:t>1. sıradaki ülke Çin,</a:t>
            </a:r>
          </a:p>
          <a:p>
            <a:pPr marL="0" indent="0">
              <a:buNone/>
            </a:pPr>
            <a:r>
              <a:rPr lang="tr-TR" sz="1800" dirty="0"/>
              <a:t>2. sıradaki ülke ABD</a:t>
            </a:r>
          </a:p>
          <a:p>
            <a:pPr marL="0" indent="0">
              <a:buNone/>
            </a:pPr>
            <a:r>
              <a:rPr lang="tr-TR" sz="1800" dirty="0"/>
              <a:t>3. Sırada Hindistan</a:t>
            </a:r>
          </a:p>
          <a:p>
            <a:pPr marL="0" indent="0">
              <a:buNone/>
            </a:pPr>
            <a:r>
              <a:rPr lang="tr-TR" sz="1800" dirty="0"/>
              <a:t>4. Sırada Rusya</a:t>
            </a:r>
          </a:p>
          <a:p>
            <a:pPr marL="0" indent="0">
              <a:buNone/>
            </a:pPr>
            <a:r>
              <a:rPr lang="tr-TR" sz="1800" dirty="0"/>
              <a:t>5. Sırada Japonya bulunuyor.</a:t>
            </a:r>
          </a:p>
          <a:p>
            <a:pPr marL="0" indent="0">
              <a:buNone/>
            </a:pPr>
            <a:endParaRPr lang="tr-TR" sz="1800" dirty="0"/>
          </a:p>
          <a:p>
            <a:pPr marL="0" indent="0">
              <a:buNone/>
            </a:pPr>
            <a:endParaRPr lang="tr-TR" sz="1800" dirty="0"/>
          </a:p>
          <a:p>
            <a:r>
              <a:rPr lang="tr-TR" sz="1800" dirty="0"/>
              <a:t>Dünyada lojistik sektöründe sera gazı emisyonlarının dağılımına baktığımızda bu oranın %89’u taşıma ve %11 tesisler ve depolardan gelmektedir.</a:t>
            </a:r>
          </a:p>
          <a:p>
            <a:pPr marL="0" indent="0">
              <a:buNone/>
            </a:pPr>
            <a:endParaRPr lang="tr-TR" sz="1800" dirty="0"/>
          </a:p>
          <a:p>
            <a:endParaRPr lang="tr-TR" sz="1800" dirty="0"/>
          </a:p>
        </p:txBody>
      </p:sp>
      <p:sp>
        <p:nvSpPr>
          <p:cNvPr id="5" name="Slayt Numarası Yer Tutucusu 4"/>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4</a:t>
            </a:fld>
            <a:endParaRPr lang="tr-TR"/>
          </a:p>
        </p:txBody>
      </p:sp>
      <p:pic>
        <p:nvPicPr>
          <p:cNvPr id="2" name="Resim 1">
            <a:extLst>
              <a:ext uri="{FF2B5EF4-FFF2-40B4-BE49-F238E27FC236}">
                <a16:creationId xmlns:a16="http://schemas.microsoft.com/office/drawing/2014/main" id="{42A23C34-500A-3B4F-A269-5D92674A305C}"/>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344599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Freeform: Shape 308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523766" y="772033"/>
            <a:ext cx="5707796" cy="5404930"/>
          </a:xfrm>
        </p:spPr>
        <p:txBody>
          <a:bodyPr>
            <a:noAutofit/>
          </a:bodyPr>
          <a:lstStyle/>
          <a:p>
            <a:pPr marL="0" indent="0" algn="just">
              <a:buNone/>
            </a:pPr>
            <a:r>
              <a:rPr lang="tr-TR" sz="1800" b="1" dirty="0">
                <a:solidFill>
                  <a:srgbClr val="FF0000"/>
                </a:solidFill>
              </a:rPr>
              <a:t>Ürün ve Paketlerinin Çevresel Etkisi</a:t>
            </a:r>
          </a:p>
          <a:p>
            <a:pPr algn="just"/>
            <a:r>
              <a:rPr lang="tr-TR" sz="1800" dirty="0"/>
              <a:t>Lojistik sistemdeki ürün ve paketler; çevreyi, ulaşım etkileri ve kullanımdan sonra meydana getirdikleri atıklar nedeniyle etkilerler. </a:t>
            </a:r>
          </a:p>
          <a:p>
            <a:pPr algn="just"/>
            <a:r>
              <a:rPr lang="tr-TR" sz="1800" dirty="0"/>
              <a:t>Bu ürün ve paketlerin biçim ve özellikleri, malzeme taşıması ve verimli ulaşım potansiyelini basitleştirebilir veya karmaşıklaştırabilir. </a:t>
            </a:r>
          </a:p>
          <a:p>
            <a:pPr algn="just"/>
            <a:endParaRPr lang="tr-TR" sz="1800" dirty="0"/>
          </a:p>
          <a:p>
            <a:pPr marL="0" indent="0" algn="just">
              <a:buNone/>
            </a:pPr>
            <a:r>
              <a:rPr lang="tr-TR" sz="1800" b="1" dirty="0">
                <a:solidFill>
                  <a:srgbClr val="FF0000"/>
                </a:solidFill>
              </a:rPr>
              <a:t>Çözüm: </a:t>
            </a:r>
            <a:r>
              <a:rPr lang="tr-TR" sz="1800" dirty="0"/>
              <a:t>Dönüştürülebilir ürünler ile dönüştürülebilir veya yeniden kullanılabilir paketler, tedarikten sonra müşterilerden tedarikçiye yeniden ulaştırılmalıdır. Amaç, ürün ve paketlerin tasarım ve kullanımını kontrol etmektir. Böylece en az çevresel zararla yeniden dönüştürülebilir ve kullanılabilirler. Ayrıca amaç, daha küçük ve hafif paketlerin geliştirilmesini sağlamaktır. </a:t>
            </a:r>
          </a:p>
          <a:p>
            <a:pPr marL="0" indent="0" algn="just">
              <a:buNone/>
            </a:pPr>
            <a:r>
              <a:rPr lang="tr-TR" sz="1800" dirty="0"/>
              <a:t>Böylelikle atık miktarı azaltılabilir. Atık miktarı ve atıkların çevresel etkisini azaltmanın bir diğer yöntemi de paket kullanımını kısıtlamak, paketlerdeki malzeme miktarını azaltmak ve daha büyük paketlerde daha çok ürün tutmaktır.</a:t>
            </a:r>
            <a:endParaRPr lang="tr-TR" sz="1800" b="1" dirty="0"/>
          </a:p>
          <a:p>
            <a:pPr algn="just"/>
            <a:endParaRPr lang="tr-TR" sz="1800" dirty="0"/>
          </a:p>
        </p:txBody>
      </p:sp>
      <p:sp>
        <p:nvSpPr>
          <p:cNvPr id="3083" name="Oval 308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YEŞİL LOJİSTİK - Barsan Global Lojistik - Düşünce Hızında Lojisti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87184" y="2379159"/>
            <a:ext cx="3781051" cy="145570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3085" name="Freeform: Shape 308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87" name="Straight Connector 308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89" name="Freeform: Shape 308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ayt Numarası Yer Tutucusu 3"/>
          <p:cNvSpPr>
            <a:spLocks noGrp="1"/>
          </p:cNvSpPr>
          <p:nvPr>
            <p:ph type="sldNum" sz="quarter" idx="12"/>
          </p:nvPr>
        </p:nvSpPr>
        <p:spPr>
          <a:xfrm>
            <a:off x="10030244" y="6356350"/>
            <a:ext cx="1323555" cy="365125"/>
          </a:xfrm>
        </p:spPr>
        <p:txBody>
          <a:bodyPr>
            <a:normAutofit/>
          </a:bodyPr>
          <a:lstStyle/>
          <a:p>
            <a:pPr>
              <a:spcAft>
                <a:spcPts val="600"/>
              </a:spcAft>
            </a:pPr>
            <a:fld id="{9B07F439-5CBA-4DAC-BD00-E143E7040B40}" type="slidenum">
              <a:rPr lang="tr-TR" smtClean="0"/>
              <a:pPr>
                <a:spcAft>
                  <a:spcPts val="600"/>
                </a:spcAft>
              </a:pPr>
              <a:t>5</a:t>
            </a:fld>
            <a:endParaRPr lang="tr-TR"/>
          </a:p>
        </p:txBody>
      </p:sp>
      <p:sp>
        <p:nvSpPr>
          <p:cNvPr id="3093" name="Freeform: Shape 309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 name="Resim 1">
            <a:extLst>
              <a:ext uri="{FF2B5EF4-FFF2-40B4-BE49-F238E27FC236}">
                <a16:creationId xmlns:a16="http://schemas.microsoft.com/office/drawing/2014/main" id="{8E065D3D-7890-634B-166E-BBE1E5FF66AF}"/>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387159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351338"/>
          </a:xfrm>
        </p:spPr>
        <p:txBody>
          <a:bodyPr>
            <a:normAutofit/>
          </a:bodyPr>
          <a:lstStyle/>
          <a:p>
            <a:pPr marL="0" indent="0" algn="just">
              <a:buNone/>
            </a:pPr>
            <a:r>
              <a:rPr lang="tr-TR" sz="2400" b="1" dirty="0">
                <a:solidFill>
                  <a:srgbClr val="FF0000"/>
                </a:solidFill>
              </a:rPr>
              <a:t>Malzeme Tedarik Sisteminin Çevresel Etkisi</a:t>
            </a:r>
          </a:p>
          <a:p>
            <a:pPr marL="0" indent="0" algn="just">
              <a:buNone/>
            </a:pPr>
            <a:endParaRPr lang="tr-TR" sz="2400" b="1" dirty="0"/>
          </a:p>
          <a:p>
            <a:pPr algn="just"/>
            <a:r>
              <a:rPr lang="tr-TR" sz="2400" dirty="0"/>
              <a:t>Malzeme tedarik sistemi, tedarikçi seçimi ve tedarikçilerin teslimat talepleri doğrultusunda çevresel etkiye tesir eder. </a:t>
            </a:r>
          </a:p>
          <a:p>
            <a:pPr algn="just"/>
            <a:r>
              <a:rPr lang="tr-TR" sz="2400" dirty="0"/>
              <a:t>Tüm tedarik zincirindeki çevresel etkiyi düzenlemenin bir yolu, tedarikçilerin çevre konularına odaklanmış bir şekilde çalışmalarını talep etmektir,</a:t>
            </a:r>
          </a:p>
          <a:p>
            <a:pPr algn="just"/>
            <a:r>
              <a:rPr lang="tr-TR" sz="2400" dirty="0"/>
              <a:t> </a:t>
            </a:r>
            <a:r>
              <a:rPr lang="tr-TR" sz="2400" b="1" dirty="0"/>
              <a:t>örneğin</a:t>
            </a:r>
            <a:r>
              <a:rPr lang="tr-TR" sz="2400" dirty="0"/>
              <a:t> yalnızca ISO 14000 sertifikalı tedarikçilerle çalışmak gibi….</a:t>
            </a:r>
          </a:p>
          <a:p>
            <a:pPr marL="0" indent="0" algn="just">
              <a:buNone/>
            </a:pPr>
            <a:endParaRPr lang="tr-TR" sz="2400" b="1" dirty="0"/>
          </a:p>
          <a:p>
            <a:pPr marL="0" indent="0" algn="just">
              <a:buNone/>
            </a:pPr>
            <a:r>
              <a:rPr lang="tr-TR" sz="2400" b="1" dirty="0"/>
              <a:t>* I</a:t>
            </a:r>
            <a:r>
              <a:rPr lang="nn-NO" sz="2400" dirty="0"/>
              <a:t>SO 14000 </a:t>
            </a:r>
            <a:r>
              <a:rPr lang="nn-NO" sz="2400" dirty="0" err="1"/>
              <a:t>Çevresel</a:t>
            </a:r>
            <a:r>
              <a:rPr lang="nn-NO" sz="2400" dirty="0"/>
              <a:t> </a:t>
            </a:r>
            <a:r>
              <a:rPr lang="nn-NO" sz="2400" dirty="0" err="1"/>
              <a:t>Yönetim</a:t>
            </a:r>
            <a:r>
              <a:rPr lang="nn-NO" sz="2400" dirty="0"/>
              <a:t> </a:t>
            </a:r>
            <a:r>
              <a:rPr lang="nn-NO" sz="2400" dirty="0" err="1"/>
              <a:t>Standartları</a:t>
            </a:r>
            <a:r>
              <a:rPr lang="tr-TR" sz="2400" b="1" dirty="0"/>
              <a:t> </a:t>
            </a:r>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6</a:t>
            </a:fld>
            <a:endParaRPr lang="tr-TR"/>
          </a:p>
        </p:txBody>
      </p:sp>
      <p:pic>
        <p:nvPicPr>
          <p:cNvPr id="2" name="Resim 1">
            <a:extLst>
              <a:ext uri="{FF2B5EF4-FFF2-40B4-BE49-F238E27FC236}">
                <a16:creationId xmlns:a16="http://schemas.microsoft.com/office/drawing/2014/main" id="{627A0B7B-ADD7-FED8-C513-840C519BFC78}"/>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23532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Unvan 1"/>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3200" b="1" kern="1200" dirty="0">
                <a:latin typeface="+mj-lt"/>
                <a:ea typeface="+mj-ea"/>
                <a:cs typeface="+mj-cs"/>
              </a:rPr>
              <a:t>LOJİSTİĞİN ÇEVREYE OLAN ZARARINI AZALTMADA NE GİBİ ÇÖZÜMLER VEYA UYGULAMALARLAR YAPILABİLİR?</a:t>
            </a:r>
          </a:p>
        </p:txBody>
      </p:sp>
      <p:sp>
        <p:nvSpPr>
          <p:cNvPr id="4" name="Slayt Numarası Yer Tutucusu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B07F439-5CBA-4DAC-BD00-E143E7040B40}" type="slidenum">
              <a:rPr lang="en-US" smtClean="0"/>
              <a:pPr>
                <a:spcAft>
                  <a:spcPts val="600"/>
                </a:spcAft>
              </a:pPr>
              <a:t>7</a:t>
            </a:fld>
            <a:endParaRPr lang="en-US"/>
          </a:p>
        </p:txBody>
      </p:sp>
      <p:pic>
        <p:nvPicPr>
          <p:cNvPr id="3" name="Resim 2">
            <a:extLst>
              <a:ext uri="{FF2B5EF4-FFF2-40B4-BE49-F238E27FC236}">
                <a16:creationId xmlns:a16="http://schemas.microsoft.com/office/drawing/2014/main" id="{C61E0956-7E28-B3BB-38FC-F18066B85120}"/>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18574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4" name="Group 13">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5" name="Freeform: Shape 14">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Unvan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400" b="1" kern="1200" dirty="0">
                <a:latin typeface="+mj-lt"/>
                <a:ea typeface="+mj-ea"/>
                <a:cs typeface="+mj-cs"/>
              </a:rPr>
              <a:t>LOJİSTİKTE YEŞİL  (ÇEVRECİ) UYGULAMALAR</a:t>
            </a:r>
          </a:p>
        </p:txBody>
      </p:sp>
      <p:sp>
        <p:nvSpPr>
          <p:cNvPr id="5" name="Slayt Numarası Yer Tutucusu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B07F439-5CBA-4DAC-BD00-E143E7040B40}" type="slidenum">
              <a:rPr lang="en-US" smtClean="0"/>
              <a:pPr>
                <a:spcAft>
                  <a:spcPts val="600"/>
                </a:spcAft>
              </a:pPr>
              <a:t>8</a:t>
            </a:fld>
            <a:endParaRPr lang="en-US"/>
          </a:p>
        </p:txBody>
      </p:sp>
      <p:pic>
        <p:nvPicPr>
          <p:cNvPr id="3" name="Resim 2">
            <a:extLst>
              <a:ext uri="{FF2B5EF4-FFF2-40B4-BE49-F238E27FC236}">
                <a16:creationId xmlns:a16="http://schemas.microsoft.com/office/drawing/2014/main" id="{1E92A1AB-4BA2-C50A-7E11-B698839153B7}"/>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79712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dirty="0">
                <a:solidFill>
                  <a:srgbClr val="FF0000"/>
                </a:solidFill>
              </a:rPr>
              <a:t>Yeşil Tedarik Zinciri Nedir?</a:t>
            </a:r>
            <a:endParaRPr lang="tr-TR" b="1" dirty="0">
              <a:solidFill>
                <a:srgbClr val="FF0000"/>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838200" y="1825625"/>
            <a:ext cx="10515600" cy="4351338"/>
          </a:xfrm>
        </p:spPr>
        <p:txBody>
          <a:bodyPr>
            <a:normAutofit/>
          </a:bodyPr>
          <a:lstStyle/>
          <a:p>
            <a:pPr marL="0" indent="0" algn="just">
              <a:buNone/>
            </a:pPr>
            <a:r>
              <a:rPr lang="tr-TR" sz="2400" b="1" i="1" u="sng" dirty="0">
                <a:latin typeface="Calibri" panose="020F0502020204030204" pitchFamily="34" charset="0"/>
              </a:rPr>
              <a:t>Yeşil tedarik zinciri yönetimi</a:t>
            </a:r>
            <a:r>
              <a:rPr lang="tr-TR" sz="2400" i="1" dirty="0">
                <a:latin typeface="Calibri" panose="020F0502020204030204" pitchFamily="34" charset="0"/>
              </a:rPr>
              <a:t>, </a:t>
            </a:r>
            <a:r>
              <a:rPr lang="tr-TR" sz="2400" dirty="0">
                <a:latin typeface="Calibri" panose="020F0502020204030204" pitchFamily="34" charset="0"/>
              </a:rPr>
              <a:t>bir işletmenin </a:t>
            </a:r>
            <a:r>
              <a:rPr lang="tr-TR" sz="2400" b="1" dirty="0">
                <a:latin typeface="Calibri" panose="020F0502020204030204" pitchFamily="34" charset="0"/>
              </a:rPr>
              <a:t>ürün tasarımı</a:t>
            </a:r>
            <a:r>
              <a:rPr lang="tr-TR" sz="2400" dirty="0">
                <a:latin typeface="Calibri" panose="020F0502020204030204" pitchFamily="34" charset="0"/>
              </a:rPr>
              <a:t>nı, </a:t>
            </a:r>
            <a:r>
              <a:rPr lang="tr-TR" sz="2400" b="1" dirty="0">
                <a:latin typeface="Calibri" panose="020F0502020204030204" pitchFamily="34" charset="0"/>
              </a:rPr>
              <a:t>ham madde</a:t>
            </a:r>
            <a:r>
              <a:rPr lang="tr-TR" sz="2400" dirty="0">
                <a:latin typeface="Calibri" panose="020F0502020204030204" pitchFamily="34" charset="0"/>
              </a:rPr>
              <a:t> ve </a:t>
            </a:r>
            <a:r>
              <a:rPr lang="tr-TR" sz="2400" b="1" dirty="0">
                <a:latin typeface="Calibri" panose="020F0502020204030204" pitchFamily="34" charset="0"/>
              </a:rPr>
              <a:t>kaynak kullanımı</a:t>
            </a:r>
            <a:r>
              <a:rPr lang="tr-TR" sz="2400" dirty="0">
                <a:latin typeface="Calibri" panose="020F0502020204030204" pitchFamily="34" charset="0"/>
              </a:rPr>
              <a:t>nı, </a:t>
            </a:r>
            <a:r>
              <a:rPr lang="tr-TR" sz="2400" b="1" dirty="0">
                <a:latin typeface="Calibri" panose="020F0502020204030204" pitchFamily="34" charset="0"/>
              </a:rPr>
              <a:t>üretimi</a:t>
            </a:r>
            <a:r>
              <a:rPr lang="tr-TR" sz="2400" dirty="0">
                <a:latin typeface="Calibri" panose="020F0502020204030204" pitchFamily="34" charset="0"/>
              </a:rPr>
              <a:t>ni, </a:t>
            </a:r>
            <a:r>
              <a:rPr lang="tr-TR" sz="2400" b="1" dirty="0">
                <a:latin typeface="Calibri" panose="020F0502020204030204" pitchFamily="34" charset="0"/>
              </a:rPr>
              <a:t>lojistik ve dağıtımı</a:t>
            </a:r>
            <a:r>
              <a:rPr lang="tr-TR" sz="2400" dirty="0">
                <a:latin typeface="Calibri" panose="020F0502020204030204" pitchFamily="34" charset="0"/>
              </a:rPr>
              <a:t>nı, </a:t>
            </a:r>
            <a:r>
              <a:rPr lang="tr-TR" sz="2400" b="1" dirty="0">
                <a:latin typeface="Calibri" panose="020F0502020204030204" pitchFamily="34" charset="0"/>
              </a:rPr>
              <a:t>geri dönüştürülmesi</a:t>
            </a:r>
            <a:r>
              <a:rPr lang="tr-TR" sz="2400" dirty="0">
                <a:latin typeface="Calibri" panose="020F0502020204030204" pitchFamily="34" charset="0"/>
              </a:rPr>
              <a:t>ni ve </a:t>
            </a:r>
            <a:r>
              <a:rPr lang="tr-TR" sz="2400" b="1" dirty="0">
                <a:latin typeface="Calibri" panose="020F0502020204030204" pitchFamily="34" charset="0"/>
              </a:rPr>
              <a:t>ömrü dolduğunda yok edilmesi</a:t>
            </a:r>
            <a:r>
              <a:rPr lang="tr-TR" sz="2400" dirty="0">
                <a:latin typeface="Calibri" panose="020F0502020204030204" pitchFamily="34" charset="0"/>
              </a:rPr>
              <a:t>ni </a:t>
            </a:r>
            <a:r>
              <a:rPr lang="tr-TR" sz="2400" b="1" u="sng" dirty="0">
                <a:latin typeface="Calibri" panose="020F0502020204030204" pitchFamily="34" charset="0"/>
              </a:rPr>
              <a:t>kapsamakta</a:t>
            </a:r>
            <a:r>
              <a:rPr lang="tr-TR" sz="2400" dirty="0">
                <a:latin typeface="Calibri" panose="020F0502020204030204" pitchFamily="34" charset="0"/>
              </a:rPr>
              <a:t>dır. </a:t>
            </a:r>
          </a:p>
          <a:p>
            <a:pPr marL="0" indent="0" algn="just">
              <a:buNone/>
            </a:pPr>
            <a:endParaRPr lang="tr-TR" sz="2400" dirty="0">
              <a:latin typeface="Calibri" panose="020F0502020204030204" pitchFamily="34" charset="0"/>
            </a:endParaRPr>
          </a:p>
          <a:p>
            <a:pPr marL="0" indent="0" algn="just">
              <a:buNone/>
            </a:pPr>
            <a:r>
              <a:rPr lang="tr-TR" sz="2400" b="1" i="1" u="sng" dirty="0">
                <a:latin typeface="Calibri" panose="020F0502020204030204" pitchFamily="34" charset="0"/>
              </a:rPr>
              <a:t>Tüm bu aşamalarda</a:t>
            </a:r>
            <a:r>
              <a:rPr lang="tr-TR" sz="2400" dirty="0">
                <a:latin typeface="Calibri" panose="020F0502020204030204" pitchFamily="34" charset="0"/>
              </a:rPr>
              <a:t> </a:t>
            </a:r>
            <a:r>
              <a:rPr lang="tr-TR" sz="2400" b="1" dirty="0">
                <a:latin typeface="Calibri" panose="020F0502020204030204" pitchFamily="34" charset="0"/>
              </a:rPr>
              <a:t>çevreye olan etkiler</a:t>
            </a:r>
            <a:r>
              <a:rPr lang="tr-TR" sz="2400" dirty="0">
                <a:latin typeface="Calibri" panose="020F0502020204030204" pitchFamily="34" charset="0"/>
              </a:rPr>
              <a:t>in ve </a:t>
            </a:r>
            <a:r>
              <a:rPr lang="tr-TR" sz="2400" b="1" dirty="0">
                <a:latin typeface="Calibri" panose="020F0502020204030204" pitchFamily="34" charset="0"/>
              </a:rPr>
              <a:t>insan sağlığı</a:t>
            </a:r>
            <a:r>
              <a:rPr lang="tr-TR" sz="2400" dirty="0">
                <a:latin typeface="Calibri" panose="020F0502020204030204" pitchFamily="34" charset="0"/>
              </a:rPr>
              <a:t>nın </a:t>
            </a:r>
            <a:r>
              <a:rPr lang="tr-TR" sz="2400" b="1" dirty="0">
                <a:latin typeface="Calibri" panose="020F0502020204030204" pitchFamily="34" charset="0"/>
              </a:rPr>
              <a:t>göz önünde</a:t>
            </a:r>
            <a:r>
              <a:rPr lang="tr-TR" sz="2400" dirty="0">
                <a:latin typeface="Calibri" panose="020F0502020204030204" pitchFamily="34" charset="0"/>
              </a:rPr>
              <a:t> </a:t>
            </a:r>
            <a:r>
              <a:rPr lang="tr-TR" sz="2400" b="1" dirty="0">
                <a:latin typeface="Calibri" panose="020F0502020204030204" pitchFamily="34" charset="0"/>
              </a:rPr>
              <a:t>bulundurularak</a:t>
            </a:r>
            <a:r>
              <a:rPr lang="tr-TR" sz="2400" dirty="0">
                <a:latin typeface="Calibri" panose="020F0502020204030204" pitchFamily="34" charset="0"/>
              </a:rPr>
              <a:t> </a:t>
            </a:r>
            <a:r>
              <a:rPr lang="tr-TR" sz="2400" b="1" i="1" u="sng" dirty="0">
                <a:latin typeface="Calibri" panose="020F0502020204030204" pitchFamily="34" charset="0"/>
              </a:rPr>
              <a:t>tedarik zincirinin yönetilmesi</a:t>
            </a:r>
            <a:r>
              <a:rPr lang="tr-TR" sz="2400" dirty="0">
                <a:latin typeface="Calibri" panose="020F0502020204030204" pitchFamily="34" charset="0"/>
              </a:rPr>
              <a:t> gerekir. </a:t>
            </a:r>
          </a:p>
          <a:p>
            <a:pPr marL="0" indent="0" algn="just">
              <a:buNone/>
            </a:pPr>
            <a:endParaRPr lang="tr-TR" sz="2400" dirty="0">
              <a:latin typeface="Calibri" panose="020F0502020204030204" pitchFamily="34" charset="0"/>
            </a:endParaRPr>
          </a:p>
          <a:p>
            <a:pPr marL="0" indent="0" algn="just">
              <a:buNone/>
            </a:pPr>
            <a:r>
              <a:rPr lang="tr-TR" sz="2400" b="1" i="1" u="sng" dirty="0">
                <a:latin typeface="Calibri" panose="020F0502020204030204" pitchFamily="34" charset="0"/>
              </a:rPr>
              <a:t>İşletmelerin sürdürülebilirliklerini</a:t>
            </a:r>
            <a:r>
              <a:rPr lang="tr-TR" sz="2400" dirty="0">
                <a:latin typeface="Calibri" panose="020F0502020204030204" pitchFamily="34" charset="0"/>
              </a:rPr>
              <a:t> </a:t>
            </a:r>
            <a:r>
              <a:rPr lang="tr-TR" sz="2400" b="1" dirty="0">
                <a:latin typeface="Calibri" panose="020F0502020204030204" pitchFamily="34" charset="0"/>
              </a:rPr>
              <a:t>devam ettirebilmeleri için</a:t>
            </a:r>
            <a:r>
              <a:rPr lang="tr-TR" sz="2400" dirty="0">
                <a:latin typeface="Calibri" panose="020F0502020204030204" pitchFamily="34" charset="0"/>
              </a:rPr>
              <a:t> tüm bu alanlarda </a:t>
            </a:r>
            <a:r>
              <a:rPr lang="tr-TR" sz="2400" b="1" dirty="0">
                <a:latin typeface="Calibri" panose="020F0502020204030204" pitchFamily="34" charset="0"/>
              </a:rPr>
              <a:t>çevreye duyarlı uygulamaları benimsemeleri</a:t>
            </a:r>
            <a:r>
              <a:rPr lang="tr-TR" sz="2400" dirty="0">
                <a:latin typeface="Calibri" panose="020F0502020204030204" pitchFamily="34" charset="0"/>
              </a:rPr>
              <a:t> ve </a:t>
            </a:r>
            <a:r>
              <a:rPr lang="tr-TR" sz="2400" b="1" dirty="0">
                <a:latin typeface="Calibri" panose="020F0502020204030204" pitchFamily="34" charset="0"/>
              </a:rPr>
              <a:t>uygulamaları</a:t>
            </a:r>
            <a:r>
              <a:rPr lang="tr-TR" sz="2400" dirty="0">
                <a:latin typeface="Calibri" panose="020F0502020204030204" pitchFamily="34" charset="0"/>
              </a:rPr>
              <a:t> gerekmektedir.</a:t>
            </a:r>
          </a:p>
          <a:p>
            <a:pPr algn="just"/>
            <a:endParaRPr lang="tr-TR" sz="2400" dirty="0"/>
          </a:p>
        </p:txBody>
      </p:sp>
      <p:sp>
        <p:nvSpPr>
          <p:cNvPr id="4" name="Slayt Numarası Yer Tutucusu 3"/>
          <p:cNvSpPr>
            <a:spLocks noGrp="1"/>
          </p:cNvSpPr>
          <p:nvPr>
            <p:ph type="sldNum" sz="quarter" idx="12"/>
          </p:nvPr>
        </p:nvSpPr>
        <p:spPr>
          <a:xfrm>
            <a:off x="8610600" y="6356350"/>
            <a:ext cx="2743200" cy="365125"/>
          </a:xfrm>
        </p:spPr>
        <p:txBody>
          <a:bodyPr>
            <a:normAutofit/>
          </a:bodyPr>
          <a:lstStyle/>
          <a:p>
            <a:pPr>
              <a:spcAft>
                <a:spcPts val="600"/>
              </a:spcAft>
            </a:pPr>
            <a:fld id="{9B07F439-5CBA-4DAC-BD00-E143E7040B40}" type="slidenum">
              <a:rPr lang="tr-TR" smtClean="0"/>
              <a:pPr>
                <a:spcAft>
                  <a:spcPts val="600"/>
                </a:spcAft>
              </a:pPr>
              <a:t>9</a:t>
            </a:fld>
            <a:endParaRPr lang="tr-TR"/>
          </a:p>
        </p:txBody>
      </p:sp>
      <p:pic>
        <p:nvPicPr>
          <p:cNvPr id="5" name="Resim 4">
            <a:extLst>
              <a:ext uri="{FF2B5EF4-FFF2-40B4-BE49-F238E27FC236}">
                <a16:creationId xmlns:a16="http://schemas.microsoft.com/office/drawing/2014/main" id="{24907D01-4766-0282-D8EB-11894EC0B80D}"/>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8786055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2586</Words>
  <Application>Microsoft Macintosh PowerPoint</Application>
  <PresentationFormat>Geniş ekran</PresentationFormat>
  <Paragraphs>228</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Poppins</vt:lpstr>
      <vt:lpstr>Wingdings</vt:lpstr>
      <vt:lpstr>Office Teması</vt:lpstr>
      <vt:lpstr>PowerPoint Sunusu</vt:lpstr>
      <vt:lpstr>Lojistik Faaliyetlerin Çevresel Etkileri </vt:lpstr>
      <vt:lpstr>PowerPoint Sunusu</vt:lpstr>
      <vt:lpstr>PowerPoint Sunusu</vt:lpstr>
      <vt:lpstr>PowerPoint Sunusu</vt:lpstr>
      <vt:lpstr>PowerPoint Sunusu</vt:lpstr>
      <vt:lpstr>LOJİSTİĞİN ÇEVREYE OLAN ZARARINI AZALTMADA NE GİBİ ÇÖZÜMLER VEYA UYGULAMALARLAR YAPILABİLİR?</vt:lpstr>
      <vt:lpstr>LOJİSTİKTE YEŞİL  (ÇEVRECİ) UYGULAMALAR</vt:lpstr>
      <vt:lpstr>Yeşil Tedarik Zinciri Nedir?</vt:lpstr>
      <vt:lpstr>PowerPoint Sunusu</vt:lpstr>
      <vt:lpstr>PowerPoint Sunusu</vt:lpstr>
      <vt:lpstr>PowerPoint Sunusu</vt:lpstr>
      <vt:lpstr>ÇEVRECİ DAĞITIM</vt:lpstr>
      <vt:lpstr>ÇEVRECİ DEPOLAMA</vt:lpstr>
      <vt:lpstr>ÇEVRECİ DEPOLAMA</vt:lpstr>
      <vt:lpstr>Örneğin: Mars Logistics’ten 1 Milyon Dolarlık Sürdürülebilir Enerji Yatırımı </vt:lpstr>
      <vt:lpstr>PowerPoint Sunusu</vt:lpstr>
      <vt:lpstr>ÇEVRECİ DEPOLAMA</vt:lpstr>
      <vt:lpstr>Yeşil Lojistik, Yeşil Depolama</vt:lpstr>
      <vt:lpstr>LEED (Leadership in Energy and Environmental Design) SERTİFİKASI</vt:lpstr>
      <vt:lpstr>BREEAM (BRE ENVİRONMENTAL ASSESSMENT METHOD)</vt:lpstr>
      <vt:lpstr>PowerPoint Sunusu</vt:lpstr>
      <vt:lpstr>Tersine Lojistik</vt:lpstr>
      <vt:lpstr>TERSİNE LOJİSTİK</vt:lpstr>
      <vt:lpstr>TERSİNE LOJİSTİK</vt:lpstr>
      <vt:lpstr>TERSİNE LOJİSTİĞİN ÖNEMİ</vt:lpstr>
      <vt:lpstr>TERS LOJİSTİĞİN UYGULANMASI</vt:lpstr>
      <vt:lpstr>TERS LOJİSTİĞİN UYGULANMASI</vt:lpstr>
      <vt:lpstr>TERS LOJİSTİĞİN UYGULANMASI</vt:lpstr>
      <vt:lpstr>GERİ DÖNÜŞÜM LOJİSTİĞİ </vt:lpstr>
      <vt:lpstr>Geri Dönüşüm Lojistiği</vt:lpstr>
      <vt:lpstr>Tersine Lojistik ve Geri Dönüşüm Lojistiği</vt:lpstr>
      <vt:lpstr>KAYNAKÇA</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MEFA</dc:creator>
  <cp:lastModifiedBy>Nazlıcan Dindarik</cp:lastModifiedBy>
  <cp:revision>14</cp:revision>
  <dcterms:created xsi:type="dcterms:W3CDTF">2021-02-07T11:29:55Z</dcterms:created>
  <dcterms:modified xsi:type="dcterms:W3CDTF">2025-07-16T14:18:46Z</dcterms:modified>
</cp:coreProperties>
</file>