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7B992D-598C-46F2-85A0-604F00A15B8C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3F645D-F823-4B6D-A498-6B27E42FC5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1645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2116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9924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8484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144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8524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477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2231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644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0B55-E431-4454-86C6-90B6E1F7E218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7DD7E-323F-4978-BA00-CD044812BD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3482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0B55-E431-4454-86C6-90B6E1F7E218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7DD7E-323F-4978-BA00-CD044812BD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683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0B55-E431-4454-86C6-90B6E1F7E218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7DD7E-323F-4978-BA00-CD044812BD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7596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7012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0B55-E431-4454-86C6-90B6E1F7E218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7DD7E-323F-4978-BA00-CD044812BD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331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0B55-E431-4454-86C6-90B6E1F7E218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7DD7E-323F-4978-BA00-CD044812BD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204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0B55-E431-4454-86C6-90B6E1F7E218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7DD7E-323F-4978-BA00-CD044812BD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9518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0B55-E431-4454-86C6-90B6E1F7E218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7DD7E-323F-4978-BA00-CD044812BD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9301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0B55-E431-4454-86C6-90B6E1F7E218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7DD7E-323F-4978-BA00-CD044812BD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0354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0B55-E431-4454-86C6-90B6E1F7E218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7DD7E-323F-4978-BA00-CD044812BD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7571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0B55-E431-4454-86C6-90B6E1F7E218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7DD7E-323F-4978-BA00-CD044812BD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520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0B55-E431-4454-86C6-90B6E1F7E218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7DD7E-323F-4978-BA00-CD044812BD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0828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F0B55-E431-4454-86C6-90B6E1F7E218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97DD7E-323F-4978-BA00-CD044812BD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8745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10.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Yaşlılık ve Sağlık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15803D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10/14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484632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Yaşlı sağlığı, bakım ve toplumsal yaşlanma</a:t>
            </a:r>
            <a:endParaRPr lang="en-US" sz="2700" dirty="0"/>
          </a:p>
        </p:txBody>
      </p:sp>
      <p:sp>
        <p:nvSpPr>
          <p:cNvPr id="8" name="Text 6"/>
          <p:cNvSpPr/>
          <p:nvPr/>
        </p:nvSpPr>
        <p:spPr>
          <a:xfrm>
            <a:off x="594360" y="2468880"/>
            <a:ext cx="44805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5060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 hafta sonunda öğrenciler: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685800" y="2852928"/>
            <a:ext cx="5029200" cy="18288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Yaşlılığı biyolojik ve toplumsal yönleriyle açıklar.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Bakım, bağımlılık ve sosyal destek kavramlarını tartışır.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Yaşlı sağlığında eşitsizlik ve hak temelli bakışı değerlendirir.</a:t>
            </a:r>
            <a:endParaRPr lang="en-US" sz="1720" dirty="0"/>
          </a:p>
        </p:txBody>
      </p:sp>
      <p:sp>
        <p:nvSpPr>
          <p:cNvPr id="10" name="Text 8"/>
          <p:cNvSpPr/>
          <p:nvPr/>
        </p:nvSpPr>
        <p:spPr>
          <a:xfrm>
            <a:off x="6400800" y="1517904"/>
            <a:ext cx="1325880" cy="301752"/>
          </a:xfrm>
          <a:prstGeom prst="rect">
            <a:avLst/>
          </a:prstGeom>
          <a:solidFill>
            <a:srgbClr val="DCFCE7"/>
          </a:solidFill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 soru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400800" y="1965960"/>
            <a:ext cx="4892040" cy="1005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Yaşlanma yalnızca bireyin bedensel değişimi midir, yoksa toplumun örgütlenme biçimiyle de ilgili midir?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6400800" y="3429000"/>
            <a:ext cx="1325880" cy="301752"/>
          </a:xfrm>
          <a:prstGeom prst="rect">
            <a:avLst/>
          </a:prstGeom>
          <a:solidFill>
            <a:srgbClr val="15803D"/>
          </a:solidFill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Ders akışı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492240" y="3886200"/>
            <a:ext cx="4892040" cy="1417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Kısa kavramsal anlatım</a:t>
            </a:r>
            <a:endParaRPr lang="en-US" sz="1630" dirty="0"/>
          </a:p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Soru-cevap ve örnek tartışması</a:t>
            </a:r>
            <a:endParaRPr lang="en-US" sz="1630" dirty="0"/>
          </a:p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Küçük grup uygulaması</a:t>
            </a:r>
            <a:endParaRPr lang="en-US" sz="1630" dirty="0"/>
          </a:p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Haftalık özet ve kapanış sorusu</a:t>
            </a:r>
            <a:endParaRPr lang="en-US" sz="1630" dirty="0"/>
          </a:p>
        </p:txBody>
      </p:sp>
    </p:spTree>
    <p:extLst>
      <p:ext uri="{BB962C8B-B14F-4D97-AF65-F5344CB8AC3E}">
        <p14:creationId xmlns:p14="http://schemas.microsoft.com/office/powerpoint/2010/main" val="4206822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10.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Kavram haritası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10/14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594360" y="1463040"/>
            <a:ext cx="2971800" cy="1417320"/>
          </a:xfrm>
          <a:prstGeom prst="rect">
            <a:avLst/>
          </a:prstGeom>
          <a:solidFill>
            <a:srgbClr val="DCFCE7"/>
          </a:solidFill>
          <a:ln w="12700">
            <a:solidFill>
              <a:srgbClr val="15803D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Yaşlılık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Biyolojik süreçlerin yanında sosyal rollerin ve yaşam koşullarının değiştiği dönemdir.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4160520" y="1463040"/>
            <a:ext cx="2971800" cy="1417320"/>
          </a:xfrm>
          <a:prstGeom prst="rect">
            <a:avLst/>
          </a:prstGeom>
          <a:solidFill>
            <a:srgbClr val="FEF3C7"/>
          </a:solidFill>
          <a:ln w="12700">
            <a:solidFill>
              <a:srgbClr val="15803D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Aktif yaşlanma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Katılım, güvenlik ve sağlık olanaklarını güçlendiren yaklaşımdır.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7726680" y="1463040"/>
            <a:ext cx="2971800" cy="1417320"/>
          </a:xfrm>
          <a:prstGeom prst="rect">
            <a:avLst/>
          </a:prstGeom>
          <a:solidFill>
            <a:srgbClr val="FFE4E6"/>
          </a:solidFill>
          <a:ln w="12700">
            <a:solidFill>
              <a:srgbClr val="15803D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Bakım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Gündelik yaşamı sürdürmeye yönelik fiziksel, duygusal ve sosyal destektir.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594360" y="3794760"/>
            <a:ext cx="2971800" cy="1417320"/>
          </a:xfrm>
          <a:prstGeom prst="rect">
            <a:avLst/>
          </a:prstGeom>
          <a:solidFill>
            <a:srgbClr val="D9F3EE"/>
          </a:solidFill>
          <a:ln w="12700">
            <a:solidFill>
              <a:srgbClr val="15803D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Bağımlılık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Gündelik işlevlerde başkasının desteğine ihtiyaç duyma halidir.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4160520" y="3794760"/>
            <a:ext cx="2971800" cy="1417320"/>
          </a:xfrm>
          <a:prstGeom prst="rect">
            <a:avLst/>
          </a:prstGeom>
          <a:solidFill>
            <a:srgbClr val="DFEAFE"/>
          </a:solidFill>
          <a:ln w="12700">
            <a:solidFill>
              <a:srgbClr val="15803D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Yaş ayrımcılığı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Yaşa dayalı önyargı, dışlama veya değersizleştirmedir.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726680" y="3794760"/>
            <a:ext cx="2971800" cy="1417320"/>
          </a:xfrm>
          <a:prstGeom prst="rect">
            <a:avLst/>
          </a:prstGeom>
          <a:solidFill>
            <a:srgbClr val="EDE9FE"/>
          </a:solidFill>
          <a:ln w="12700">
            <a:solidFill>
              <a:srgbClr val="15803D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Sosyal destek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Aile, komşu, arkadaş ve kurumlar aracılığıyla sağlanan kaynaktır.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914400" y="5532120"/>
            <a:ext cx="10332720" cy="411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Kavramlar arası ilişkiyi kurarken tekil davranış yerine toplumsal bağlamı düşünün.</a:t>
            </a:r>
            <a:endParaRPr lang="en-US" sz="1650" dirty="0"/>
          </a:p>
        </p:txBody>
      </p:sp>
    </p:spTree>
    <p:extLst>
      <p:ext uri="{BB962C8B-B14F-4D97-AF65-F5344CB8AC3E}">
        <p14:creationId xmlns:p14="http://schemas.microsoft.com/office/powerpoint/2010/main" val="99602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10.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Yaşlı sağlığını sosyolojik okumak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10/14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420624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Yaşlılık deneyimi gelir, aile, çevre, bakım sistemi ve yaş normlarıyla şekillenir.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77240" y="2606040"/>
            <a:ext cx="4800600" cy="2468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Kronik hastalıklar yalnızca klinik tedavi değil, yaşam düzeni gerektirir.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Aile yapısındaki değişim bakım sorumluluklarını dönüştürür.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Yalnızlık ve sosyal izolasyon sağlık riski haline gelebilir.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Yaş ayrımcılığı hizmet erişimini ve öz-değeri etkileyebilir.</a:t>
            </a:r>
            <a:endParaRPr lang="en-US" sz="1720" dirty="0"/>
          </a:p>
        </p:txBody>
      </p:sp>
      <p:sp>
        <p:nvSpPr>
          <p:cNvPr id="9" name="Text 7"/>
          <p:cNvSpPr/>
          <p:nvPr/>
        </p:nvSpPr>
        <p:spPr>
          <a:xfrm>
            <a:off x="6400800" y="1417320"/>
            <a:ext cx="1371600" cy="292608"/>
          </a:xfrm>
          <a:prstGeom prst="rect">
            <a:avLst/>
          </a:prstGeom>
          <a:solidFill>
            <a:srgbClr val="15803D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Ders notu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1883664"/>
            <a:ext cx="4846320" cy="1280160"/>
          </a:xfrm>
          <a:prstGeom prst="rect">
            <a:avLst/>
          </a:prstGeom>
          <a:solidFill>
            <a:srgbClr val="DCFCE7"/>
          </a:solidFill>
          <a:ln w="12700">
            <a:solidFill>
              <a:srgbClr val="15803D"/>
            </a:solidFill>
          </a:ln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8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Yaşlı sağlığı, bakım etiği ve sosyal politika birlikte düşünülmeden anlaşılamaz.</a:t>
            </a:r>
            <a:endParaRPr lang="en-US" sz="1820" dirty="0"/>
          </a:p>
        </p:txBody>
      </p:sp>
      <p:sp>
        <p:nvSpPr>
          <p:cNvPr id="11" name="Text 9"/>
          <p:cNvSpPr/>
          <p:nvPr/>
        </p:nvSpPr>
        <p:spPr>
          <a:xfrm>
            <a:off x="6400800" y="3703320"/>
            <a:ext cx="1600200" cy="292608"/>
          </a:xfrm>
          <a:prstGeom prst="rect">
            <a:avLst/>
          </a:prstGeom>
          <a:solidFill>
            <a:srgbClr val="E8EEF5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Tartışma için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400800" y="4160520"/>
            <a:ext cx="4846320" cy="11430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7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yaşlının evde kalabilmesi hangi toplumsal kaynaklara bağlıdır?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3689570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10.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Yaşlı sağlığında çok düzeyli destek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10/14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331720" y="3337560"/>
            <a:ext cx="1234440" cy="0"/>
          </a:xfrm>
          <a:prstGeom prst="line">
            <a:avLst/>
          </a:prstGeom>
          <a:noFill/>
          <a:ln w="25400">
            <a:solidFill>
              <a:srgbClr val="15803D"/>
            </a:solidFill>
            <a:prstDash val="solid"/>
            <a:headEnd type="none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5166360" y="3337560"/>
            <a:ext cx="1234440" cy="0"/>
          </a:xfrm>
          <a:prstGeom prst="line">
            <a:avLst/>
          </a:prstGeom>
          <a:noFill/>
          <a:ln w="25400">
            <a:solidFill>
              <a:srgbClr val="15803D"/>
            </a:solidFill>
            <a:prstDash val="solid"/>
            <a:headEnd type="none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8001000" y="3337560"/>
            <a:ext cx="1234440" cy="0"/>
          </a:xfrm>
          <a:prstGeom prst="line">
            <a:avLst/>
          </a:prstGeom>
          <a:noFill/>
          <a:ln w="25400">
            <a:solidFill>
              <a:srgbClr val="15803D"/>
            </a:solidFill>
            <a:prstDash val="solid"/>
            <a:headEnd type="none"/>
            <a:tailEnd type="triangle"/>
          </a:ln>
        </p:spPr>
      </p:sp>
      <p:sp>
        <p:nvSpPr>
          <p:cNvPr id="10" name="Text 8"/>
          <p:cNvSpPr/>
          <p:nvPr/>
        </p:nvSpPr>
        <p:spPr>
          <a:xfrm>
            <a:off x="685800" y="3063240"/>
            <a:ext cx="1783080" cy="822960"/>
          </a:xfrm>
          <a:prstGeom prst="rect">
            <a:avLst/>
          </a:prstGeom>
          <a:solidFill>
            <a:srgbClr val="DCFCE7"/>
          </a:solidFill>
          <a:ln w="12700">
            <a:solidFill>
              <a:srgbClr val="15803D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Birey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işlev</a:t>
            </a:r>
            <a:endParaRPr lang="en-US" sz="1280" dirty="0"/>
          </a:p>
        </p:txBody>
      </p:sp>
      <p:sp>
        <p:nvSpPr>
          <p:cNvPr id="11" name="Text 9"/>
          <p:cNvSpPr/>
          <p:nvPr/>
        </p:nvSpPr>
        <p:spPr>
          <a:xfrm>
            <a:off x="3520440" y="3063240"/>
            <a:ext cx="1783080" cy="822960"/>
          </a:xfrm>
          <a:prstGeom prst="rect">
            <a:avLst/>
          </a:prstGeom>
          <a:solidFill>
            <a:srgbClr val="FEF3C7"/>
          </a:solidFill>
          <a:ln w="12700">
            <a:solidFill>
              <a:srgbClr val="15803D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Aile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bakım</a:t>
            </a:r>
            <a:endParaRPr lang="en-US" sz="1280" dirty="0"/>
          </a:p>
        </p:txBody>
      </p:sp>
      <p:sp>
        <p:nvSpPr>
          <p:cNvPr id="12" name="Text 10"/>
          <p:cNvSpPr/>
          <p:nvPr/>
        </p:nvSpPr>
        <p:spPr>
          <a:xfrm>
            <a:off x="6355080" y="3063240"/>
            <a:ext cx="1783080" cy="822960"/>
          </a:xfrm>
          <a:prstGeom prst="rect">
            <a:avLst/>
          </a:prstGeom>
          <a:solidFill>
            <a:srgbClr val="FFE4E6"/>
          </a:solidFill>
          <a:ln w="12700">
            <a:solidFill>
              <a:srgbClr val="15803D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Çevre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erişim</a:t>
            </a:r>
            <a:endParaRPr lang="en-US" sz="1280" dirty="0"/>
          </a:p>
        </p:txBody>
      </p:sp>
      <p:sp>
        <p:nvSpPr>
          <p:cNvPr id="13" name="Text 11"/>
          <p:cNvSpPr/>
          <p:nvPr/>
        </p:nvSpPr>
        <p:spPr>
          <a:xfrm>
            <a:off x="9189720" y="3063240"/>
            <a:ext cx="1783080" cy="822960"/>
          </a:xfrm>
          <a:prstGeom prst="rect">
            <a:avLst/>
          </a:prstGeom>
          <a:solidFill>
            <a:srgbClr val="D9F3EE"/>
          </a:solidFill>
          <a:ln w="12700">
            <a:solidFill>
              <a:srgbClr val="15803D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Politika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hak</a:t>
            </a:r>
            <a:endParaRPr lang="en-US" sz="1280" dirty="0"/>
          </a:p>
        </p:txBody>
      </p:sp>
      <p:sp>
        <p:nvSpPr>
          <p:cNvPr id="14" name="Text 12"/>
          <p:cNvSpPr/>
          <p:nvPr/>
        </p:nvSpPr>
        <p:spPr>
          <a:xfrm>
            <a:off x="731520" y="1417320"/>
            <a:ext cx="10698480" cy="9601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Sağlıklı yaşlanma, bireysel davranış kadar çevre, bakım ve sosyal katılımla ilgilidir.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960120" y="4572000"/>
            <a:ext cx="10058400" cy="11430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8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Bakım yükü aile içinde cinsiyetlendirilmiş biçimde dağılabilir.</a:t>
            </a:r>
            <a:endParaRPr lang="en-US" sz="1680" dirty="0"/>
          </a:p>
          <a:p>
            <a:pPr marL="0" indent="0" algn="l">
              <a:buNone/>
            </a:pPr>
            <a:r>
              <a:rPr lang="en-US" sz="168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Yaş dostu çevreler hareketlilik, katılım ve güvenlik sağlar.</a:t>
            </a:r>
            <a:endParaRPr lang="en-US" sz="1680" dirty="0"/>
          </a:p>
          <a:p>
            <a:pPr marL="0" indent="0" algn="l">
              <a:buNone/>
            </a:pPr>
            <a:r>
              <a:rPr lang="en-US" sz="168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Yaşlı sağlığı yalnızca hastalık yokluğu değil; anlamlı yaşam ve özerklik meselesidir.</a:t>
            </a:r>
            <a:endParaRPr lang="en-US" sz="1680" dirty="0"/>
          </a:p>
        </p:txBody>
      </p:sp>
    </p:spTree>
    <p:extLst>
      <p:ext uri="{BB962C8B-B14F-4D97-AF65-F5344CB8AC3E}">
        <p14:creationId xmlns:p14="http://schemas.microsoft.com/office/powerpoint/2010/main" val="19393845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10.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Vaka üzerinden düşünme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10/14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1234440" cy="292608"/>
          </a:xfrm>
          <a:prstGeom prst="rect">
            <a:avLst/>
          </a:prstGeom>
          <a:solidFill>
            <a:srgbClr val="15803D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Kısa vaka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85800" y="1874520"/>
            <a:ext cx="5029200" cy="2194560"/>
          </a:xfrm>
          <a:prstGeom prst="rect">
            <a:avLst/>
          </a:prstGeom>
          <a:solidFill>
            <a:srgbClr val="DCFCE7"/>
          </a:solidFill>
          <a:ln w="12700">
            <a:solidFill>
              <a:srgbClr val="15803D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Yalnız yaşayan 75 yaşındaki bir kişi, randevuya gidebilmek için ulaşım desteğine ihtiyaç duyuyor; çocukları başka şehirde yaşıyor.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400800" y="1417320"/>
            <a:ext cx="1600200" cy="292608"/>
          </a:xfrm>
          <a:prstGeom prst="rect">
            <a:avLst/>
          </a:prstGeom>
          <a:solidFill>
            <a:srgbClr val="E8EEF5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Analiz soruları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1874520"/>
            <a:ext cx="4937760" cy="24231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Bu vakada sağlık sorunu nerede başlıyor?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Aile, yerel yönetim ve sağlık sistemi nasıl rol alabilir?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Yaş ayrımcılığı bu süreçte nasıl ortaya çıkabilir?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960120" y="4983480"/>
            <a:ext cx="1014984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6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Amaç: olayı bireysel kusur diliyle değil; statü, rol, kültür, kurum ve eşitsizlik ilişkileriyle tartışmak.</a:t>
            </a:r>
            <a:endParaRPr lang="en-US" sz="1680" dirty="0"/>
          </a:p>
        </p:txBody>
      </p:sp>
    </p:spTree>
    <p:extLst>
      <p:ext uri="{BB962C8B-B14F-4D97-AF65-F5344CB8AC3E}">
        <p14:creationId xmlns:p14="http://schemas.microsoft.com/office/powerpoint/2010/main" val="1329737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10.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 çalışması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10/14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107899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Yaş dostu hizmet tasarımı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868680" y="2514600"/>
            <a:ext cx="502920" cy="502920"/>
          </a:xfrm>
          <a:prstGeom prst="rect">
            <a:avLst/>
          </a:prstGeom>
          <a:solidFill>
            <a:srgbClr val="15803D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86868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Yaşlı bir bireyin sağlık hizmeti yolculuğunu çizin.</a:t>
            </a:r>
            <a:endParaRPr lang="en-US" sz="1540" dirty="0"/>
          </a:p>
        </p:txBody>
      </p:sp>
      <p:sp>
        <p:nvSpPr>
          <p:cNvPr id="10" name="Text 8"/>
          <p:cNvSpPr/>
          <p:nvPr/>
        </p:nvSpPr>
        <p:spPr>
          <a:xfrm>
            <a:off x="3657600" y="2514600"/>
            <a:ext cx="502920" cy="502920"/>
          </a:xfrm>
          <a:prstGeom prst="rect">
            <a:avLst/>
          </a:prstGeom>
          <a:solidFill>
            <a:srgbClr val="15803D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365760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Yolculuktaki üç engeli belirleyin.</a:t>
            </a:r>
            <a:endParaRPr lang="en-US" sz="1540" dirty="0"/>
          </a:p>
        </p:txBody>
      </p:sp>
      <p:sp>
        <p:nvSpPr>
          <p:cNvPr id="12" name="Text 10"/>
          <p:cNvSpPr/>
          <p:nvPr/>
        </p:nvSpPr>
        <p:spPr>
          <a:xfrm>
            <a:off x="6446520" y="2514600"/>
            <a:ext cx="502920" cy="502920"/>
          </a:xfrm>
          <a:prstGeom prst="rect">
            <a:avLst/>
          </a:prstGeom>
          <a:solidFill>
            <a:srgbClr val="15803D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4652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 engel için sosyal destek veya hizmet önerisi yazın.</a:t>
            </a:r>
            <a:endParaRPr lang="en-US" sz="1540" dirty="0"/>
          </a:p>
        </p:txBody>
      </p:sp>
      <p:sp>
        <p:nvSpPr>
          <p:cNvPr id="14" name="Text 12"/>
          <p:cNvSpPr/>
          <p:nvPr/>
        </p:nvSpPr>
        <p:spPr>
          <a:xfrm>
            <a:off x="9235440" y="2514600"/>
            <a:ext cx="502920" cy="502920"/>
          </a:xfrm>
          <a:prstGeom prst="rect">
            <a:avLst/>
          </a:prstGeom>
          <a:solidFill>
            <a:srgbClr val="15803D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923544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Önerinizi hak temelli bir ilkeyle ilişkilendirin.</a:t>
            </a:r>
            <a:endParaRPr lang="en-US" sz="1540" dirty="0"/>
          </a:p>
        </p:txBody>
      </p:sp>
      <p:sp>
        <p:nvSpPr>
          <p:cNvPr id="16" name="Text 14"/>
          <p:cNvSpPr/>
          <p:nvPr/>
        </p:nvSpPr>
        <p:spPr>
          <a:xfrm>
            <a:off x="1143000" y="5257800"/>
            <a:ext cx="9875520" cy="411480"/>
          </a:xfrm>
          <a:prstGeom prst="rect">
            <a:avLst/>
          </a:prstGeom>
          <a:solidFill>
            <a:srgbClr val="FFE4E6"/>
          </a:solidFill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7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Teslim: Yaşlı hizmet yolculuğu haritası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2975305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10.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Soru-cevap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10/14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52120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35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Düşün — Tartış — Paylaş</a:t>
            </a:r>
            <a:endParaRPr lang="en-US" sz="2350" dirty="0"/>
          </a:p>
        </p:txBody>
      </p:sp>
      <p:sp>
        <p:nvSpPr>
          <p:cNvPr id="8" name="Text 6"/>
          <p:cNvSpPr/>
          <p:nvPr/>
        </p:nvSpPr>
        <p:spPr>
          <a:xfrm>
            <a:off x="777240" y="2148840"/>
            <a:ext cx="4800600" cy="1234440"/>
          </a:xfrm>
          <a:prstGeom prst="rect">
            <a:avLst/>
          </a:prstGeom>
          <a:solidFill>
            <a:srgbClr val="DCFCE7"/>
          </a:solidFill>
          <a:ln w="12700">
            <a:solidFill>
              <a:srgbClr val="15803D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Yaşlılık neden sadece biyolojik değildir?</a:t>
            </a:r>
            <a:endParaRPr lang="en-US" sz="1720" dirty="0"/>
          </a:p>
        </p:txBody>
      </p:sp>
      <p:sp>
        <p:nvSpPr>
          <p:cNvPr id="9" name="Text 7"/>
          <p:cNvSpPr/>
          <p:nvPr/>
        </p:nvSpPr>
        <p:spPr>
          <a:xfrm>
            <a:off x="6400800" y="2148840"/>
            <a:ext cx="4800600" cy="1234440"/>
          </a:xfrm>
          <a:prstGeom prst="rect">
            <a:avLst/>
          </a:prstGeom>
          <a:solidFill>
            <a:srgbClr val="FEF3C7"/>
          </a:solidFill>
          <a:ln w="12700">
            <a:solidFill>
              <a:srgbClr val="15803D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Aktif yaşlanma hangi boyutları içerir?</a:t>
            </a:r>
            <a:endParaRPr lang="en-US" sz="1720" dirty="0"/>
          </a:p>
        </p:txBody>
      </p:sp>
      <p:sp>
        <p:nvSpPr>
          <p:cNvPr id="10" name="Text 8"/>
          <p:cNvSpPr/>
          <p:nvPr/>
        </p:nvSpPr>
        <p:spPr>
          <a:xfrm>
            <a:off x="777240" y="4160520"/>
            <a:ext cx="4800600" cy="1234440"/>
          </a:xfrm>
          <a:prstGeom prst="rect">
            <a:avLst/>
          </a:prstGeom>
          <a:solidFill>
            <a:srgbClr val="FFE4E6"/>
          </a:solidFill>
          <a:ln w="12700">
            <a:solidFill>
              <a:srgbClr val="15803D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Bakım yükü hangi sosyal ilişkilerle bağlantılıdır?</a:t>
            </a:r>
            <a:endParaRPr lang="en-US" sz="1720" dirty="0"/>
          </a:p>
        </p:txBody>
      </p:sp>
      <p:sp>
        <p:nvSpPr>
          <p:cNvPr id="11" name="Text 9"/>
          <p:cNvSpPr/>
          <p:nvPr/>
        </p:nvSpPr>
        <p:spPr>
          <a:xfrm>
            <a:off x="6400800" y="4160520"/>
            <a:ext cx="4800600" cy="1234440"/>
          </a:xfrm>
          <a:prstGeom prst="rect">
            <a:avLst/>
          </a:prstGeom>
          <a:solidFill>
            <a:srgbClr val="D9F3EE"/>
          </a:solidFill>
          <a:ln w="12700">
            <a:solidFill>
              <a:srgbClr val="15803D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Yaş ayrımcılığı sağlık hizmetinde nasıl görülebilir?</a:t>
            </a:r>
            <a:endParaRPr lang="en-US" sz="1720" dirty="0"/>
          </a:p>
        </p:txBody>
      </p:sp>
      <p:sp>
        <p:nvSpPr>
          <p:cNvPr id="12" name="Text 10"/>
          <p:cNvSpPr/>
          <p:nvPr/>
        </p:nvSpPr>
        <p:spPr>
          <a:xfrm>
            <a:off x="914400" y="5806440"/>
            <a:ext cx="1024128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1580" dirty="0">
                <a:solidFill>
                  <a:srgbClr val="5060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Kural: Cevap verirken en az bir kavram, bir örnek ve bir karşı-argüman kullanın.</a:t>
            </a:r>
            <a:endParaRPr lang="en-US" sz="1580" dirty="0"/>
          </a:p>
        </p:txBody>
      </p:sp>
    </p:spTree>
    <p:extLst>
      <p:ext uri="{BB962C8B-B14F-4D97-AF65-F5344CB8AC3E}">
        <p14:creationId xmlns:p14="http://schemas.microsoft.com/office/powerpoint/2010/main" val="1478051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10.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Özet ve kapanış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10/14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493776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 haftadan kalan üç fikir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68680" y="2057400"/>
            <a:ext cx="5029200" cy="21945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Yaşlı sağlığı kronik hastalık, bakım, çevre ve sosyal destekle ilişkilidir.</a:t>
            </a:r>
            <a:endParaRPr lang="en-US" sz="1800" dirty="0"/>
          </a:p>
          <a:p>
            <a:pPr marL="0" indent="0" algn="l">
              <a:buNone/>
            </a:pPr>
            <a:r>
              <a:rPr lang="en-US" sz="18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Aile ve kurumların bakım kapasitesi yaşlılık deneyimini belirler.</a:t>
            </a:r>
            <a:endParaRPr lang="en-US" sz="1800" dirty="0"/>
          </a:p>
          <a:p>
            <a:pPr marL="0" indent="0" algn="l">
              <a:buNone/>
            </a:pPr>
            <a:r>
              <a:rPr lang="en-US" sz="18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Yaşlı sağlığında özerklik, katılım ve hak temelli yaklaşım önemlidir.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400800" y="1417320"/>
            <a:ext cx="1325880" cy="292608"/>
          </a:xfrm>
          <a:prstGeom prst="rect">
            <a:avLst/>
          </a:prstGeom>
          <a:solidFill>
            <a:srgbClr val="15803D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Çıkış bileti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1892808"/>
            <a:ext cx="4800600" cy="1051560"/>
          </a:xfrm>
          <a:prstGeom prst="rect">
            <a:avLst/>
          </a:prstGeom>
          <a:solidFill>
            <a:srgbClr val="DCFCE7"/>
          </a:solidFill>
          <a:ln w="12700">
            <a:solidFill>
              <a:srgbClr val="15803D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Yaşlı sağlığı için klinik olmayan bir müdahale önerisi yazın.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6400800" y="3657600"/>
            <a:ext cx="2194560" cy="292608"/>
          </a:xfrm>
          <a:prstGeom prst="rect">
            <a:avLst/>
          </a:prstGeom>
          <a:solidFill>
            <a:srgbClr val="E8EEF5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sonraki haftaya hazırlık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492240" y="4114800"/>
            <a:ext cx="4754880" cy="12344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Hasta hakları ve sağlık eşitsizlikleri konusuna geçeceğiz.</a:t>
            </a:r>
            <a:endParaRPr lang="en-US" sz="1650" dirty="0"/>
          </a:p>
          <a:p>
            <a:pPr marL="0" indent="0" algn="l">
              <a:buNone/>
            </a:pPr>
            <a:r>
              <a:rPr lang="en-US" sz="16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Bir sağlık hizmeti deneyiminde hak, mahremiyet ve bilgilendirme boyutlarını düşünün.</a:t>
            </a:r>
            <a:endParaRPr lang="en-US" sz="1650" dirty="0"/>
          </a:p>
        </p:txBody>
      </p:sp>
    </p:spTree>
    <p:extLst>
      <p:ext uri="{BB962C8B-B14F-4D97-AF65-F5344CB8AC3E}">
        <p14:creationId xmlns:p14="http://schemas.microsoft.com/office/powerpoint/2010/main" val="37894930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685</Words>
  <Application>Microsoft Office PowerPoint</Application>
  <PresentationFormat>Geniş ekran</PresentationFormat>
  <Paragraphs>118</Paragraphs>
  <Slides>8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Aslan</dc:creator>
  <cp:lastModifiedBy>Harun Aslan</cp:lastModifiedBy>
  <cp:revision>1</cp:revision>
  <dcterms:created xsi:type="dcterms:W3CDTF">2026-05-12T20:30:07Z</dcterms:created>
  <dcterms:modified xsi:type="dcterms:W3CDTF">2026-05-12T20:30:44Z</dcterms:modified>
</cp:coreProperties>
</file>