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691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7B992D-598C-46F2-85A0-604F00A15B8C}" type="datetimeFigureOut">
              <a:rPr lang="tr-TR" smtClean="0"/>
              <a:t>12.05.2026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3F645D-F823-4B6D-A498-6B27E42FC5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516459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52116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499242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084845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714470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785246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347795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522310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56441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9F0B55-E431-4454-86C6-90B6E1F7E218}" type="datetimeFigureOut">
              <a:rPr lang="tr-TR" smtClean="0"/>
              <a:t>12.05.2026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7DD7E-323F-4978-BA00-CD044812BDD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34824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9F0B55-E431-4454-86C6-90B6E1F7E218}" type="datetimeFigureOut">
              <a:rPr lang="tr-TR" smtClean="0"/>
              <a:t>12.05.2026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7DD7E-323F-4978-BA00-CD044812BDD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156831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9F0B55-E431-4454-86C6-90B6E1F7E218}" type="datetimeFigureOut">
              <a:rPr lang="tr-TR" smtClean="0"/>
              <a:t>12.05.2026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7DD7E-323F-4978-BA00-CD044812BDD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775969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970126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9F0B55-E431-4454-86C6-90B6E1F7E218}" type="datetimeFigureOut">
              <a:rPr lang="tr-TR" smtClean="0"/>
              <a:t>12.05.2026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7DD7E-323F-4978-BA00-CD044812BDD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93312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9F0B55-E431-4454-86C6-90B6E1F7E218}" type="datetimeFigureOut">
              <a:rPr lang="tr-TR" smtClean="0"/>
              <a:t>12.05.2026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7DD7E-323F-4978-BA00-CD044812BDD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22040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9F0B55-E431-4454-86C6-90B6E1F7E218}" type="datetimeFigureOut">
              <a:rPr lang="tr-TR" smtClean="0"/>
              <a:t>12.05.2026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7DD7E-323F-4978-BA00-CD044812BDD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495181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9F0B55-E431-4454-86C6-90B6E1F7E218}" type="datetimeFigureOut">
              <a:rPr lang="tr-TR" smtClean="0"/>
              <a:t>12.05.2026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7DD7E-323F-4978-BA00-CD044812BDD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993019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9F0B55-E431-4454-86C6-90B6E1F7E218}" type="datetimeFigureOut">
              <a:rPr lang="tr-TR" smtClean="0"/>
              <a:t>12.05.2026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7DD7E-323F-4978-BA00-CD044812BDD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403549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9F0B55-E431-4454-86C6-90B6E1F7E218}" type="datetimeFigureOut">
              <a:rPr lang="tr-TR" smtClean="0"/>
              <a:t>12.05.2026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7DD7E-323F-4978-BA00-CD044812BDD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075712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9F0B55-E431-4454-86C6-90B6E1F7E218}" type="datetimeFigureOut">
              <a:rPr lang="tr-TR" smtClean="0"/>
              <a:t>12.05.2026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7DD7E-323F-4978-BA00-CD044812BDD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105201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9F0B55-E431-4454-86C6-90B6E1F7E218}" type="datetimeFigureOut">
              <a:rPr lang="tr-TR" smtClean="0"/>
              <a:t>12.05.2026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7DD7E-323F-4978-BA00-CD044812BDD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208287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9F0B55-E431-4454-86C6-90B6E1F7E218}" type="datetimeFigureOut">
              <a:rPr lang="tr-TR" smtClean="0"/>
              <a:t>12.05.2026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97DD7E-323F-4978-BA00-CD044812BDD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687454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28600"/>
            <a:ext cx="3291840" cy="25603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850" b="1" dirty="0">
                <a:solidFill>
                  <a:srgbClr val="1580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SAĞLIK SOSYOLOJİSİ  •  10. HAFTA</a:t>
            </a:r>
            <a:endParaRPr lang="en-US" sz="850" dirty="0"/>
          </a:p>
        </p:txBody>
      </p:sp>
      <p:sp>
        <p:nvSpPr>
          <p:cNvPr id="3" name="Text 1"/>
          <p:cNvSpPr/>
          <p:nvPr/>
        </p:nvSpPr>
        <p:spPr>
          <a:xfrm>
            <a:off x="502920" y="530352"/>
            <a:ext cx="10927080" cy="5029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235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Yaşlılık ve Sağlık</a:t>
            </a:r>
            <a:endParaRPr lang="en-US" sz="2350" dirty="0"/>
          </a:p>
        </p:txBody>
      </p:sp>
      <p:sp>
        <p:nvSpPr>
          <p:cNvPr id="4" name="Shape 2"/>
          <p:cNvSpPr/>
          <p:nvPr/>
        </p:nvSpPr>
        <p:spPr>
          <a:xfrm>
            <a:off x="502920" y="1133856"/>
            <a:ext cx="11155680" cy="0"/>
          </a:xfrm>
          <a:prstGeom prst="line">
            <a:avLst/>
          </a:prstGeom>
          <a:noFill/>
          <a:ln w="15240">
            <a:solidFill>
              <a:srgbClr val="15803D">
                <a:alpha val="85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02920" y="6528816"/>
            <a:ext cx="5486400" cy="201168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rmAutofit/>
          </a:bodyPr>
          <a:lstStyle/>
          <a:p>
            <a:pPr marL="0" indent="0">
              <a:buNone/>
            </a:pPr>
            <a:r>
              <a:rPr lang="en-US" sz="750" dirty="0">
                <a:solidFill>
                  <a:srgbClr val="506070"/>
                </a:solidFill>
              </a:rPr>
              <a:t>Özgün ders materyali • Telifli görsel içermez</a:t>
            </a:r>
            <a:endParaRPr lang="en-US" sz="750" dirty="0"/>
          </a:p>
        </p:txBody>
      </p:sp>
      <p:sp>
        <p:nvSpPr>
          <p:cNvPr id="6" name="Text 4"/>
          <p:cNvSpPr/>
          <p:nvPr/>
        </p:nvSpPr>
        <p:spPr>
          <a:xfrm>
            <a:off x="11064240" y="6528816"/>
            <a:ext cx="594360" cy="201168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/>
          <a:lstStyle/>
          <a:p>
            <a:pPr marL="0" indent="0" algn="r">
              <a:buNone/>
            </a:pPr>
            <a:r>
              <a:rPr lang="en-US" sz="750" dirty="0">
                <a:solidFill>
                  <a:srgbClr val="506070"/>
                </a:solidFill>
              </a:rPr>
              <a:t>10/14</a:t>
            </a:r>
            <a:endParaRPr lang="en-US" sz="750" dirty="0"/>
          </a:p>
        </p:txBody>
      </p:sp>
      <p:sp>
        <p:nvSpPr>
          <p:cNvPr id="7" name="Text 5"/>
          <p:cNvSpPr/>
          <p:nvPr/>
        </p:nvSpPr>
        <p:spPr>
          <a:xfrm>
            <a:off x="594360" y="1417320"/>
            <a:ext cx="4846320" cy="8686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marL="0" indent="0" algn="l">
              <a:buNone/>
            </a:pPr>
            <a:r>
              <a:rPr lang="en-US" sz="2700" b="1" dirty="0">
                <a:solidFill>
                  <a:srgbClr val="1580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Yaşlı sağlığı, bakım ve toplumsal yaşlanma</a:t>
            </a:r>
            <a:endParaRPr lang="en-US" sz="2700" dirty="0"/>
          </a:p>
        </p:txBody>
      </p:sp>
      <p:sp>
        <p:nvSpPr>
          <p:cNvPr id="8" name="Text 6"/>
          <p:cNvSpPr/>
          <p:nvPr/>
        </p:nvSpPr>
        <p:spPr>
          <a:xfrm>
            <a:off x="594360" y="2468880"/>
            <a:ext cx="4480560" cy="2743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marL="0" indent="0" algn="l">
              <a:buNone/>
            </a:pPr>
            <a:r>
              <a:rPr lang="en-US" sz="1450" b="1" dirty="0">
                <a:solidFill>
                  <a:srgbClr val="50607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 hafta sonunda öğrenciler:</a:t>
            </a:r>
            <a:endParaRPr lang="en-US" sz="1450" dirty="0"/>
          </a:p>
        </p:txBody>
      </p:sp>
      <p:sp>
        <p:nvSpPr>
          <p:cNvPr id="9" name="Text 7"/>
          <p:cNvSpPr/>
          <p:nvPr/>
        </p:nvSpPr>
        <p:spPr>
          <a:xfrm>
            <a:off x="685800" y="2852928"/>
            <a:ext cx="5029200" cy="1828800"/>
          </a:xfrm>
          <a:prstGeom prst="rect">
            <a:avLst/>
          </a:prstGeom>
          <a:noFill/>
          <a:ln/>
        </p:spPr>
        <p:txBody>
          <a:bodyPr wrap="square" lIns="508" tIns="508" rIns="508" bIns="508" rtlCol="0" anchor="t">
            <a:normAutofit/>
          </a:bodyPr>
          <a:lstStyle/>
          <a:p>
            <a:pPr marL="0" indent="0" algn="l">
              <a:buNone/>
            </a:pPr>
            <a:r>
              <a:rPr lang="en-US" sz="172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Yaşlılığı biyolojik ve toplumsal yönleriyle açıklar.</a:t>
            </a:r>
            <a:endParaRPr lang="en-US" sz="1720" dirty="0"/>
          </a:p>
          <a:p>
            <a:pPr marL="0" indent="0" algn="l">
              <a:buNone/>
            </a:pPr>
            <a:r>
              <a:rPr lang="en-US" sz="172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Bakım, bağımlılık ve sosyal destek kavramlarını tartışır.</a:t>
            </a:r>
            <a:endParaRPr lang="en-US" sz="1720" dirty="0"/>
          </a:p>
          <a:p>
            <a:pPr marL="0" indent="0" algn="l">
              <a:buNone/>
            </a:pPr>
            <a:r>
              <a:rPr lang="en-US" sz="172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Yaşlı sağlığında eşitsizlik ve hak temelli bakışı değerlendirir.</a:t>
            </a:r>
            <a:endParaRPr lang="en-US" sz="1720" dirty="0"/>
          </a:p>
        </p:txBody>
      </p:sp>
      <p:sp>
        <p:nvSpPr>
          <p:cNvPr id="10" name="Text 8"/>
          <p:cNvSpPr/>
          <p:nvPr/>
        </p:nvSpPr>
        <p:spPr>
          <a:xfrm>
            <a:off x="6400800" y="1517904"/>
            <a:ext cx="1325880" cy="301752"/>
          </a:xfrm>
          <a:prstGeom prst="rect">
            <a:avLst/>
          </a:prstGeom>
          <a:solidFill>
            <a:srgbClr val="DCFCE7"/>
          </a:solidFill>
          <a:ln/>
        </p:spPr>
        <p:txBody>
          <a:bodyPr wrap="square" lIns="762" tIns="762" rIns="762" bIns="762" rtlCol="0" anchor="t">
            <a:normAutofit/>
          </a:bodyPr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1580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Ana soru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6400800" y="1965960"/>
            <a:ext cx="4892040" cy="1005840"/>
          </a:xfrm>
          <a:prstGeom prst="rect">
            <a:avLst/>
          </a:prstGeom>
          <a:noFill/>
          <a:ln/>
        </p:spPr>
        <p:txBody>
          <a:bodyPr wrap="square" lIns="508" tIns="508" rIns="508" bIns="508" rtlCol="0" anchor="t">
            <a:normAutofit/>
          </a:bodyPr>
          <a:lstStyle/>
          <a:p>
            <a:pPr marL="0" indent="0" algn="l">
              <a:buNone/>
            </a:pPr>
            <a:r>
              <a:rPr lang="en-US" sz="210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Yaşlanma yalnızca bireyin bedensel değişimi midir, yoksa toplumun örgütlenme biçimiyle de ilgili midir?</a:t>
            </a:r>
            <a:endParaRPr lang="en-US" sz="2100" dirty="0"/>
          </a:p>
        </p:txBody>
      </p:sp>
      <p:sp>
        <p:nvSpPr>
          <p:cNvPr id="12" name="Text 10"/>
          <p:cNvSpPr/>
          <p:nvPr/>
        </p:nvSpPr>
        <p:spPr>
          <a:xfrm>
            <a:off x="6400800" y="3429000"/>
            <a:ext cx="1325880" cy="301752"/>
          </a:xfrm>
          <a:prstGeom prst="rect">
            <a:avLst/>
          </a:prstGeom>
          <a:solidFill>
            <a:srgbClr val="15803D"/>
          </a:solidFill>
          <a:ln/>
        </p:spPr>
        <p:txBody>
          <a:bodyPr wrap="square" lIns="762" tIns="762" rIns="762" bIns="762" rtlCol="0" anchor="t">
            <a:normAutofit/>
          </a:bodyPr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Ders akışı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6492240" y="3886200"/>
            <a:ext cx="4892040" cy="1417320"/>
          </a:xfrm>
          <a:prstGeom prst="rect">
            <a:avLst/>
          </a:prstGeom>
          <a:noFill/>
          <a:ln/>
        </p:spPr>
        <p:txBody>
          <a:bodyPr wrap="square" lIns="508" tIns="508" rIns="508" bIns="508" rtlCol="0" anchor="t">
            <a:normAutofit/>
          </a:bodyPr>
          <a:lstStyle/>
          <a:p>
            <a:pPr marL="0" indent="0" algn="l">
              <a:buNone/>
            </a:pPr>
            <a:r>
              <a:rPr lang="en-US" sz="163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Kısa kavramsal anlatım</a:t>
            </a:r>
            <a:endParaRPr lang="en-US" sz="1630" dirty="0"/>
          </a:p>
          <a:p>
            <a:pPr marL="0" indent="0" algn="l">
              <a:buNone/>
            </a:pPr>
            <a:r>
              <a:rPr lang="en-US" sz="163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Soru-cevap ve örnek tartışması</a:t>
            </a:r>
            <a:endParaRPr lang="en-US" sz="1630" dirty="0"/>
          </a:p>
          <a:p>
            <a:pPr marL="0" indent="0" algn="l">
              <a:buNone/>
            </a:pPr>
            <a:r>
              <a:rPr lang="en-US" sz="163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Küçük grup uygulaması</a:t>
            </a:r>
            <a:endParaRPr lang="en-US" sz="1630" dirty="0"/>
          </a:p>
          <a:p>
            <a:pPr marL="0" indent="0" algn="l">
              <a:buNone/>
            </a:pPr>
            <a:r>
              <a:rPr lang="en-US" sz="163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Haftalık özet ve kapanış sorusu</a:t>
            </a:r>
            <a:endParaRPr lang="en-US" sz="1630" dirty="0"/>
          </a:p>
        </p:txBody>
      </p:sp>
    </p:spTree>
    <p:extLst>
      <p:ext uri="{BB962C8B-B14F-4D97-AF65-F5344CB8AC3E}">
        <p14:creationId xmlns:p14="http://schemas.microsoft.com/office/powerpoint/2010/main" val="42068228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28600"/>
            <a:ext cx="3291840" cy="25603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8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SAĞLIK SOSYOLOJİSİ  •  10. HAFTA</a:t>
            </a:r>
            <a:endParaRPr lang="en-US" sz="850" dirty="0"/>
          </a:p>
        </p:txBody>
      </p:sp>
      <p:sp>
        <p:nvSpPr>
          <p:cNvPr id="3" name="Text 1"/>
          <p:cNvSpPr/>
          <p:nvPr/>
        </p:nvSpPr>
        <p:spPr>
          <a:xfrm>
            <a:off x="502920" y="530352"/>
            <a:ext cx="10927080" cy="5029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235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Kavram haritası</a:t>
            </a:r>
            <a:endParaRPr lang="en-US" sz="2350" dirty="0"/>
          </a:p>
        </p:txBody>
      </p:sp>
      <p:sp>
        <p:nvSpPr>
          <p:cNvPr id="4" name="Shape 2"/>
          <p:cNvSpPr/>
          <p:nvPr/>
        </p:nvSpPr>
        <p:spPr>
          <a:xfrm>
            <a:off x="502920" y="1133856"/>
            <a:ext cx="11155680" cy="0"/>
          </a:xfrm>
          <a:prstGeom prst="line">
            <a:avLst/>
          </a:prstGeom>
          <a:noFill/>
          <a:ln w="15240">
            <a:solidFill>
              <a:srgbClr val="333333">
                <a:alpha val="85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02920" y="6528816"/>
            <a:ext cx="5486400" cy="201168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rmAutofit/>
          </a:bodyPr>
          <a:lstStyle/>
          <a:p>
            <a:pPr marL="0" indent="0">
              <a:buNone/>
            </a:pPr>
            <a:r>
              <a:rPr lang="en-US" sz="750" dirty="0">
                <a:solidFill>
                  <a:srgbClr val="506070"/>
                </a:solidFill>
              </a:rPr>
              <a:t>Özgün ders materyali • Telifli görsel içermez</a:t>
            </a:r>
            <a:endParaRPr lang="en-US" sz="750" dirty="0"/>
          </a:p>
        </p:txBody>
      </p:sp>
      <p:sp>
        <p:nvSpPr>
          <p:cNvPr id="6" name="Text 4"/>
          <p:cNvSpPr/>
          <p:nvPr/>
        </p:nvSpPr>
        <p:spPr>
          <a:xfrm>
            <a:off x="11064240" y="6528816"/>
            <a:ext cx="594360" cy="201168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/>
          <a:lstStyle/>
          <a:p>
            <a:pPr marL="0" indent="0" algn="r">
              <a:buNone/>
            </a:pPr>
            <a:r>
              <a:rPr lang="en-US" sz="750" dirty="0">
                <a:solidFill>
                  <a:srgbClr val="506070"/>
                </a:solidFill>
              </a:rPr>
              <a:t>10/14</a:t>
            </a:r>
            <a:endParaRPr lang="en-US" sz="750" dirty="0"/>
          </a:p>
        </p:txBody>
      </p:sp>
      <p:sp>
        <p:nvSpPr>
          <p:cNvPr id="7" name="Text 5"/>
          <p:cNvSpPr/>
          <p:nvPr/>
        </p:nvSpPr>
        <p:spPr>
          <a:xfrm>
            <a:off x="594360" y="1463040"/>
            <a:ext cx="2971800" cy="1417320"/>
          </a:xfrm>
          <a:prstGeom prst="rect">
            <a:avLst/>
          </a:prstGeom>
          <a:solidFill>
            <a:srgbClr val="DCFCE7"/>
          </a:solidFill>
          <a:ln w="12700">
            <a:solidFill>
              <a:srgbClr val="15803D">
                <a:alpha val="70000"/>
              </a:srgbClr>
            </a:solidFill>
          </a:ln>
        </p:spPr>
        <p:txBody>
          <a:bodyPr wrap="square" lIns="1524" tIns="1524" rIns="1524" bIns="1524" rtlCol="0" anchor="ctr">
            <a:normAutofit/>
          </a:bodyPr>
          <a:lstStyle/>
          <a:p>
            <a:pPr marL="0" indent="0">
              <a:buNone/>
            </a:pPr>
            <a:r>
              <a:rPr lang="en-US" sz="125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Yaşlılık</a:t>
            </a:r>
            <a:endParaRPr lang="en-US" sz="1250" dirty="0"/>
          </a:p>
          <a:p>
            <a:pPr marL="0" indent="0">
              <a:buNone/>
            </a:pPr>
            <a:r>
              <a:rPr lang="en-US" sz="125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Biyolojik süreçlerin yanında sosyal rollerin ve yaşam koşullarının değiştiği dönemdir.</a:t>
            </a:r>
            <a:endParaRPr lang="en-US" sz="1250" dirty="0"/>
          </a:p>
        </p:txBody>
      </p:sp>
      <p:sp>
        <p:nvSpPr>
          <p:cNvPr id="8" name="Text 6"/>
          <p:cNvSpPr/>
          <p:nvPr/>
        </p:nvSpPr>
        <p:spPr>
          <a:xfrm>
            <a:off x="4160520" y="1463040"/>
            <a:ext cx="2971800" cy="1417320"/>
          </a:xfrm>
          <a:prstGeom prst="rect">
            <a:avLst/>
          </a:prstGeom>
          <a:solidFill>
            <a:srgbClr val="FEF3C7"/>
          </a:solidFill>
          <a:ln w="12700">
            <a:solidFill>
              <a:srgbClr val="15803D">
                <a:alpha val="70000"/>
              </a:srgbClr>
            </a:solidFill>
          </a:ln>
        </p:spPr>
        <p:txBody>
          <a:bodyPr wrap="square" lIns="1524" tIns="1524" rIns="1524" bIns="1524" rtlCol="0" anchor="ctr">
            <a:normAutofit/>
          </a:bodyPr>
          <a:lstStyle/>
          <a:p>
            <a:pPr marL="0" indent="0">
              <a:buNone/>
            </a:pPr>
            <a:r>
              <a:rPr lang="en-US" sz="125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Aktif yaşlanma</a:t>
            </a:r>
            <a:endParaRPr lang="en-US" sz="1250" dirty="0"/>
          </a:p>
          <a:p>
            <a:pPr marL="0" indent="0">
              <a:buNone/>
            </a:pPr>
            <a:r>
              <a:rPr lang="en-US" sz="125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Katılım, güvenlik ve sağlık olanaklarını güçlendiren yaklaşımdır.</a:t>
            </a:r>
            <a:endParaRPr lang="en-US" sz="1250" dirty="0"/>
          </a:p>
        </p:txBody>
      </p:sp>
      <p:sp>
        <p:nvSpPr>
          <p:cNvPr id="9" name="Text 7"/>
          <p:cNvSpPr/>
          <p:nvPr/>
        </p:nvSpPr>
        <p:spPr>
          <a:xfrm>
            <a:off x="7726680" y="1463040"/>
            <a:ext cx="2971800" cy="1417320"/>
          </a:xfrm>
          <a:prstGeom prst="rect">
            <a:avLst/>
          </a:prstGeom>
          <a:solidFill>
            <a:srgbClr val="FFE4E6"/>
          </a:solidFill>
          <a:ln w="12700">
            <a:solidFill>
              <a:srgbClr val="15803D">
                <a:alpha val="70000"/>
              </a:srgbClr>
            </a:solidFill>
          </a:ln>
        </p:spPr>
        <p:txBody>
          <a:bodyPr wrap="square" lIns="1524" tIns="1524" rIns="1524" bIns="1524" rtlCol="0" anchor="ctr">
            <a:normAutofit/>
          </a:bodyPr>
          <a:lstStyle/>
          <a:p>
            <a:pPr marL="0" indent="0">
              <a:buNone/>
            </a:pPr>
            <a:r>
              <a:rPr lang="en-US" sz="125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Bakım</a:t>
            </a:r>
            <a:endParaRPr lang="en-US" sz="1250" dirty="0"/>
          </a:p>
          <a:p>
            <a:pPr marL="0" indent="0">
              <a:buNone/>
            </a:pPr>
            <a:r>
              <a:rPr lang="en-US" sz="125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Gündelik yaşamı sürdürmeye yönelik fiziksel, duygusal ve sosyal destektir.</a:t>
            </a:r>
            <a:endParaRPr lang="en-US" sz="1250" dirty="0"/>
          </a:p>
        </p:txBody>
      </p:sp>
      <p:sp>
        <p:nvSpPr>
          <p:cNvPr id="10" name="Text 8"/>
          <p:cNvSpPr/>
          <p:nvPr/>
        </p:nvSpPr>
        <p:spPr>
          <a:xfrm>
            <a:off x="594360" y="3794760"/>
            <a:ext cx="2971800" cy="1417320"/>
          </a:xfrm>
          <a:prstGeom prst="rect">
            <a:avLst/>
          </a:prstGeom>
          <a:solidFill>
            <a:srgbClr val="D9F3EE"/>
          </a:solidFill>
          <a:ln w="12700">
            <a:solidFill>
              <a:srgbClr val="15803D">
                <a:alpha val="70000"/>
              </a:srgbClr>
            </a:solidFill>
          </a:ln>
        </p:spPr>
        <p:txBody>
          <a:bodyPr wrap="square" lIns="1524" tIns="1524" rIns="1524" bIns="1524" rtlCol="0" anchor="ctr">
            <a:normAutofit/>
          </a:bodyPr>
          <a:lstStyle/>
          <a:p>
            <a:pPr marL="0" indent="0">
              <a:buNone/>
            </a:pPr>
            <a:r>
              <a:rPr lang="en-US" sz="125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Bağımlılık</a:t>
            </a:r>
            <a:endParaRPr lang="en-US" sz="1250" dirty="0"/>
          </a:p>
          <a:p>
            <a:pPr marL="0" indent="0">
              <a:buNone/>
            </a:pPr>
            <a:r>
              <a:rPr lang="en-US" sz="125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Gündelik işlevlerde başkasının desteğine ihtiyaç duyma halidir.</a:t>
            </a:r>
            <a:endParaRPr lang="en-US" sz="1250" dirty="0"/>
          </a:p>
        </p:txBody>
      </p:sp>
      <p:sp>
        <p:nvSpPr>
          <p:cNvPr id="11" name="Text 9"/>
          <p:cNvSpPr/>
          <p:nvPr/>
        </p:nvSpPr>
        <p:spPr>
          <a:xfrm>
            <a:off x="4160520" y="3794760"/>
            <a:ext cx="2971800" cy="1417320"/>
          </a:xfrm>
          <a:prstGeom prst="rect">
            <a:avLst/>
          </a:prstGeom>
          <a:solidFill>
            <a:srgbClr val="DFEAFE"/>
          </a:solidFill>
          <a:ln w="12700">
            <a:solidFill>
              <a:srgbClr val="15803D">
                <a:alpha val="70000"/>
              </a:srgbClr>
            </a:solidFill>
          </a:ln>
        </p:spPr>
        <p:txBody>
          <a:bodyPr wrap="square" lIns="1524" tIns="1524" rIns="1524" bIns="1524" rtlCol="0" anchor="ctr">
            <a:normAutofit/>
          </a:bodyPr>
          <a:lstStyle/>
          <a:p>
            <a:pPr marL="0" indent="0">
              <a:buNone/>
            </a:pPr>
            <a:r>
              <a:rPr lang="en-US" sz="125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Yaş ayrımcılığı</a:t>
            </a:r>
            <a:endParaRPr lang="en-US" sz="1250" dirty="0"/>
          </a:p>
          <a:p>
            <a:pPr marL="0" indent="0">
              <a:buNone/>
            </a:pPr>
            <a:r>
              <a:rPr lang="en-US" sz="125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Yaşa dayalı önyargı, dışlama veya değersizleştirmedir.</a:t>
            </a:r>
            <a:endParaRPr lang="en-US" sz="1250" dirty="0"/>
          </a:p>
        </p:txBody>
      </p:sp>
      <p:sp>
        <p:nvSpPr>
          <p:cNvPr id="12" name="Text 10"/>
          <p:cNvSpPr/>
          <p:nvPr/>
        </p:nvSpPr>
        <p:spPr>
          <a:xfrm>
            <a:off x="7726680" y="3794760"/>
            <a:ext cx="2971800" cy="1417320"/>
          </a:xfrm>
          <a:prstGeom prst="rect">
            <a:avLst/>
          </a:prstGeom>
          <a:solidFill>
            <a:srgbClr val="EDE9FE"/>
          </a:solidFill>
          <a:ln w="12700">
            <a:solidFill>
              <a:srgbClr val="15803D">
                <a:alpha val="70000"/>
              </a:srgbClr>
            </a:solidFill>
          </a:ln>
        </p:spPr>
        <p:txBody>
          <a:bodyPr wrap="square" lIns="1524" tIns="1524" rIns="1524" bIns="1524" rtlCol="0" anchor="ctr">
            <a:normAutofit/>
          </a:bodyPr>
          <a:lstStyle/>
          <a:p>
            <a:pPr marL="0" indent="0">
              <a:buNone/>
            </a:pPr>
            <a:r>
              <a:rPr lang="en-US" sz="125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Sosyal destek</a:t>
            </a:r>
            <a:endParaRPr lang="en-US" sz="1250" dirty="0"/>
          </a:p>
          <a:p>
            <a:pPr marL="0" indent="0">
              <a:buNone/>
            </a:pPr>
            <a:r>
              <a:rPr lang="en-US" sz="125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Aile, komşu, arkadaş ve kurumlar aracılığıyla sağlanan kaynaktır.</a:t>
            </a:r>
            <a:endParaRPr lang="en-US" sz="1250" dirty="0"/>
          </a:p>
        </p:txBody>
      </p:sp>
      <p:sp>
        <p:nvSpPr>
          <p:cNvPr id="13" name="Text 11"/>
          <p:cNvSpPr/>
          <p:nvPr/>
        </p:nvSpPr>
        <p:spPr>
          <a:xfrm>
            <a:off x="914400" y="5532120"/>
            <a:ext cx="10332720" cy="411480"/>
          </a:xfrm>
          <a:prstGeom prst="rect">
            <a:avLst/>
          </a:prstGeom>
          <a:noFill/>
          <a:ln/>
        </p:spPr>
        <p:txBody>
          <a:bodyPr wrap="square" lIns="381" tIns="381" rIns="381" bIns="381" rtlCol="0" anchor="t">
            <a:normAutofit/>
          </a:bodyPr>
          <a:lstStyle/>
          <a:p>
            <a:pPr marL="0" indent="0" algn="ctr">
              <a:buNone/>
            </a:pPr>
            <a:r>
              <a:rPr lang="en-US" sz="1650" b="1" dirty="0">
                <a:solidFill>
                  <a:srgbClr val="1580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Kavramlar arası ilişkiyi kurarken tekil davranış yerine toplumsal bağlamı düşünün.</a:t>
            </a:r>
            <a:endParaRPr lang="en-US" sz="1650" dirty="0"/>
          </a:p>
        </p:txBody>
      </p:sp>
    </p:spTree>
    <p:extLst>
      <p:ext uri="{BB962C8B-B14F-4D97-AF65-F5344CB8AC3E}">
        <p14:creationId xmlns:p14="http://schemas.microsoft.com/office/powerpoint/2010/main" val="996021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28600"/>
            <a:ext cx="3291840" cy="25603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8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SAĞLIK SOSYOLOJİSİ  •  10. HAFTA</a:t>
            </a:r>
            <a:endParaRPr lang="en-US" sz="850" dirty="0"/>
          </a:p>
        </p:txBody>
      </p:sp>
      <p:sp>
        <p:nvSpPr>
          <p:cNvPr id="3" name="Text 1"/>
          <p:cNvSpPr/>
          <p:nvPr/>
        </p:nvSpPr>
        <p:spPr>
          <a:xfrm>
            <a:off x="502920" y="530352"/>
            <a:ext cx="10927080" cy="5029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235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Yaşlı sağlığını sosyolojik okumak</a:t>
            </a:r>
            <a:endParaRPr lang="en-US" sz="2350" dirty="0"/>
          </a:p>
        </p:txBody>
      </p:sp>
      <p:sp>
        <p:nvSpPr>
          <p:cNvPr id="4" name="Shape 2"/>
          <p:cNvSpPr/>
          <p:nvPr/>
        </p:nvSpPr>
        <p:spPr>
          <a:xfrm>
            <a:off x="502920" y="1133856"/>
            <a:ext cx="11155680" cy="0"/>
          </a:xfrm>
          <a:prstGeom prst="line">
            <a:avLst/>
          </a:prstGeom>
          <a:noFill/>
          <a:ln w="15240">
            <a:solidFill>
              <a:srgbClr val="333333">
                <a:alpha val="85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02920" y="6528816"/>
            <a:ext cx="5486400" cy="201168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rmAutofit/>
          </a:bodyPr>
          <a:lstStyle/>
          <a:p>
            <a:pPr marL="0" indent="0">
              <a:buNone/>
            </a:pPr>
            <a:r>
              <a:rPr lang="en-US" sz="750" dirty="0">
                <a:solidFill>
                  <a:srgbClr val="506070"/>
                </a:solidFill>
              </a:rPr>
              <a:t>Özgün ders materyali • Telifli görsel içermez</a:t>
            </a:r>
            <a:endParaRPr lang="en-US" sz="750" dirty="0"/>
          </a:p>
        </p:txBody>
      </p:sp>
      <p:sp>
        <p:nvSpPr>
          <p:cNvPr id="6" name="Text 4"/>
          <p:cNvSpPr/>
          <p:nvPr/>
        </p:nvSpPr>
        <p:spPr>
          <a:xfrm>
            <a:off x="11064240" y="6528816"/>
            <a:ext cx="594360" cy="201168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/>
          <a:lstStyle/>
          <a:p>
            <a:pPr marL="0" indent="0" algn="r">
              <a:buNone/>
            </a:pPr>
            <a:r>
              <a:rPr lang="en-US" sz="750" dirty="0">
                <a:solidFill>
                  <a:srgbClr val="506070"/>
                </a:solidFill>
              </a:rPr>
              <a:t>10/14</a:t>
            </a:r>
            <a:endParaRPr lang="en-US" sz="750" dirty="0"/>
          </a:p>
        </p:txBody>
      </p:sp>
      <p:sp>
        <p:nvSpPr>
          <p:cNvPr id="7" name="Text 5"/>
          <p:cNvSpPr/>
          <p:nvPr/>
        </p:nvSpPr>
        <p:spPr>
          <a:xfrm>
            <a:off x="685800" y="1417320"/>
            <a:ext cx="4206240" cy="91440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 lnSpcReduction="10000"/>
          </a:bodyPr>
          <a:lstStyle/>
          <a:p>
            <a:pPr marL="0" indent="0" algn="l">
              <a:buNone/>
            </a:pPr>
            <a:r>
              <a:rPr lang="en-US" sz="2200" b="1" dirty="0">
                <a:solidFill>
                  <a:srgbClr val="1580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Yaşlılık deneyimi gelir, aile, çevre, bakım sistemi ve yaş normlarıyla şekillenir.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777240" y="2606040"/>
            <a:ext cx="4800600" cy="2468880"/>
          </a:xfrm>
          <a:prstGeom prst="rect">
            <a:avLst/>
          </a:prstGeom>
          <a:noFill/>
          <a:ln/>
        </p:spPr>
        <p:txBody>
          <a:bodyPr wrap="square" lIns="508" tIns="508" rIns="508" bIns="508" rtlCol="0" anchor="t">
            <a:normAutofit/>
          </a:bodyPr>
          <a:lstStyle/>
          <a:p>
            <a:pPr marL="0" indent="0" algn="l">
              <a:buNone/>
            </a:pPr>
            <a:r>
              <a:rPr lang="en-US" sz="172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Kronik hastalıklar yalnızca klinik tedavi değil, yaşam düzeni gerektirir.</a:t>
            </a:r>
            <a:endParaRPr lang="en-US" sz="1720" dirty="0"/>
          </a:p>
          <a:p>
            <a:pPr marL="0" indent="0" algn="l">
              <a:buNone/>
            </a:pPr>
            <a:r>
              <a:rPr lang="en-US" sz="172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Aile yapısındaki değişim bakım sorumluluklarını dönüştürür.</a:t>
            </a:r>
            <a:endParaRPr lang="en-US" sz="1720" dirty="0"/>
          </a:p>
          <a:p>
            <a:pPr marL="0" indent="0" algn="l">
              <a:buNone/>
            </a:pPr>
            <a:r>
              <a:rPr lang="en-US" sz="172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Yalnızlık ve sosyal izolasyon sağlık riski haline gelebilir.</a:t>
            </a:r>
            <a:endParaRPr lang="en-US" sz="1720" dirty="0"/>
          </a:p>
          <a:p>
            <a:pPr marL="0" indent="0" algn="l">
              <a:buNone/>
            </a:pPr>
            <a:r>
              <a:rPr lang="en-US" sz="172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Yaş ayrımcılığı hizmet erişimini ve öz-değeri etkileyebilir.</a:t>
            </a:r>
            <a:endParaRPr lang="en-US" sz="1720" dirty="0"/>
          </a:p>
        </p:txBody>
      </p:sp>
      <p:sp>
        <p:nvSpPr>
          <p:cNvPr id="9" name="Text 7"/>
          <p:cNvSpPr/>
          <p:nvPr/>
        </p:nvSpPr>
        <p:spPr>
          <a:xfrm>
            <a:off x="6400800" y="1417320"/>
            <a:ext cx="1371600" cy="292608"/>
          </a:xfrm>
          <a:prstGeom prst="rect">
            <a:avLst/>
          </a:prstGeom>
          <a:solidFill>
            <a:srgbClr val="15803D"/>
          </a:solidFill>
          <a:ln/>
        </p:spPr>
        <p:txBody>
          <a:bodyPr wrap="square" lIns="508" tIns="508" rIns="508" bIns="508" rtlCol="0" anchor="t">
            <a:normAutofit/>
          </a:bodyPr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Ders notu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6400800" y="1883664"/>
            <a:ext cx="4846320" cy="1280160"/>
          </a:xfrm>
          <a:prstGeom prst="rect">
            <a:avLst/>
          </a:prstGeom>
          <a:solidFill>
            <a:srgbClr val="DCFCE7"/>
          </a:solidFill>
          <a:ln w="12700">
            <a:solidFill>
              <a:srgbClr val="15803D"/>
            </a:solidFill>
          </a:ln>
        </p:spPr>
        <p:txBody>
          <a:bodyPr wrap="square" lIns="762" tIns="762" rIns="762" bIns="762" rtlCol="0" anchor="t">
            <a:normAutofit/>
          </a:bodyPr>
          <a:lstStyle/>
          <a:p>
            <a:pPr marL="0" indent="0" algn="l">
              <a:buNone/>
            </a:pPr>
            <a:r>
              <a:rPr lang="en-US" sz="182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Yaşlı sağlığı, bakım etiği ve sosyal politika birlikte düşünülmeden anlaşılamaz.</a:t>
            </a:r>
            <a:endParaRPr lang="en-US" sz="1820" dirty="0"/>
          </a:p>
        </p:txBody>
      </p:sp>
      <p:sp>
        <p:nvSpPr>
          <p:cNvPr id="11" name="Text 9"/>
          <p:cNvSpPr/>
          <p:nvPr/>
        </p:nvSpPr>
        <p:spPr>
          <a:xfrm>
            <a:off x="6400800" y="3703320"/>
            <a:ext cx="1600200" cy="292608"/>
          </a:xfrm>
          <a:prstGeom prst="rect">
            <a:avLst/>
          </a:prstGeom>
          <a:solidFill>
            <a:srgbClr val="E8EEF5"/>
          </a:solidFill>
          <a:ln/>
        </p:spPr>
        <p:txBody>
          <a:bodyPr wrap="square" lIns="508" tIns="508" rIns="508" bIns="508" rtlCol="0" anchor="t">
            <a:normAutofit/>
          </a:bodyPr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1580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Tartışma için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6400800" y="4160520"/>
            <a:ext cx="4846320" cy="1143000"/>
          </a:xfrm>
          <a:prstGeom prst="rect">
            <a:avLst/>
          </a:prstGeom>
          <a:noFill/>
          <a:ln/>
        </p:spPr>
        <p:txBody>
          <a:bodyPr wrap="square" lIns="762" tIns="762" rIns="762" bIns="762" rtlCol="0" anchor="t">
            <a:normAutofit/>
          </a:bodyPr>
          <a:lstStyle/>
          <a:p>
            <a:pPr marL="0" indent="0" algn="l">
              <a:buNone/>
            </a:pPr>
            <a:r>
              <a:rPr lang="en-US" sz="175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Bir yaşlının evde kalabilmesi hangi toplumsal kaynaklara bağlıdır?</a:t>
            </a:r>
            <a:endParaRPr lang="en-US" sz="1750" dirty="0"/>
          </a:p>
        </p:txBody>
      </p:sp>
    </p:spTree>
    <p:extLst>
      <p:ext uri="{BB962C8B-B14F-4D97-AF65-F5344CB8AC3E}">
        <p14:creationId xmlns:p14="http://schemas.microsoft.com/office/powerpoint/2010/main" val="36895705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28600"/>
            <a:ext cx="3291840" cy="25603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8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SAĞLIK SOSYOLOJİSİ  •  10. HAFTA</a:t>
            </a:r>
            <a:endParaRPr lang="en-US" sz="850" dirty="0"/>
          </a:p>
        </p:txBody>
      </p:sp>
      <p:sp>
        <p:nvSpPr>
          <p:cNvPr id="3" name="Text 1"/>
          <p:cNvSpPr/>
          <p:nvPr/>
        </p:nvSpPr>
        <p:spPr>
          <a:xfrm>
            <a:off x="502920" y="530352"/>
            <a:ext cx="10927080" cy="5029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235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Yaşlı sağlığında çok düzeyli destek</a:t>
            </a:r>
            <a:endParaRPr lang="en-US" sz="2350" dirty="0"/>
          </a:p>
        </p:txBody>
      </p:sp>
      <p:sp>
        <p:nvSpPr>
          <p:cNvPr id="4" name="Shape 2"/>
          <p:cNvSpPr/>
          <p:nvPr/>
        </p:nvSpPr>
        <p:spPr>
          <a:xfrm>
            <a:off x="502920" y="1133856"/>
            <a:ext cx="11155680" cy="0"/>
          </a:xfrm>
          <a:prstGeom prst="line">
            <a:avLst/>
          </a:prstGeom>
          <a:noFill/>
          <a:ln w="15240">
            <a:solidFill>
              <a:srgbClr val="333333">
                <a:alpha val="85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02920" y="6528816"/>
            <a:ext cx="5486400" cy="201168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rmAutofit/>
          </a:bodyPr>
          <a:lstStyle/>
          <a:p>
            <a:pPr marL="0" indent="0">
              <a:buNone/>
            </a:pPr>
            <a:r>
              <a:rPr lang="en-US" sz="750" dirty="0">
                <a:solidFill>
                  <a:srgbClr val="506070"/>
                </a:solidFill>
              </a:rPr>
              <a:t>Özgün ders materyali • Telifli görsel içermez</a:t>
            </a:r>
            <a:endParaRPr lang="en-US" sz="750" dirty="0"/>
          </a:p>
        </p:txBody>
      </p:sp>
      <p:sp>
        <p:nvSpPr>
          <p:cNvPr id="6" name="Text 4"/>
          <p:cNvSpPr/>
          <p:nvPr/>
        </p:nvSpPr>
        <p:spPr>
          <a:xfrm>
            <a:off x="11064240" y="6528816"/>
            <a:ext cx="594360" cy="201168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/>
          <a:lstStyle/>
          <a:p>
            <a:pPr marL="0" indent="0" algn="r">
              <a:buNone/>
            </a:pPr>
            <a:r>
              <a:rPr lang="en-US" sz="750" dirty="0">
                <a:solidFill>
                  <a:srgbClr val="506070"/>
                </a:solidFill>
              </a:rPr>
              <a:t>10/14</a:t>
            </a:r>
            <a:endParaRPr lang="en-US" sz="750" dirty="0"/>
          </a:p>
        </p:txBody>
      </p:sp>
      <p:sp>
        <p:nvSpPr>
          <p:cNvPr id="7" name="Shape 5"/>
          <p:cNvSpPr/>
          <p:nvPr/>
        </p:nvSpPr>
        <p:spPr>
          <a:xfrm>
            <a:off x="2331720" y="3337560"/>
            <a:ext cx="1234440" cy="0"/>
          </a:xfrm>
          <a:prstGeom prst="line">
            <a:avLst/>
          </a:prstGeom>
          <a:noFill/>
          <a:ln w="25400">
            <a:solidFill>
              <a:srgbClr val="15803D"/>
            </a:solidFill>
            <a:prstDash val="solid"/>
            <a:headEnd type="none"/>
            <a:tailEnd type="triangle"/>
          </a:ln>
        </p:spPr>
      </p:sp>
      <p:sp>
        <p:nvSpPr>
          <p:cNvPr id="8" name="Shape 6"/>
          <p:cNvSpPr/>
          <p:nvPr/>
        </p:nvSpPr>
        <p:spPr>
          <a:xfrm>
            <a:off x="5166360" y="3337560"/>
            <a:ext cx="1234440" cy="0"/>
          </a:xfrm>
          <a:prstGeom prst="line">
            <a:avLst/>
          </a:prstGeom>
          <a:noFill/>
          <a:ln w="25400">
            <a:solidFill>
              <a:srgbClr val="15803D"/>
            </a:solidFill>
            <a:prstDash val="solid"/>
            <a:headEnd type="none"/>
            <a:tailEnd type="triangle"/>
          </a:ln>
        </p:spPr>
      </p:sp>
      <p:sp>
        <p:nvSpPr>
          <p:cNvPr id="9" name="Shape 7"/>
          <p:cNvSpPr/>
          <p:nvPr/>
        </p:nvSpPr>
        <p:spPr>
          <a:xfrm>
            <a:off x="8001000" y="3337560"/>
            <a:ext cx="1234440" cy="0"/>
          </a:xfrm>
          <a:prstGeom prst="line">
            <a:avLst/>
          </a:prstGeom>
          <a:noFill/>
          <a:ln w="25400">
            <a:solidFill>
              <a:srgbClr val="15803D"/>
            </a:solidFill>
            <a:prstDash val="solid"/>
            <a:headEnd type="none"/>
            <a:tailEnd type="triangle"/>
          </a:ln>
        </p:spPr>
      </p:sp>
      <p:sp>
        <p:nvSpPr>
          <p:cNvPr id="10" name="Text 8"/>
          <p:cNvSpPr/>
          <p:nvPr/>
        </p:nvSpPr>
        <p:spPr>
          <a:xfrm>
            <a:off x="685800" y="3063240"/>
            <a:ext cx="1783080" cy="822960"/>
          </a:xfrm>
          <a:prstGeom prst="rect">
            <a:avLst/>
          </a:prstGeom>
          <a:solidFill>
            <a:srgbClr val="DCFCE7"/>
          </a:solidFill>
          <a:ln w="12700">
            <a:solidFill>
              <a:srgbClr val="15803D"/>
            </a:solidFill>
          </a:ln>
        </p:spPr>
        <p:txBody>
          <a:bodyPr wrap="square" lIns="635" tIns="635" rIns="635" bIns="635" rtlCol="0" anchor="ctr">
            <a:normAutofit/>
          </a:bodyPr>
          <a:lstStyle/>
          <a:p>
            <a:pPr marL="0" indent="0" algn="ctr">
              <a:buNone/>
            </a:pPr>
            <a:r>
              <a:rPr lang="en-US" sz="128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Birey</a:t>
            </a:r>
            <a:endParaRPr lang="en-US" sz="1280" dirty="0"/>
          </a:p>
          <a:p>
            <a:pPr marL="0" indent="0" algn="ctr">
              <a:buNone/>
            </a:pPr>
            <a:r>
              <a:rPr lang="en-US" sz="128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işlev</a:t>
            </a:r>
            <a:endParaRPr lang="en-US" sz="1280" dirty="0"/>
          </a:p>
        </p:txBody>
      </p:sp>
      <p:sp>
        <p:nvSpPr>
          <p:cNvPr id="11" name="Text 9"/>
          <p:cNvSpPr/>
          <p:nvPr/>
        </p:nvSpPr>
        <p:spPr>
          <a:xfrm>
            <a:off x="3520440" y="3063240"/>
            <a:ext cx="1783080" cy="822960"/>
          </a:xfrm>
          <a:prstGeom prst="rect">
            <a:avLst/>
          </a:prstGeom>
          <a:solidFill>
            <a:srgbClr val="FEF3C7"/>
          </a:solidFill>
          <a:ln w="12700">
            <a:solidFill>
              <a:srgbClr val="15803D"/>
            </a:solidFill>
          </a:ln>
        </p:spPr>
        <p:txBody>
          <a:bodyPr wrap="square" lIns="635" tIns="635" rIns="635" bIns="635" rtlCol="0" anchor="ctr">
            <a:normAutofit/>
          </a:bodyPr>
          <a:lstStyle/>
          <a:p>
            <a:pPr marL="0" indent="0" algn="ctr">
              <a:buNone/>
            </a:pPr>
            <a:r>
              <a:rPr lang="en-US" sz="128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Aile</a:t>
            </a:r>
            <a:endParaRPr lang="en-US" sz="1280" dirty="0"/>
          </a:p>
          <a:p>
            <a:pPr marL="0" indent="0" algn="ctr">
              <a:buNone/>
            </a:pPr>
            <a:r>
              <a:rPr lang="en-US" sz="128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bakım</a:t>
            </a:r>
            <a:endParaRPr lang="en-US" sz="1280" dirty="0"/>
          </a:p>
        </p:txBody>
      </p:sp>
      <p:sp>
        <p:nvSpPr>
          <p:cNvPr id="12" name="Text 10"/>
          <p:cNvSpPr/>
          <p:nvPr/>
        </p:nvSpPr>
        <p:spPr>
          <a:xfrm>
            <a:off x="6355080" y="3063240"/>
            <a:ext cx="1783080" cy="822960"/>
          </a:xfrm>
          <a:prstGeom prst="rect">
            <a:avLst/>
          </a:prstGeom>
          <a:solidFill>
            <a:srgbClr val="FFE4E6"/>
          </a:solidFill>
          <a:ln w="12700">
            <a:solidFill>
              <a:srgbClr val="15803D"/>
            </a:solidFill>
          </a:ln>
        </p:spPr>
        <p:txBody>
          <a:bodyPr wrap="square" lIns="635" tIns="635" rIns="635" bIns="635" rtlCol="0" anchor="ctr">
            <a:normAutofit/>
          </a:bodyPr>
          <a:lstStyle/>
          <a:p>
            <a:pPr marL="0" indent="0" algn="ctr">
              <a:buNone/>
            </a:pPr>
            <a:r>
              <a:rPr lang="en-US" sz="128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Çevre</a:t>
            </a:r>
            <a:endParaRPr lang="en-US" sz="1280" dirty="0"/>
          </a:p>
          <a:p>
            <a:pPr marL="0" indent="0" algn="ctr">
              <a:buNone/>
            </a:pPr>
            <a:r>
              <a:rPr lang="en-US" sz="128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erişim</a:t>
            </a:r>
            <a:endParaRPr lang="en-US" sz="1280" dirty="0"/>
          </a:p>
        </p:txBody>
      </p:sp>
      <p:sp>
        <p:nvSpPr>
          <p:cNvPr id="13" name="Text 11"/>
          <p:cNvSpPr/>
          <p:nvPr/>
        </p:nvSpPr>
        <p:spPr>
          <a:xfrm>
            <a:off x="9189720" y="3063240"/>
            <a:ext cx="1783080" cy="822960"/>
          </a:xfrm>
          <a:prstGeom prst="rect">
            <a:avLst/>
          </a:prstGeom>
          <a:solidFill>
            <a:srgbClr val="D9F3EE"/>
          </a:solidFill>
          <a:ln w="12700">
            <a:solidFill>
              <a:srgbClr val="15803D"/>
            </a:solidFill>
          </a:ln>
        </p:spPr>
        <p:txBody>
          <a:bodyPr wrap="square" lIns="635" tIns="635" rIns="635" bIns="635" rtlCol="0" anchor="ctr">
            <a:normAutofit/>
          </a:bodyPr>
          <a:lstStyle/>
          <a:p>
            <a:pPr marL="0" indent="0" algn="ctr">
              <a:buNone/>
            </a:pPr>
            <a:r>
              <a:rPr lang="en-US" sz="128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Politika</a:t>
            </a:r>
            <a:endParaRPr lang="en-US" sz="1280" dirty="0"/>
          </a:p>
          <a:p>
            <a:pPr marL="0" indent="0" algn="ctr">
              <a:buNone/>
            </a:pPr>
            <a:r>
              <a:rPr lang="en-US" sz="128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hak</a:t>
            </a:r>
            <a:endParaRPr lang="en-US" sz="1280" dirty="0"/>
          </a:p>
        </p:txBody>
      </p:sp>
      <p:sp>
        <p:nvSpPr>
          <p:cNvPr id="14" name="Text 12"/>
          <p:cNvSpPr/>
          <p:nvPr/>
        </p:nvSpPr>
        <p:spPr>
          <a:xfrm>
            <a:off x="731520" y="1417320"/>
            <a:ext cx="10698480" cy="960120"/>
          </a:xfrm>
          <a:prstGeom prst="rect">
            <a:avLst/>
          </a:prstGeom>
          <a:noFill/>
          <a:ln/>
        </p:spPr>
        <p:txBody>
          <a:bodyPr wrap="square" lIns="381" tIns="381" rIns="381" bIns="381" rtlCol="0" anchor="t">
            <a:normAutofit/>
          </a:bodyPr>
          <a:lstStyle/>
          <a:p>
            <a:pPr marL="0" indent="0" algn="ctr">
              <a:buNone/>
            </a:pPr>
            <a:r>
              <a:rPr lang="en-US" sz="2100" b="1" dirty="0">
                <a:solidFill>
                  <a:srgbClr val="1580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Sağlıklı yaşlanma, bireysel davranış kadar çevre, bakım ve sosyal katılımla ilgilidir.</a:t>
            </a:r>
            <a:endParaRPr lang="en-US" sz="2100" dirty="0"/>
          </a:p>
        </p:txBody>
      </p:sp>
      <p:sp>
        <p:nvSpPr>
          <p:cNvPr id="15" name="Text 13"/>
          <p:cNvSpPr/>
          <p:nvPr/>
        </p:nvSpPr>
        <p:spPr>
          <a:xfrm>
            <a:off x="960120" y="4572000"/>
            <a:ext cx="10058400" cy="1143000"/>
          </a:xfrm>
          <a:prstGeom prst="rect">
            <a:avLst/>
          </a:prstGeom>
          <a:noFill/>
          <a:ln/>
        </p:spPr>
        <p:txBody>
          <a:bodyPr wrap="square" lIns="508" tIns="508" rIns="508" bIns="508" rtlCol="0" anchor="t">
            <a:normAutofit/>
          </a:bodyPr>
          <a:lstStyle/>
          <a:p>
            <a:pPr marL="0" indent="0" algn="l">
              <a:buNone/>
            </a:pPr>
            <a:r>
              <a:rPr lang="en-US" sz="168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Bakım yükü aile içinde cinsiyetlendirilmiş biçimde dağılabilir.</a:t>
            </a:r>
            <a:endParaRPr lang="en-US" sz="1680" dirty="0"/>
          </a:p>
          <a:p>
            <a:pPr marL="0" indent="0" algn="l">
              <a:buNone/>
            </a:pPr>
            <a:r>
              <a:rPr lang="en-US" sz="168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Yaş dostu çevreler hareketlilik, katılım ve güvenlik sağlar.</a:t>
            </a:r>
            <a:endParaRPr lang="en-US" sz="1680" dirty="0"/>
          </a:p>
          <a:p>
            <a:pPr marL="0" indent="0" algn="l">
              <a:buNone/>
            </a:pPr>
            <a:r>
              <a:rPr lang="en-US" sz="168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Yaşlı sağlığı yalnızca hastalık yokluğu değil; anlamlı yaşam ve özerklik meselesidir.</a:t>
            </a:r>
            <a:endParaRPr lang="en-US" sz="1680" dirty="0"/>
          </a:p>
        </p:txBody>
      </p:sp>
    </p:spTree>
    <p:extLst>
      <p:ext uri="{BB962C8B-B14F-4D97-AF65-F5344CB8AC3E}">
        <p14:creationId xmlns:p14="http://schemas.microsoft.com/office/powerpoint/2010/main" val="19393845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28600"/>
            <a:ext cx="3291840" cy="25603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8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SAĞLIK SOSYOLOJİSİ  •  10. HAFTA</a:t>
            </a:r>
            <a:endParaRPr lang="en-US" sz="850" dirty="0"/>
          </a:p>
        </p:txBody>
      </p:sp>
      <p:sp>
        <p:nvSpPr>
          <p:cNvPr id="3" name="Text 1"/>
          <p:cNvSpPr/>
          <p:nvPr/>
        </p:nvSpPr>
        <p:spPr>
          <a:xfrm>
            <a:off x="502920" y="530352"/>
            <a:ext cx="10927080" cy="5029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235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Vaka üzerinden düşünme</a:t>
            </a:r>
            <a:endParaRPr lang="en-US" sz="2350" dirty="0"/>
          </a:p>
        </p:txBody>
      </p:sp>
      <p:sp>
        <p:nvSpPr>
          <p:cNvPr id="4" name="Shape 2"/>
          <p:cNvSpPr/>
          <p:nvPr/>
        </p:nvSpPr>
        <p:spPr>
          <a:xfrm>
            <a:off x="502920" y="1133856"/>
            <a:ext cx="11155680" cy="0"/>
          </a:xfrm>
          <a:prstGeom prst="line">
            <a:avLst/>
          </a:prstGeom>
          <a:noFill/>
          <a:ln w="15240">
            <a:solidFill>
              <a:srgbClr val="333333">
                <a:alpha val="85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02920" y="6528816"/>
            <a:ext cx="5486400" cy="201168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rmAutofit/>
          </a:bodyPr>
          <a:lstStyle/>
          <a:p>
            <a:pPr marL="0" indent="0">
              <a:buNone/>
            </a:pPr>
            <a:r>
              <a:rPr lang="en-US" sz="750" dirty="0">
                <a:solidFill>
                  <a:srgbClr val="506070"/>
                </a:solidFill>
              </a:rPr>
              <a:t>Özgün ders materyali • Telifli görsel içermez</a:t>
            </a:r>
            <a:endParaRPr lang="en-US" sz="750" dirty="0"/>
          </a:p>
        </p:txBody>
      </p:sp>
      <p:sp>
        <p:nvSpPr>
          <p:cNvPr id="6" name="Text 4"/>
          <p:cNvSpPr/>
          <p:nvPr/>
        </p:nvSpPr>
        <p:spPr>
          <a:xfrm>
            <a:off x="11064240" y="6528816"/>
            <a:ext cx="594360" cy="201168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/>
          <a:lstStyle/>
          <a:p>
            <a:pPr marL="0" indent="0" algn="r">
              <a:buNone/>
            </a:pPr>
            <a:r>
              <a:rPr lang="en-US" sz="750" dirty="0">
                <a:solidFill>
                  <a:srgbClr val="506070"/>
                </a:solidFill>
              </a:rPr>
              <a:t>10/14</a:t>
            </a:r>
            <a:endParaRPr lang="en-US" sz="750" dirty="0"/>
          </a:p>
        </p:txBody>
      </p:sp>
      <p:sp>
        <p:nvSpPr>
          <p:cNvPr id="7" name="Text 5"/>
          <p:cNvSpPr/>
          <p:nvPr/>
        </p:nvSpPr>
        <p:spPr>
          <a:xfrm>
            <a:off x="685800" y="1417320"/>
            <a:ext cx="1234440" cy="292608"/>
          </a:xfrm>
          <a:prstGeom prst="rect">
            <a:avLst/>
          </a:prstGeom>
          <a:solidFill>
            <a:srgbClr val="15803D"/>
          </a:solidFill>
          <a:ln/>
        </p:spPr>
        <p:txBody>
          <a:bodyPr wrap="square" lIns="508" tIns="508" rIns="508" bIns="508" rtlCol="0" anchor="t">
            <a:normAutofit/>
          </a:bodyPr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Kısa vaka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685800" y="1874520"/>
            <a:ext cx="5029200" cy="2194560"/>
          </a:xfrm>
          <a:prstGeom prst="rect">
            <a:avLst/>
          </a:prstGeom>
          <a:solidFill>
            <a:srgbClr val="DCFCE7"/>
          </a:solidFill>
          <a:ln w="12700">
            <a:solidFill>
              <a:srgbClr val="15803D"/>
            </a:solidFill>
          </a:ln>
        </p:spPr>
        <p:txBody>
          <a:bodyPr wrap="square" lIns="1524" tIns="1524" rIns="1524" bIns="1524" rtlCol="0" anchor="t">
            <a:normAutofit/>
          </a:bodyPr>
          <a:lstStyle/>
          <a:p>
            <a:pPr marL="0" indent="0" algn="l">
              <a:buNone/>
            </a:pPr>
            <a:r>
              <a:rPr lang="en-US" sz="180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Yalnız yaşayan 75 yaşındaki bir kişi, randevuya gidebilmek için ulaşım desteğine ihtiyaç duyuyor; çocukları başka şehirde yaşıyor.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6400800" y="1417320"/>
            <a:ext cx="1600200" cy="292608"/>
          </a:xfrm>
          <a:prstGeom prst="rect">
            <a:avLst/>
          </a:prstGeom>
          <a:solidFill>
            <a:srgbClr val="E8EEF5"/>
          </a:solidFill>
          <a:ln/>
        </p:spPr>
        <p:txBody>
          <a:bodyPr wrap="square" lIns="508" tIns="508" rIns="508" bIns="508" rtlCol="0" anchor="t">
            <a:normAutofit/>
          </a:bodyPr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1580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Analiz soruları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6400800" y="1874520"/>
            <a:ext cx="4937760" cy="2423160"/>
          </a:xfrm>
          <a:prstGeom prst="rect">
            <a:avLst/>
          </a:prstGeom>
          <a:noFill/>
          <a:ln/>
        </p:spPr>
        <p:txBody>
          <a:bodyPr wrap="square" lIns="508" tIns="508" rIns="508" bIns="508" rtlCol="0" anchor="t">
            <a:normAutofit/>
          </a:bodyPr>
          <a:lstStyle/>
          <a:p>
            <a:pPr marL="0" indent="0" algn="l">
              <a:buNone/>
            </a:pPr>
            <a:r>
              <a:rPr lang="en-US" sz="170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Bu vakada sağlık sorunu nerede başlıyor?</a:t>
            </a:r>
            <a:endParaRPr lang="en-US" sz="1700" dirty="0"/>
          </a:p>
          <a:p>
            <a:pPr marL="0" indent="0" algn="l">
              <a:buNone/>
            </a:pPr>
            <a:r>
              <a:rPr lang="en-US" sz="170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Aile, yerel yönetim ve sağlık sistemi nasıl rol alabilir?</a:t>
            </a:r>
            <a:endParaRPr lang="en-US" sz="1700" dirty="0"/>
          </a:p>
          <a:p>
            <a:pPr marL="0" indent="0" algn="l">
              <a:buNone/>
            </a:pPr>
            <a:r>
              <a:rPr lang="en-US" sz="170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Yaş ayrımcılığı bu süreçte nasıl ortaya çıkabilir?</a:t>
            </a:r>
            <a:endParaRPr lang="en-US" sz="1700" dirty="0"/>
          </a:p>
        </p:txBody>
      </p:sp>
      <p:sp>
        <p:nvSpPr>
          <p:cNvPr id="11" name="Text 9"/>
          <p:cNvSpPr/>
          <p:nvPr/>
        </p:nvSpPr>
        <p:spPr>
          <a:xfrm>
            <a:off x="960120" y="4983480"/>
            <a:ext cx="10149840" cy="548640"/>
          </a:xfrm>
          <a:prstGeom prst="rect">
            <a:avLst/>
          </a:prstGeom>
          <a:noFill/>
          <a:ln/>
        </p:spPr>
        <p:txBody>
          <a:bodyPr wrap="square" lIns="381" tIns="381" rIns="381" bIns="381" rtlCol="0" anchor="t">
            <a:normAutofit/>
          </a:bodyPr>
          <a:lstStyle/>
          <a:p>
            <a:pPr marL="0" indent="0" algn="ctr">
              <a:buNone/>
            </a:pPr>
            <a:r>
              <a:rPr lang="en-US" sz="168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Amaç: olayı bireysel kusur diliyle değil; statü, rol, kültür, kurum ve eşitsizlik ilişkileriyle tartışmak.</a:t>
            </a:r>
            <a:endParaRPr lang="en-US" sz="1680" dirty="0"/>
          </a:p>
        </p:txBody>
      </p:sp>
    </p:spTree>
    <p:extLst>
      <p:ext uri="{BB962C8B-B14F-4D97-AF65-F5344CB8AC3E}">
        <p14:creationId xmlns:p14="http://schemas.microsoft.com/office/powerpoint/2010/main" val="13297372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28600"/>
            <a:ext cx="3291840" cy="25603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8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SAĞLIK SOSYOLOJİSİ  •  10. HAFTA</a:t>
            </a:r>
            <a:endParaRPr lang="en-US" sz="850" dirty="0"/>
          </a:p>
        </p:txBody>
      </p:sp>
      <p:sp>
        <p:nvSpPr>
          <p:cNvPr id="3" name="Text 1"/>
          <p:cNvSpPr/>
          <p:nvPr/>
        </p:nvSpPr>
        <p:spPr>
          <a:xfrm>
            <a:off x="502920" y="530352"/>
            <a:ext cx="10927080" cy="5029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235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Grup çalışması</a:t>
            </a:r>
            <a:endParaRPr lang="en-US" sz="2350" dirty="0"/>
          </a:p>
        </p:txBody>
      </p:sp>
      <p:sp>
        <p:nvSpPr>
          <p:cNvPr id="4" name="Shape 2"/>
          <p:cNvSpPr/>
          <p:nvPr/>
        </p:nvSpPr>
        <p:spPr>
          <a:xfrm>
            <a:off x="502920" y="1133856"/>
            <a:ext cx="11155680" cy="0"/>
          </a:xfrm>
          <a:prstGeom prst="line">
            <a:avLst/>
          </a:prstGeom>
          <a:noFill/>
          <a:ln w="15240">
            <a:solidFill>
              <a:srgbClr val="333333">
                <a:alpha val="85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02920" y="6528816"/>
            <a:ext cx="5486400" cy="201168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rmAutofit/>
          </a:bodyPr>
          <a:lstStyle/>
          <a:p>
            <a:pPr marL="0" indent="0">
              <a:buNone/>
            </a:pPr>
            <a:r>
              <a:rPr lang="en-US" sz="750" dirty="0">
                <a:solidFill>
                  <a:srgbClr val="506070"/>
                </a:solidFill>
              </a:rPr>
              <a:t>Özgün ders materyali • Telifli görsel içermez</a:t>
            </a:r>
            <a:endParaRPr lang="en-US" sz="750" dirty="0"/>
          </a:p>
        </p:txBody>
      </p:sp>
      <p:sp>
        <p:nvSpPr>
          <p:cNvPr id="6" name="Text 4"/>
          <p:cNvSpPr/>
          <p:nvPr/>
        </p:nvSpPr>
        <p:spPr>
          <a:xfrm>
            <a:off x="11064240" y="6528816"/>
            <a:ext cx="594360" cy="201168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/>
          <a:lstStyle/>
          <a:p>
            <a:pPr marL="0" indent="0" algn="r">
              <a:buNone/>
            </a:pPr>
            <a:r>
              <a:rPr lang="en-US" sz="750" dirty="0">
                <a:solidFill>
                  <a:srgbClr val="506070"/>
                </a:solidFill>
              </a:rPr>
              <a:t>10/14</a:t>
            </a:r>
            <a:endParaRPr lang="en-US" sz="750" dirty="0"/>
          </a:p>
        </p:txBody>
      </p:sp>
      <p:sp>
        <p:nvSpPr>
          <p:cNvPr id="7" name="Text 5"/>
          <p:cNvSpPr/>
          <p:nvPr/>
        </p:nvSpPr>
        <p:spPr>
          <a:xfrm>
            <a:off x="685800" y="1417320"/>
            <a:ext cx="10789920" cy="59436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1580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Yaş dostu hizmet tasarımı</a:t>
            </a:r>
            <a:endParaRPr lang="en-US" sz="2400" dirty="0"/>
          </a:p>
        </p:txBody>
      </p:sp>
      <p:sp>
        <p:nvSpPr>
          <p:cNvPr id="8" name="Text 6"/>
          <p:cNvSpPr/>
          <p:nvPr/>
        </p:nvSpPr>
        <p:spPr>
          <a:xfrm>
            <a:off x="868680" y="2514600"/>
            <a:ext cx="502920" cy="502920"/>
          </a:xfrm>
          <a:prstGeom prst="rect">
            <a:avLst/>
          </a:prstGeom>
          <a:solidFill>
            <a:srgbClr val="15803D"/>
          </a:solidFill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868680" y="3246120"/>
            <a:ext cx="2194560" cy="11430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EF5"/>
            </a:solidFill>
          </a:ln>
        </p:spPr>
        <p:txBody>
          <a:bodyPr wrap="square" lIns="1143" tIns="1143" rIns="1143" bIns="1143" rtlCol="0" anchor="t">
            <a:normAutofit/>
          </a:bodyPr>
          <a:lstStyle/>
          <a:p>
            <a:pPr marL="0" indent="0" algn="l">
              <a:buNone/>
            </a:pPr>
            <a:r>
              <a:rPr lang="en-US" sz="154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Yaşlı bir bireyin sağlık hizmeti yolculuğunu çizin.</a:t>
            </a:r>
            <a:endParaRPr lang="en-US" sz="1540" dirty="0"/>
          </a:p>
        </p:txBody>
      </p:sp>
      <p:sp>
        <p:nvSpPr>
          <p:cNvPr id="10" name="Text 8"/>
          <p:cNvSpPr/>
          <p:nvPr/>
        </p:nvSpPr>
        <p:spPr>
          <a:xfrm>
            <a:off x="3657600" y="2514600"/>
            <a:ext cx="502920" cy="502920"/>
          </a:xfrm>
          <a:prstGeom prst="rect">
            <a:avLst/>
          </a:prstGeom>
          <a:solidFill>
            <a:srgbClr val="15803D"/>
          </a:solidFill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800" dirty="0"/>
          </a:p>
        </p:txBody>
      </p:sp>
      <p:sp>
        <p:nvSpPr>
          <p:cNvPr id="11" name="Text 9"/>
          <p:cNvSpPr/>
          <p:nvPr/>
        </p:nvSpPr>
        <p:spPr>
          <a:xfrm>
            <a:off x="3657600" y="3246120"/>
            <a:ext cx="2194560" cy="11430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EF5"/>
            </a:solidFill>
          </a:ln>
        </p:spPr>
        <p:txBody>
          <a:bodyPr wrap="square" lIns="1143" tIns="1143" rIns="1143" bIns="1143" rtlCol="0" anchor="t">
            <a:normAutofit/>
          </a:bodyPr>
          <a:lstStyle/>
          <a:p>
            <a:pPr marL="0" indent="0" algn="l">
              <a:buNone/>
            </a:pPr>
            <a:r>
              <a:rPr lang="en-US" sz="154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Yolculuktaki üç engeli belirleyin.</a:t>
            </a:r>
            <a:endParaRPr lang="en-US" sz="1540" dirty="0"/>
          </a:p>
        </p:txBody>
      </p:sp>
      <p:sp>
        <p:nvSpPr>
          <p:cNvPr id="12" name="Text 10"/>
          <p:cNvSpPr/>
          <p:nvPr/>
        </p:nvSpPr>
        <p:spPr>
          <a:xfrm>
            <a:off x="6446520" y="2514600"/>
            <a:ext cx="502920" cy="502920"/>
          </a:xfrm>
          <a:prstGeom prst="rect">
            <a:avLst/>
          </a:prstGeom>
          <a:solidFill>
            <a:srgbClr val="15803D"/>
          </a:solidFill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6446520" y="3246120"/>
            <a:ext cx="2194560" cy="11430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EF5"/>
            </a:solidFill>
          </a:ln>
        </p:spPr>
        <p:txBody>
          <a:bodyPr wrap="square" lIns="1143" tIns="1143" rIns="1143" bIns="1143" rtlCol="0" anchor="t">
            <a:normAutofit/>
          </a:bodyPr>
          <a:lstStyle/>
          <a:p>
            <a:pPr marL="0" indent="0" algn="l">
              <a:buNone/>
            </a:pPr>
            <a:r>
              <a:rPr lang="en-US" sz="154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Her engel için sosyal destek veya hizmet önerisi yazın.</a:t>
            </a:r>
            <a:endParaRPr lang="en-US" sz="1540" dirty="0"/>
          </a:p>
        </p:txBody>
      </p:sp>
      <p:sp>
        <p:nvSpPr>
          <p:cNvPr id="14" name="Text 12"/>
          <p:cNvSpPr/>
          <p:nvPr/>
        </p:nvSpPr>
        <p:spPr>
          <a:xfrm>
            <a:off x="9235440" y="2514600"/>
            <a:ext cx="502920" cy="502920"/>
          </a:xfrm>
          <a:prstGeom prst="rect">
            <a:avLst/>
          </a:prstGeom>
          <a:solidFill>
            <a:srgbClr val="15803D"/>
          </a:solidFill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800" dirty="0"/>
          </a:p>
        </p:txBody>
      </p:sp>
      <p:sp>
        <p:nvSpPr>
          <p:cNvPr id="15" name="Text 13"/>
          <p:cNvSpPr/>
          <p:nvPr/>
        </p:nvSpPr>
        <p:spPr>
          <a:xfrm>
            <a:off x="9235440" y="3246120"/>
            <a:ext cx="2194560" cy="11430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EF5"/>
            </a:solidFill>
          </a:ln>
        </p:spPr>
        <p:txBody>
          <a:bodyPr wrap="square" lIns="1143" tIns="1143" rIns="1143" bIns="1143" rtlCol="0" anchor="t">
            <a:normAutofit/>
          </a:bodyPr>
          <a:lstStyle/>
          <a:p>
            <a:pPr marL="0" indent="0" algn="l">
              <a:buNone/>
            </a:pPr>
            <a:r>
              <a:rPr lang="en-US" sz="154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Önerinizi hak temelli bir ilkeyle ilişkilendirin.</a:t>
            </a:r>
            <a:endParaRPr lang="en-US" sz="1540" dirty="0"/>
          </a:p>
        </p:txBody>
      </p:sp>
      <p:sp>
        <p:nvSpPr>
          <p:cNvPr id="16" name="Text 14"/>
          <p:cNvSpPr/>
          <p:nvPr/>
        </p:nvSpPr>
        <p:spPr>
          <a:xfrm>
            <a:off x="1143000" y="5257800"/>
            <a:ext cx="9875520" cy="411480"/>
          </a:xfrm>
          <a:prstGeom prst="rect">
            <a:avLst/>
          </a:prstGeom>
          <a:solidFill>
            <a:srgbClr val="FFE4E6"/>
          </a:solidFill>
          <a:ln/>
        </p:spPr>
        <p:txBody>
          <a:bodyPr wrap="square" lIns="381" tIns="381" rIns="381" bIns="381" rtlCol="0" anchor="t">
            <a:normAutofit/>
          </a:bodyPr>
          <a:lstStyle/>
          <a:p>
            <a:pPr marL="0" indent="0" algn="ctr">
              <a:buNone/>
            </a:pPr>
            <a:r>
              <a:rPr lang="en-US" sz="175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Teslim: Yaşlı hizmet yolculuğu haritası</a:t>
            </a:r>
            <a:endParaRPr lang="en-US" sz="1750" dirty="0"/>
          </a:p>
        </p:txBody>
      </p:sp>
    </p:spTree>
    <p:extLst>
      <p:ext uri="{BB962C8B-B14F-4D97-AF65-F5344CB8AC3E}">
        <p14:creationId xmlns:p14="http://schemas.microsoft.com/office/powerpoint/2010/main" val="29753057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28600"/>
            <a:ext cx="3291840" cy="25603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8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SAĞLIK SOSYOLOJİSİ  •  10. HAFTA</a:t>
            </a:r>
            <a:endParaRPr lang="en-US" sz="850" dirty="0"/>
          </a:p>
        </p:txBody>
      </p:sp>
      <p:sp>
        <p:nvSpPr>
          <p:cNvPr id="3" name="Text 1"/>
          <p:cNvSpPr/>
          <p:nvPr/>
        </p:nvSpPr>
        <p:spPr>
          <a:xfrm>
            <a:off x="502920" y="530352"/>
            <a:ext cx="10927080" cy="5029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235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Soru-cevap</a:t>
            </a:r>
            <a:endParaRPr lang="en-US" sz="2350" dirty="0"/>
          </a:p>
        </p:txBody>
      </p:sp>
      <p:sp>
        <p:nvSpPr>
          <p:cNvPr id="4" name="Shape 2"/>
          <p:cNvSpPr/>
          <p:nvPr/>
        </p:nvSpPr>
        <p:spPr>
          <a:xfrm>
            <a:off x="502920" y="1133856"/>
            <a:ext cx="11155680" cy="0"/>
          </a:xfrm>
          <a:prstGeom prst="line">
            <a:avLst/>
          </a:prstGeom>
          <a:noFill/>
          <a:ln w="15240">
            <a:solidFill>
              <a:srgbClr val="333333">
                <a:alpha val="85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02920" y="6528816"/>
            <a:ext cx="5486400" cy="201168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rmAutofit/>
          </a:bodyPr>
          <a:lstStyle/>
          <a:p>
            <a:pPr marL="0" indent="0">
              <a:buNone/>
            </a:pPr>
            <a:r>
              <a:rPr lang="en-US" sz="750" dirty="0">
                <a:solidFill>
                  <a:srgbClr val="506070"/>
                </a:solidFill>
              </a:rPr>
              <a:t>Özgün ders materyali • Telifli görsel içermez</a:t>
            </a:r>
            <a:endParaRPr lang="en-US" sz="750" dirty="0"/>
          </a:p>
        </p:txBody>
      </p:sp>
      <p:sp>
        <p:nvSpPr>
          <p:cNvPr id="6" name="Text 4"/>
          <p:cNvSpPr/>
          <p:nvPr/>
        </p:nvSpPr>
        <p:spPr>
          <a:xfrm>
            <a:off x="11064240" y="6528816"/>
            <a:ext cx="594360" cy="201168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/>
          <a:lstStyle/>
          <a:p>
            <a:pPr marL="0" indent="0" algn="r">
              <a:buNone/>
            </a:pPr>
            <a:r>
              <a:rPr lang="en-US" sz="750" dirty="0">
                <a:solidFill>
                  <a:srgbClr val="506070"/>
                </a:solidFill>
              </a:rPr>
              <a:t>10/14</a:t>
            </a:r>
            <a:endParaRPr lang="en-US" sz="750" dirty="0"/>
          </a:p>
        </p:txBody>
      </p:sp>
      <p:sp>
        <p:nvSpPr>
          <p:cNvPr id="7" name="Text 5"/>
          <p:cNvSpPr/>
          <p:nvPr/>
        </p:nvSpPr>
        <p:spPr>
          <a:xfrm>
            <a:off x="685800" y="1417320"/>
            <a:ext cx="5212080" cy="45720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marL="0" indent="0" algn="l">
              <a:buNone/>
            </a:pPr>
            <a:r>
              <a:rPr lang="en-US" sz="2350" b="1" dirty="0">
                <a:solidFill>
                  <a:srgbClr val="1580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Düşün — Tartış — Paylaş</a:t>
            </a:r>
            <a:endParaRPr lang="en-US" sz="2350" dirty="0"/>
          </a:p>
        </p:txBody>
      </p:sp>
      <p:sp>
        <p:nvSpPr>
          <p:cNvPr id="8" name="Text 6"/>
          <p:cNvSpPr/>
          <p:nvPr/>
        </p:nvSpPr>
        <p:spPr>
          <a:xfrm>
            <a:off x="777240" y="2148840"/>
            <a:ext cx="4800600" cy="1234440"/>
          </a:xfrm>
          <a:prstGeom prst="rect">
            <a:avLst/>
          </a:prstGeom>
          <a:solidFill>
            <a:srgbClr val="DCFCE7"/>
          </a:solidFill>
          <a:ln w="12700">
            <a:solidFill>
              <a:srgbClr val="15803D"/>
            </a:solidFill>
          </a:ln>
        </p:spPr>
        <p:txBody>
          <a:bodyPr wrap="square" lIns="1270" tIns="1270" rIns="1270" bIns="1270" rtlCol="0" anchor="t">
            <a:normAutofit/>
          </a:bodyPr>
          <a:lstStyle/>
          <a:p>
            <a:pPr marL="0" indent="0" algn="l">
              <a:buNone/>
            </a:pPr>
            <a:r>
              <a:rPr lang="en-US" sz="172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Yaşlılık neden sadece biyolojik değildir?</a:t>
            </a:r>
            <a:endParaRPr lang="en-US" sz="1720" dirty="0"/>
          </a:p>
        </p:txBody>
      </p:sp>
      <p:sp>
        <p:nvSpPr>
          <p:cNvPr id="9" name="Text 7"/>
          <p:cNvSpPr/>
          <p:nvPr/>
        </p:nvSpPr>
        <p:spPr>
          <a:xfrm>
            <a:off x="6400800" y="2148840"/>
            <a:ext cx="4800600" cy="1234440"/>
          </a:xfrm>
          <a:prstGeom prst="rect">
            <a:avLst/>
          </a:prstGeom>
          <a:solidFill>
            <a:srgbClr val="FEF3C7"/>
          </a:solidFill>
          <a:ln w="12700">
            <a:solidFill>
              <a:srgbClr val="15803D"/>
            </a:solidFill>
          </a:ln>
        </p:spPr>
        <p:txBody>
          <a:bodyPr wrap="square" lIns="1270" tIns="1270" rIns="1270" bIns="1270" rtlCol="0" anchor="t">
            <a:normAutofit/>
          </a:bodyPr>
          <a:lstStyle/>
          <a:p>
            <a:pPr marL="0" indent="0" algn="l">
              <a:buNone/>
            </a:pPr>
            <a:r>
              <a:rPr lang="en-US" sz="172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Aktif yaşlanma hangi boyutları içerir?</a:t>
            </a:r>
            <a:endParaRPr lang="en-US" sz="1720" dirty="0"/>
          </a:p>
        </p:txBody>
      </p:sp>
      <p:sp>
        <p:nvSpPr>
          <p:cNvPr id="10" name="Text 8"/>
          <p:cNvSpPr/>
          <p:nvPr/>
        </p:nvSpPr>
        <p:spPr>
          <a:xfrm>
            <a:off x="777240" y="4160520"/>
            <a:ext cx="4800600" cy="1234440"/>
          </a:xfrm>
          <a:prstGeom prst="rect">
            <a:avLst/>
          </a:prstGeom>
          <a:solidFill>
            <a:srgbClr val="FFE4E6"/>
          </a:solidFill>
          <a:ln w="12700">
            <a:solidFill>
              <a:srgbClr val="15803D"/>
            </a:solidFill>
          </a:ln>
        </p:spPr>
        <p:txBody>
          <a:bodyPr wrap="square" lIns="1270" tIns="1270" rIns="1270" bIns="1270" rtlCol="0" anchor="t">
            <a:normAutofit/>
          </a:bodyPr>
          <a:lstStyle/>
          <a:p>
            <a:pPr marL="0" indent="0" algn="l">
              <a:buNone/>
            </a:pPr>
            <a:r>
              <a:rPr lang="en-US" sz="172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 Bakım yükü hangi sosyal ilişkilerle bağlantılıdır?</a:t>
            </a:r>
            <a:endParaRPr lang="en-US" sz="1720" dirty="0"/>
          </a:p>
        </p:txBody>
      </p:sp>
      <p:sp>
        <p:nvSpPr>
          <p:cNvPr id="11" name="Text 9"/>
          <p:cNvSpPr/>
          <p:nvPr/>
        </p:nvSpPr>
        <p:spPr>
          <a:xfrm>
            <a:off x="6400800" y="4160520"/>
            <a:ext cx="4800600" cy="1234440"/>
          </a:xfrm>
          <a:prstGeom prst="rect">
            <a:avLst/>
          </a:prstGeom>
          <a:solidFill>
            <a:srgbClr val="D9F3EE"/>
          </a:solidFill>
          <a:ln w="12700">
            <a:solidFill>
              <a:srgbClr val="15803D"/>
            </a:solidFill>
          </a:ln>
        </p:spPr>
        <p:txBody>
          <a:bodyPr wrap="square" lIns="1270" tIns="1270" rIns="1270" bIns="1270" rtlCol="0" anchor="t">
            <a:normAutofit/>
          </a:bodyPr>
          <a:lstStyle/>
          <a:p>
            <a:pPr marL="0" indent="0" algn="l">
              <a:buNone/>
            </a:pPr>
            <a:r>
              <a:rPr lang="en-US" sz="172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4. Yaş ayrımcılığı sağlık hizmetinde nasıl görülebilir?</a:t>
            </a:r>
            <a:endParaRPr lang="en-US" sz="1720" dirty="0"/>
          </a:p>
        </p:txBody>
      </p:sp>
      <p:sp>
        <p:nvSpPr>
          <p:cNvPr id="12" name="Text 10"/>
          <p:cNvSpPr/>
          <p:nvPr/>
        </p:nvSpPr>
        <p:spPr>
          <a:xfrm>
            <a:off x="914400" y="5806440"/>
            <a:ext cx="10241280" cy="32004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marL="0" indent="0" algn="ctr">
              <a:buNone/>
            </a:pPr>
            <a:r>
              <a:rPr lang="en-US" sz="1580" dirty="0">
                <a:solidFill>
                  <a:srgbClr val="50607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Kural: Cevap verirken en az bir kavram, bir örnek ve bir karşı-argüman kullanın.</a:t>
            </a:r>
            <a:endParaRPr lang="en-US" sz="1580" dirty="0"/>
          </a:p>
        </p:txBody>
      </p:sp>
    </p:spTree>
    <p:extLst>
      <p:ext uri="{BB962C8B-B14F-4D97-AF65-F5344CB8AC3E}">
        <p14:creationId xmlns:p14="http://schemas.microsoft.com/office/powerpoint/2010/main" val="14780511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28600"/>
            <a:ext cx="3291840" cy="25603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8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SAĞLIK SOSYOLOJİSİ  •  10. HAFTA</a:t>
            </a:r>
            <a:endParaRPr lang="en-US" sz="850" dirty="0"/>
          </a:p>
        </p:txBody>
      </p:sp>
      <p:sp>
        <p:nvSpPr>
          <p:cNvPr id="3" name="Text 1"/>
          <p:cNvSpPr/>
          <p:nvPr/>
        </p:nvSpPr>
        <p:spPr>
          <a:xfrm>
            <a:off x="502920" y="530352"/>
            <a:ext cx="10927080" cy="5029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235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Özet ve kapanış</a:t>
            </a:r>
            <a:endParaRPr lang="en-US" sz="2350" dirty="0"/>
          </a:p>
        </p:txBody>
      </p:sp>
      <p:sp>
        <p:nvSpPr>
          <p:cNvPr id="4" name="Shape 2"/>
          <p:cNvSpPr/>
          <p:nvPr/>
        </p:nvSpPr>
        <p:spPr>
          <a:xfrm>
            <a:off x="502920" y="1133856"/>
            <a:ext cx="11155680" cy="0"/>
          </a:xfrm>
          <a:prstGeom prst="line">
            <a:avLst/>
          </a:prstGeom>
          <a:noFill/>
          <a:ln w="15240">
            <a:solidFill>
              <a:srgbClr val="333333">
                <a:alpha val="85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02920" y="6528816"/>
            <a:ext cx="5486400" cy="201168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rmAutofit/>
          </a:bodyPr>
          <a:lstStyle/>
          <a:p>
            <a:pPr marL="0" indent="0">
              <a:buNone/>
            </a:pPr>
            <a:r>
              <a:rPr lang="en-US" sz="750" dirty="0">
                <a:solidFill>
                  <a:srgbClr val="506070"/>
                </a:solidFill>
              </a:rPr>
              <a:t>Özgün ders materyali • Telifli görsel içermez</a:t>
            </a:r>
            <a:endParaRPr lang="en-US" sz="750" dirty="0"/>
          </a:p>
        </p:txBody>
      </p:sp>
      <p:sp>
        <p:nvSpPr>
          <p:cNvPr id="6" name="Text 4"/>
          <p:cNvSpPr/>
          <p:nvPr/>
        </p:nvSpPr>
        <p:spPr>
          <a:xfrm>
            <a:off x="11064240" y="6528816"/>
            <a:ext cx="594360" cy="201168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/>
          <a:lstStyle/>
          <a:p>
            <a:pPr marL="0" indent="0" algn="r">
              <a:buNone/>
            </a:pPr>
            <a:r>
              <a:rPr lang="en-US" sz="750" dirty="0">
                <a:solidFill>
                  <a:srgbClr val="506070"/>
                </a:solidFill>
              </a:rPr>
              <a:t>10/14</a:t>
            </a:r>
            <a:endParaRPr lang="en-US" sz="750" dirty="0"/>
          </a:p>
        </p:txBody>
      </p:sp>
      <p:sp>
        <p:nvSpPr>
          <p:cNvPr id="7" name="Text 5"/>
          <p:cNvSpPr/>
          <p:nvPr/>
        </p:nvSpPr>
        <p:spPr>
          <a:xfrm>
            <a:off x="685800" y="1417320"/>
            <a:ext cx="493776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marL="0" indent="0" algn="l">
              <a:buNone/>
            </a:pPr>
            <a:r>
              <a:rPr lang="en-US" sz="2200" b="1" dirty="0">
                <a:solidFill>
                  <a:srgbClr val="1580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 haftadan kalan üç fikir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868680" y="2057400"/>
            <a:ext cx="5029200" cy="2194560"/>
          </a:xfrm>
          <a:prstGeom prst="rect">
            <a:avLst/>
          </a:prstGeom>
          <a:noFill/>
          <a:ln/>
        </p:spPr>
        <p:txBody>
          <a:bodyPr wrap="square" lIns="508" tIns="508" rIns="508" bIns="508" rtlCol="0" anchor="t">
            <a:normAutofit/>
          </a:bodyPr>
          <a:lstStyle/>
          <a:p>
            <a:pPr marL="0" indent="0" algn="l">
              <a:buNone/>
            </a:pPr>
            <a:r>
              <a:rPr lang="en-US" sz="180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Yaşlı sağlığı kronik hastalık, bakım, çevre ve sosyal destekle ilişkilidir.</a:t>
            </a:r>
            <a:endParaRPr lang="en-US" sz="1800" dirty="0"/>
          </a:p>
          <a:p>
            <a:pPr marL="0" indent="0" algn="l">
              <a:buNone/>
            </a:pPr>
            <a:r>
              <a:rPr lang="en-US" sz="180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Aile ve kurumların bakım kapasitesi yaşlılık deneyimini belirler.</a:t>
            </a:r>
            <a:endParaRPr lang="en-US" sz="1800" dirty="0"/>
          </a:p>
          <a:p>
            <a:pPr marL="0" indent="0" algn="l">
              <a:buNone/>
            </a:pPr>
            <a:r>
              <a:rPr lang="en-US" sz="180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Yaşlı sağlığında özerklik, katılım ve hak temelli yaklaşım önemlidir.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6400800" y="1417320"/>
            <a:ext cx="1325880" cy="292608"/>
          </a:xfrm>
          <a:prstGeom prst="rect">
            <a:avLst/>
          </a:prstGeom>
          <a:solidFill>
            <a:srgbClr val="15803D"/>
          </a:solidFill>
          <a:ln/>
        </p:spPr>
        <p:txBody>
          <a:bodyPr wrap="square" lIns="508" tIns="508" rIns="508" bIns="508" rtlCol="0" anchor="t">
            <a:normAutofit/>
          </a:bodyPr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Çıkış bileti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6400800" y="1892808"/>
            <a:ext cx="4800600" cy="1051560"/>
          </a:xfrm>
          <a:prstGeom prst="rect">
            <a:avLst/>
          </a:prstGeom>
          <a:solidFill>
            <a:srgbClr val="DCFCE7"/>
          </a:solidFill>
          <a:ln w="12700">
            <a:solidFill>
              <a:srgbClr val="15803D"/>
            </a:solidFill>
          </a:ln>
        </p:spPr>
        <p:txBody>
          <a:bodyPr wrap="square" lIns="1270" tIns="1270" rIns="1270" bIns="1270" rtlCol="0" anchor="t">
            <a:normAutofit/>
          </a:bodyPr>
          <a:lstStyle/>
          <a:p>
            <a:pPr marL="0" indent="0" algn="l">
              <a:buNone/>
            </a:pPr>
            <a:r>
              <a:rPr lang="en-US" sz="210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Yaşlı sağlığı için klinik olmayan bir müdahale önerisi yazın.</a:t>
            </a:r>
            <a:endParaRPr lang="en-US" sz="2100" dirty="0"/>
          </a:p>
        </p:txBody>
      </p:sp>
      <p:sp>
        <p:nvSpPr>
          <p:cNvPr id="11" name="Text 9"/>
          <p:cNvSpPr/>
          <p:nvPr/>
        </p:nvSpPr>
        <p:spPr>
          <a:xfrm>
            <a:off x="6400800" y="3657600"/>
            <a:ext cx="2194560" cy="292608"/>
          </a:xfrm>
          <a:prstGeom prst="rect">
            <a:avLst/>
          </a:prstGeom>
          <a:solidFill>
            <a:srgbClr val="E8EEF5"/>
          </a:solidFill>
          <a:ln/>
        </p:spPr>
        <p:txBody>
          <a:bodyPr wrap="square" lIns="508" tIns="508" rIns="508" bIns="508" rtlCol="0" anchor="t">
            <a:normAutofit/>
          </a:bodyPr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1580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Bir sonraki haftaya hazırlık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6492240" y="4114800"/>
            <a:ext cx="4754880" cy="1234440"/>
          </a:xfrm>
          <a:prstGeom prst="rect">
            <a:avLst/>
          </a:prstGeom>
          <a:noFill/>
          <a:ln/>
        </p:spPr>
        <p:txBody>
          <a:bodyPr wrap="square" lIns="508" tIns="508" rIns="508" bIns="508" rtlCol="0" anchor="t">
            <a:normAutofit/>
          </a:bodyPr>
          <a:lstStyle/>
          <a:p>
            <a:pPr marL="0" indent="0" algn="l">
              <a:buNone/>
            </a:pPr>
            <a:r>
              <a:rPr lang="en-US" sz="165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Hasta hakları ve sağlık eşitsizlikleri konusuna geçeceğiz.</a:t>
            </a:r>
            <a:endParaRPr lang="en-US" sz="1650" dirty="0"/>
          </a:p>
          <a:p>
            <a:pPr marL="0" indent="0" algn="l">
              <a:buNone/>
            </a:pPr>
            <a:r>
              <a:rPr lang="en-US" sz="165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Bir sağlık hizmeti deneyiminde hak, mahremiyet ve bilgilendirme boyutlarını düşünün.</a:t>
            </a:r>
            <a:endParaRPr lang="en-US" sz="1650" dirty="0"/>
          </a:p>
        </p:txBody>
      </p:sp>
    </p:spTree>
    <p:extLst>
      <p:ext uri="{BB962C8B-B14F-4D97-AF65-F5344CB8AC3E}">
        <p14:creationId xmlns:p14="http://schemas.microsoft.com/office/powerpoint/2010/main" val="37894930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685</Words>
  <Application>Microsoft Office PowerPoint</Application>
  <PresentationFormat>Geniş ekran</PresentationFormat>
  <Paragraphs>118</Paragraphs>
  <Slides>8</Slides>
  <Notes>8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Harun Aslan</dc:creator>
  <cp:lastModifiedBy>Harun Aslan</cp:lastModifiedBy>
  <cp:revision>1</cp:revision>
  <dcterms:created xsi:type="dcterms:W3CDTF">2026-05-12T20:30:07Z</dcterms:created>
  <dcterms:modified xsi:type="dcterms:W3CDTF">2026-05-12T20:30:44Z</dcterms:modified>
</cp:coreProperties>
</file>