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72" r:id="rId2"/>
    <p:sldMasterId id="2147483660" r:id="rId3"/>
  </p:sldMasterIdLst>
  <p:notesMasterIdLst>
    <p:notesMasterId r:id="rId23"/>
  </p:notesMasterIdLst>
  <p:sldIdLst>
    <p:sldId id="256" r:id="rId4"/>
    <p:sldId id="257" r:id="rId5"/>
    <p:sldId id="258" r:id="rId6"/>
    <p:sldId id="268" r:id="rId7"/>
    <p:sldId id="269" r:id="rId8"/>
    <p:sldId id="291" r:id="rId9"/>
    <p:sldId id="270" r:id="rId10"/>
    <p:sldId id="283" r:id="rId11"/>
    <p:sldId id="286" r:id="rId12"/>
    <p:sldId id="271" r:id="rId13"/>
    <p:sldId id="287" r:id="rId14"/>
    <p:sldId id="272" r:id="rId15"/>
    <p:sldId id="274" r:id="rId16"/>
    <p:sldId id="275" r:id="rId17"/>
    <p:sldId id="276" r:id="rId18"/>
    <p:sldId id="288" r:id="rId19"/>
    <p:sldId id="289" r:id="rId20"/>
    <p:sldId id="285" r:id="rId21"/>
    <p:sldId id="267" r:id="rId2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710" autoAdjust="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0EA4C-3CB9-41B9-993F-C5E9FE75204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732D3-B5C6-46FE-A7A4-D7AB75A97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00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183C16-B983-A090-02DD-3A327714FD4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dirty="0"/>
              <a:t>DERS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2EA4D01-3725-4321-55A4-B35FBE578C8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dirty="0"/>
              <a:t>HAFTA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C83165B-D989-8151-23EE-E777C9C83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EA893-7C0C-4563-A7B3-3AAF4E7619B5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0A4A97C-EC8E-82D0-C4BB-7F1837304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D1CB181-A1FD-268C-8ED4-254453547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27AED295-D59B-09B4-5BFA-2A4858A94B96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  <p:pic>
        <p:nvPicPr>
          <p:cNvPr id="8" name="Picture 2" descr="Kastamonu Üniversitesi Taşköprü Meslek Yüksekokulu">
            <a:extLst>
              <a:ext uri="{FF2B5EF4-FFF2-40B4-BE49-F238E27FC236}">
                <a16:creationId xmlns:a16="http://schemas.microsoft.com/office/drawing/2014/main" id="{E49264DF-D7EC-DFAA-1227-B39A33FD0AE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0428" y="58213"/>
            <a:ext cx="2557940" cy="998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6815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02F156-400A-90E5-A7C9-9E05BA612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C458E96-9093-DBBA-8D4C-AC6F07ACDC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D0A213C-EC03-CEEC-1D2A-10DDFA079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8792-112C-4D2E-BF3A-8D7530A05941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26C095-364E-776F-17C0-CE0AF13FC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920B3B-DC51-ADF6-D80C-83C469903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73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43C74F6-8890-DF90-10AA-DD0D35CCB0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11D8111-6F95-80E0-D149-9B8750AA0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A0BBE2-E88D-2A28-C6B2-E616A188F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8C00E-8FAA-43A5-A41E-ACD841201B1F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CB2C068-5E5C-1EF0-BFE9-72D724CD2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D20562E-E7D7-682D-3C14-4A86A830E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638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604647F-F4EB-4552-8656-61940BEC94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2D0B4AB-3411-4839-8E33-AD07B4711C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07839FF-59D6-456C-AA91-BDA419581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2B61944-24BE-48B5-99C3-962946F42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C259A6F-137E-42D4-A2DB-2024FB06D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17559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CD16AE-8781-40DB-A879-CAB1BE422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594233C-CF34-44EE-9802-D8524CD316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A82B9BC-2468-43E2-8203-D9A9DFCDA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1AD5AC6-77DF-40A5-BC7E-B50153BDA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535B464-150A-4505-9875-548CBBC8E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02967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E1CD5FB-6A80-4DBD-BED0-C4B2EA508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7B7BA20-6CB6-406A-8E48-77E29C76AC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F9ED909-B384-4DC4-A57F-76EA7916E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686E7C8-B75C-4793-BD41-C00FCDAF2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15BC6A3-7B90-4955-878E-169691414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60974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6C1794A-0B07-43A5-87BF-26C05E503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9F1EF28-9AE7-4E5F-ACBF-66E85DFF76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50C1EDF0-284A-4479-BCBF-DCAE6FCC8D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0F33A89-B213-457A-B74A-146F1B42F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0D2E1B9-6648-4E5E-A6B2-BFEF7801C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73DB94C-8957-439D-9658-FDCB664B2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80094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FAF5942-7DF5-401C-9650-4A26526B1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FFE696D-5F1A-48C2-A593-6C0C297012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83B053A-8BF2-4C46-9DBF-A549612808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CC1AAD70-A543-4385-B30D-93966EF981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EBE7F8D0-09DD-4B65-A749-FC482C2088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2217E4BF-FB41-41F6-BCB6-E08CCC558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289867F-E6E3-4F6E-8C18-C6297773D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F772E8C8-9167-4743-B54B-2DC3ADDB1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3092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F688BDD-CA84-4B17-A93E-4A0D8298B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A97FAFD7-B349-4507-84D0-91BCFB5D4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2AD2F1FA-986C-42BC-BFD2-8153BB47D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15848410-B12B-4988-8A35-79858DAC5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34285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61AA6025-9E37-4C2C-9322-8881C1F60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D2E2BF9C-303E-4E54-9B12-D8631FC7B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9D5B05C9-37CA-42ED-9909-B8F93525D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94763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84F3E36-1E3C-4A76-B886-D5C222BBF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03E2E1-D3A0-4BC5-890C-45A85ED1F5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5D4CE5-DD77-4B08-A5A2-BA160AFF2E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D66E2B1-F3B7-483A-B149-010C94B17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C2B74B7-C9D0-45CC-B045-345AF8DB4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46ABD26-A6B7-40E9-B543-7118E0581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8410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E66603-00C2-D304-0F49-DBD968F61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40F2B9-BED7-A6AC-DA50-3E4CCB2B4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Asıl metin stillerini düzenlemek için tıklayın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6E300DDD-70F0-4C6B-8D49-3D61D563A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3AAA5-FDBF-4123-A916-9B2C93523EBE}" type="datetime1">
              <a:rPr lang="tr-TR" smtClean="0"/>
              <a:t>25.06.2026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98873149-14C0-48B2-8B98-2FA739EB7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ETİN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8AADC9F1-7E2B-4327-8FF0-74BD9DD96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64349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D685A40-FAAD-4FCE-A41D-66546485D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173238FD-E7BF-47EC-A228-182E155486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133FAF6-845A-40CA-A94D-5126115015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54BFD8C-E3D6-4630-982D-32F0DFCFF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BDC9B60-B715-427F-9F35-533F36774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DBB2642-B4C6-4255-A235-5456C773A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80722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83A4B31-DDCF-4017-8859-346C8B773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D72DD2C-0057-41BB-BA6C-26C65E436D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16C9C07-3981-4837-A6FB-7A92573C0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D2126A9-6ABA-46EC-BD77-326BEA80D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921940B-C63B-42DC-93B5-779762D72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6543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A72877E3-6FA7-48EE-93EC-086FA2BBC1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1EA2641C-9106-4094-A50F-0ADF8177E7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F4C88AC-425C-4776-86F4-304914F66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87CFA1-7E1B-4304-98AF-BB07D3228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ACD1725-6886-43A4-ABAB-3E3851FEC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5001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1B9ACB-9341-6ABF-F527-A0073888CE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6E234E5-AEF1-E78C-9E4F-B14B0C492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13EF8F-B148-565D-A225-56D0439A9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9D099B-73EE-280C-DDB0-173B94BF8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7A15AC2-4B12-53D4-8E7D-1BAC8831C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696620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DC8647-F32A-CFA5-6EAC-522FA4725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F18EFC-E7A4-2522-5DD1-CB1A6EC7A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E8C32FA-F273-5B4F-4C6D-694D0EFFD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CA7EA8-50A1-E323-9D33-450C3E74E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B86F0D-545A-8D1D-643E-2C8764ABA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65683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086450-734F-D756-C5F5-435D9D9C6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F87F6EF-8E8C-A9AC-A50E-CAFDA4E8E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171B36E-B4FA-AD6A-F70E-E5EA71E10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36BFAC0-CF17-D37F-20F9-DF6100256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86EF2D6-94FA-DE3E-4454-48A7533BF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10965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B06F8A-7D76-179A-49FE-855471DE0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F24245-439E-B5BC-9AD8-B20A55A070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4622A3D-8688-FBB6-54FB-78E3AEF59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631EC54-AE94-BC55-69BB-8A1E19E14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FC1BEE6-67C2-3221-015B-7922A632C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62CEED0-67B7-B03D-3428-FCEB6D913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23567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B72CDF-F43C-9BA0-DD72-81232FBD5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56AE4B6-0687-7911-A70F-3AD9D9076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7095ABB-EAD2-4E1C-83CC-BC29A3A024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84F174C-F2D0-6B9F-F3DA-AA1E2F407A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703A831-DCE7-7479-73BD-84D9174817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F8C6109-7F67-493E-3420-B6E4DB2EC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AE46383-270F-2CF7-B05E-F665FBD5E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3096FB7-6438-74C1-5D65-8ABE7A363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201691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41D141-05F2-ACE1-84DB-E3E6CCF1D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6441D00-0E66-956B-8E77-66A408930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DB79452-032D-D2FF-C22D-BD05590D9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EF24E4-1689-DB56-C4EA-699C23054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96675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568CE5D-5E89-0F77-9041-9CC18EB3C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7425017-AFAB-88E9-8E05-A38923ED5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686E839-3407-8988-783D-47515BD6F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366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FFA3E6-C620-28D2-3955-B214AA557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1E0D841-1A1A-E8E0-5FD6-C3EC3087F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14C637-476D-F3D1-DE9D-2D701735F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19CC4-FED9-449D-BCEC-9104E45EF66F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656D0AB-3513-3F58-ECB2-3D3C040DF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1FE0E90-8D99-5294-EBBB-49EE9A40E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110316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205FA7-0FD4-9C76-C496-64EE61C94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EDF812-C791-7952-EC89-7D640268D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F33595-2B8E-81C7-E575-58CFAE7E8C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C55534C-4534-E10F-C35E-E56B69477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34B669D-95B1-D80E-A214-1155CDA7B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A84C5-0BF1-41C8-E0D1-8922F820C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48394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5CD60B-B77B-BCC5-61C6-3ED9A00BF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9697742-523F-D85C-114C-DA464EDEAA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5617908-7BCF-3739-9A82-7EB8F10DE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060CE51-AD79-409B-DC03-9AA6FD27A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EF05653-3957-BF56-FB90-2AB31CBAD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94FDD86-E92B-A8A2-7DC4-9BB98FC9D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054552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A3106D-E665-028D-ED5B-B08B8B769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71C2C65-99FE-F9EE-F026-9D2B2405E1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73A877F-3573-2751-0561-546A738F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F6D856-9200-DC5A-EE21-1AC20D566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4B5CE31-C758-CE15-77D8-1DA746B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34205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04110B2-4CAE-A572-F077-DD3E9FF6B8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802D4A9-0FB5-8F7F-AE3A-041DF2ECB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A6699DA-4364-C8E9-98C5-6CE1D0F3D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50371E0-DFDE-95E1-1D1D-95BBDFDAF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48D49F3-1C9B-C23D-F70D-A90D4C3D5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2782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BB2CBE-DC94-8057-739F-D4F1AC7FA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876134-D3D6-B384-2C25-BF339A5EBC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B81846B-0935-EB88-BE32-4AADF3BB9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EA9E647-15D9-3529-A510-CB332E1DE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E88C6-7C08-4873-BD38-E8952F2790FA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6E11F2B-5AFF-0685-481D-7845E8D35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1029C08-CF4B-53F5-98E5-D8D3505F2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92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851378-62E5-FD11-7D3D-6395E44E2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9620259-66F4-680B-EF21-0F38AAAA7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F2E9394-47E0-600B-B2C5-7AF7BC494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AD5C2BC-7A56-033A-613C-9950B3554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4B5B5C0-C876-AD3E-BBA6-1431ABB3E4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50D5FFB-C8B6-E2C6-6972-35E2F1E40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C05CB-9D74-4EB3-B932-F2415694B02B}" type="datetime1">
              <a:rPr lang="tr-TR" smtClean="0"/>
              <a:t>25.06.2026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FE20207-F2AE-B89E-4947-CC05F51B1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DBE0AC6-BFA3-19CE-89AD-1311EE3E8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0528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46B43B-B12F-4ADD-0B7C-C87FD8D8A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7294FEE-7A8A-BBC0-C3F2-417A23838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EA6FF-6278-4042-A2D2-2EB48B45FDC2}" type="datetime1">
              <a:rPr lang="tr-TR" smtClean="0"/>
              <a:t>25.06.2026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CD0CA0E-BED6-C6FD-BEF0-18F6AC68A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29496F7-A38F-385C-0B03-AEAB847A5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97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459AEC1-9127-AE52-9601-3ED7209FD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A50D-93F4-4D4C-9F56-C634CE3364E7}" type="datetime1">
              <a:rPr lang="tr-TR" smtClean="0"/>
              <a:t>25.06.2026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94F2669-6387-1FDA-CD98-18E841C08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21AF9F5-AD89-2C62-88AD-481C8B8C7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74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691C1B-918B-B1F8-4ECE-83551E5D0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95D609-431F-E148-54C1-97EC5DB95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E71A3DE-E8B2-105E-EC91-EFBB268FD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43D87BB-DEBB-E6BF-C830-9033600FC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0030C-6F07-469E-90FE-15247EC78970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BA4F310-FE9D-CC16-70B4-D041ACAAA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96A9E-9BEE-E670-968F-07F2C3880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39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11DA66-4CCE-0CB4-CEDC-B5AA1A2F1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018BCED-8DE2-E630-5E15-A3245F1DCE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7C6CEDD-56D7-BC1D-BDDF-2E1B2B31A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4875058-3196-77D7-17DB-F7178CD53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3729-A6D0-495D-9E61-3AF7C98C397D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44AB686-4DE8-EDCC-5632-54208EEDB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D545446-2DBC-404F-F411-E91F31B68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5138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D8BB320-C01A-B5BA-12FD-ACB20B5D2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720" y="365125"/>
            <a:ext cx="101650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Örnek: Yaratıcı Drama Nedir?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8128440-113F-0F80-D1AC-FA752BE18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88718" y="1825625"/>
            <a:ext cx="10165081" cy="4351338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algn="just" rtl="0">
              <a:lnSpc>
                <a:spcPct val="150000"/>
              </a:lnSpc>
            </a:pPr>
            <a:r>
              <a:rPr lang="tr-TR" dirty="0"/>
              <a:t>Öğrencinin yaratıcılığını geliştiren, onu yetiştiren ve hayata hazırlayan drama, eğitimde hem bir alanı hem bir dersi hem de bir öğretim yöntemini ifade etmektedir.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831AEE0-5E25-4FE1-CF64-2294D1C6C5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F3AAA5-FDBF-4123-A916-9B2C93523EBE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F9C75FE-F87C-1F36-7D66-0644FA4FF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BDA2A62-1CBE-7898-AB5C-1903001AE3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722D2BD5-3696-0BBF-09CA-69AB4753533B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89275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just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D8641B33-8722-4492-84ED-BB6CE058D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9851835-54DC-4523-8E77-2246B610A7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0F2CF36-93C6-4B2A-9764-170572CDEC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4E3B4EA-6489-404F-9E38-2C1A93716F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A290BE0-1062-40F5-BC50-527540241C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6145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5D34CA6-FDA0-E955-66CA-DB52D022F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Kaynaklar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C7EB061-EB1F-DC63-13F9-FE0326806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1847DA7-9457-2F13-92E2-D3127D3F2C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6D99CD-621F-DB9D-2CD9-9C432FFE99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3F08739-1DC1-C634-E855-9B80C65B4C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9728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65487D-5BCD-F4CC-009E-7744BFF3DC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MATEMATİK 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A3BE055-7531-60B0-E21B-FEE6BCB910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6. HAFTA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58074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Grafik Okuma ve Analiz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Grafiğe bakarak kümeleri şu şekilde belirleriz:</a:t>
            </a:r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10</a:t>
            </a:fld>
            <a:endParaRPr lang="tr-TR"/>
          </a:p>
        </p:txBody>
      </p:sp>
      <p:pic>
        <p:nvPicPr>
          <p:cNvPr id="9" name="Google Shape;411;p32" descr="image.png">
            <a:extLst>
              <a:ext uri="{FF2B5EF4-FFF2-40B4-BE49-F238E27FC236}">
                <a16:creationId xmlns:a16="http://schemas.microsoft.com/office/drawing/2014/main" id="{7536C0A9-E8BD-4C60-8CFB-856AEC1E6374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400175" y="3000375"/>
            <a:ext cx="4457700" cy="1828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412;p32" descr="image.png">
            <a:extLst>
              <a:ext uri="{FF2B5EF4-FFF2-40B4-BE49-F238E27FC236}">
                <a16:creationId xmlns:a16="http://schemas.microsoft.com/office/drawing/2014/main" id="{F418A933-2370-486F-8C19-85F01A2DEC49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609400" y="3000375"/>
            <a:ext cx="4457700" cy="18288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421;p32">
            <a:extLst>
              <a:ext uri="{FF2B5EF4-FFF2-40B4-BE49-F238E27FC236}">
                <a16:creationId xmlns:a16="http://schemas.microsoft.com/office/drawing/2014/main" id="{40D52E13-D109-44CE-8386-0759383B94FF}"/>
              </a:ext>
            </a:extLst>
          </p:cNvPr>
          <p:cNvSpPr txBox="1"/>
          <p:nvPr/>
        </p:nvSpPr>
        <p:spPr>
          <a:xfrm>
            <a:off x="1712983" y="3333750"/>
            <a:ext cx="4039639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50" b="1" i="0" u="none" strike="noStrike" cap="none">
                <a:solidFill>
                  <a:srgbClr val="1A1A1A"/>
                </a:solidFill>
                <a:latin typeface="Inter"/>
                <a:ea typeface="Inter"/>
                <a:cs typeface="Inter"/>
                <a:sym typeface="Inter"/>
              </a:rPr>
              <a:t>Tanım Kümesi</a:t>
            </a:r>
            <a:endParaRPr/>
          </a:p>
        </p:txBody>
      </p:sp>
      <p:sp>
        <p:nvSpPr>
          <p:cNvPr id="14" name="Google Shape;422;p32">
            <a:extLst>
              <a:ext uri="{FF2B5EF4-FFF2-40B4-BE49-F238E27FC236}">
                <a16:creationId xmlns:a16="http://schemas.microsoft.com/office/drawing/2014/main" id="{855F3D01-5789-4ADD-8C2D-1BBE1303F18E}"/>
              </a:ext>
            </a:extLst>
          </p:cNvPr>
          <p:cNvSpPr txBox="1"/>
          <p:nvPr/>
        </p:nvSpPr>
        <p:spPr>
          <a:xfrm>
            <a:off x="1677224" y="3867150"/>
            <a:ext cx="3847276" cy="7617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0" i="0" u="none" strike="noStrike" cap="none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Grafiğin </a:t>
            </a:r>
            <a:r>
              <a:rPr lang="en-US" sz="1650" b="1" i="0" u="none" strike="noStrike" cap="none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x ekseni</a:t>
            </a:r>
            <a:r>
              <a:rPr lang="en-US" sz="1650" b="0" i="0" u="none" strike="noStrike" cap="none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üzerinde kapladığı izdüşüm aralığıdır.</a:t>
            </a:r>
            <a:endParaRPr/>
          </a:p>
        </p:txBody>
      </p:sp>
      <p:sp>
        <p:nvSpPr>
          <p:cNvPr id="15" name="Google Shape;423;p32">
            <a:extLst>
              <a:ext uri="{FF2B5EF4-FFF2-40B4-BE49-F238E27FC236}">
                <a16:creationId xmlns:a16="http://schemas.microsoft.com/office/drawing/2014/main" id="{F889743D-8189-4C45-B882-5D04F5738CBF}"/>
              </a:ext>
            </a:extLst>
          </p:cNvPr>
          <p:cNvSpPr txBox="1"/>
          <p:nvPr/>
        </p:nvSpPr>
        <p:spPr>
          <a:xfrm>
            <a:off x="6922208" y="3333750"/>
            <a:ext cx="4039639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50" b="1" i="0" u="none" strike="noStrike" cap="none" dirty="0" err="1">
                <a:solidFill>
                  <a:srgbClr val="1A1A1A"/>
                </a:solidFill>
                <a:latin typeface="Inter"/>
                <a:ea typeface="Inter"/>
                <a:cs typeface="Inter"/>
                <a:sym typeface="Inter"/>
              </a:rPr>
              <a:t>Görüntü</a:t>
            </a:r>
            <a:r>
              <a:rPr lang="en-US" sz="2250" b="1" i="0" u="none" strike="noStrike" cap="none" dirty="0">
                <a:solidFill>
                  <a:srgbClr val="1A1A1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250" b="1" i="0" u="none" strike="noStrike" cap="none" dirty="0" err="1">
                <a:solidFill>
                  <a:srgbClr val="1A1A1A"/>
                </a:solidFill>
                <a:latin typeface="Inter"/>
                <a:ea typeface="Inter"/>
                <a:cs typeface="Inter"/>
                <a:sym typeface="Inter"/>
              </a:rPr>
              <a:t>Kümesi</a:t>
            </a:r>
            <a:endParaRPr dirty="0"/>
          </a:p>
        </p:txBody>
      </p:sp>
      <p:sp>
        <p:nvSpPr>
          <p:cNvPr id="16" name="Google Shape;424;p32">
            <a:extLst>
              <a:ext uri="{FF2B5EF4-FFF2-40B4-BE49-F238E27FC236}">
                <a16:creationId xmlns:a16="http://schemas.microsoft.com/office/drawing/2014/main" id="{F575403C-8992-4204-ACC8-619AB5035C12}"/>
              </a:ext>
            </a:extLst>
          </p:cNvPr>
          <p:cNvSpPr txBox="1"/>
          <p:nvPr/>
        </p:nvSpPr>
        <p:spPr>
          <a:xfrm>
            <a:off x="6886449" y="3867150"/>
            <a:ext cx="3847276" cy="7617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Grafiğin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1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y </a:t>
            </a:r>
            <a:r>
              <a:rPr lang="en-US" sz="1650" b="1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ekseni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üzerinde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kapladığı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izdüşüm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aralığıdır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31327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MAKSIMUM VE MINIMUM DEĞERLER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Fonksiyonun alabileceği en büyük ve en küçük y değerlerini grafikten okuyabiliriz. Grafiğin en tepe noktası yerel veya mutlak maksimum, En alt noktası ise yerel veya mutlak minimum noktasıdır.</a:t>
            </a:r>
          </a:p>
          <a:p>
            <a:pPr marL="0" indent="0">
              <a:buNone/>
            </a:pPr>
            <a:r>
              <a:rPr lang="tr-TR" dirty="0"/>
              <a:t>Soldan sağa doğru grafik yukarı tırmanıyorsa artan, aşağı iniyorsa azalandır.</a:t>
            </a:r>
          </a:p>
          <a:p>
            <a:pPr marL="0" indent="0">
              <a:buNone/>
            </a:pPr>
            <a:r>
              <a:rPr lang="tr-TR" dirty="0"/>
              <a:t>Artan                                                Azalan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11</a:t>
            </a:fld>
            <a:endParaRPr lang="tr-TR"/>
          </a:p>
        </p:txBody>
      </p:sp>
      <p:pic>
        <p:nvPicPr>
          <p:cNvPr id="7" name="Google Shape;443;p33" descr="image.png">
            <a:extLst>
              <a:ext uri="{FF2B5EF4-FFF2-40B4-BE49-F238E27FC236}">
                <a16:creationId xmlns:a16="http://schemas.microsoft.com/office/drawing/2014/main" id="{4418BABC-18FD-4C50-8B83-C6861224B0A6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461320" y="5593314"/>
            <a:ext cx="2501205" cy="19094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444;p33" descr="image.png">
            <a:extLst>
              <a:ext uri="{FF2B5EF4-FFF2-40B4-BE49-F238E27FC236}">
                <a16:creationId xmlns:a16="http://schemas.microsoft.com/office/drawing/2014/main" id="{B8230C42-505D-4A9D-B5CD-C7B57822E07B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59997" y="5593314"/>
            <a:ext cx="2501205" cy="19094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468839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PARÇALI FONKSIYON GRAFIKLERI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Her bir kritik nokta aralığı için ilgili kuralın grafiği çizilir. Uç noktaların dahil olup olmadığına (boş veya dolu daire) dikkat edilmelidir.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12</a:t>
            </a:fld>
            <a:endParaRPr lang="tr-TR"/>
          </a:p>
        </p:txBody>
      </p:sp>
      <p:pic>
        <p:nvPicPr>
          <p:cNvPr id="10" name="Resim 9">
            <a:extLst>
              <a:ext uri="{FF2B5EF4-FFF2-40B4-BE49-F238E27FC236}">
                <a16:creationId xmlns:a16="http://schemas.microsoft.com/office/drawing/2014/main" id="{EFB3D886-8479-469C-BA27-1DCFB09A73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6250" y="3033049"/>
            <a:ext cx="3896303" cy="3143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46745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ÇÖZÜM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/>
              <a:t>Soru: f(x) = x² - 2x - 3 parabolünün tepe noktasını ve eksenleri kestiği yerleri bulun.</a:t>
            </a:r>
          </a:p>
          <a:p>
            <a:pPr marL="0" indent="0" algn="l">
              <a:buNone/>
            </a:pPr>
            <a:r>
              <a:rPr lang="es-ES" dirty="0"/>
              <a:t>1. x = 0 için y = -3 =&gt; (0, -3)</a:t>
            </a:r>
            <a:br>
              <a:rPr lang="es-ES" dirty="0"/>
            </a:br>
            <a:r>
              <a:rPr lang="es-ES" dirty="0"/>
              <a:t>2. y = 0 için x² - 2x - 3 = 0 =&gt; (x-3)(x+1) = 0 =&gt; x=3, x=-1</a:t>
            </a:r>
            <a:br>
              <a:rPr lang="es-ES" dirty="0"/>
            </a:br>
            <a:r>
              <a:rPr lang="es-ES" dirty="0"/>
              <a:t>3. Tepe Noktası (r, k): r = -b/2a = 2/2 = 1. </a:t>
            </a:r>
            <a:r>
              <a:rPr lang="tr-TR" dirty="0"/>
              <a:t> </a:t>
            </a:r>
            <a:r>
              <a:rPr lang="es-ES" dirty="0"/>
              <a:t>k = f(1) = 1-2-3 = -4. =&gt; (1, -4)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	​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95438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İKI FONKSIYONUN KESIŞIM NOKTASI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8718" y="1557338"/>
            <a:ext cx="10165081" cy="4799012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İki grafiğin kesiştiği noktalar, iki fonksiyonun kurallarının eşitlendiği denklemin çözümüdür.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 algn="l">
              <a:buNone/>
            </a:pPr>
            <a:r>
              <a:rPr lang="tr-TR" dirty="0"/>
              <a:t>Örnek: f(x) = x + 2 ve g(x) = 4 - x doğruları için:</a:t>
            </a:r>
            <a:br>
              <a:rPr lang="tr-TR" dirty="0"/>
            </a:br>
            <a:r>
              <a:rPr lang="tr-TR" dirty="0"/>
              <a:t> x + 2 = 4 - x =&gt; 2x = 2 =&gt; x = 1.   y = 1+2 = 3. Kesişim: (1, 3)</a:t>
            </a:r>
          </a:p>
          <a:p>
            <a:pPr marL="0" indent="0" algn="l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14</a:t>
            </a:fld>
            <a:endParaRPr lang="tr-TR" dirty="0"/>
          </a:p>
        </p:txBody>
      </p:sp>
      <p:pic>
        <p:nvPicPr>
          <p:cNvPr id="10" name="Google Shape;499;p37" descr="image.png">
            <a:extLst>
              <a:ext uri="{FF2B5EF4-FFF2-40B4-BE49-F238E27FC236}">
                <a16:creationId xmlns:a16="http://schemas.microsoft.com/office/drawing/2014/main" id="{97C7AE8A-334E-40CE-A894-C02B3C514B45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181225" y="3271044"/>
            <a:ext cx="7800975" cy="685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01660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SIMETRI VE FONKSIYON TÜRLERI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 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15</a:t>
            </a:fld>
            <a:endParaRPr lang="tr-TR"/>
          </a:p>
        </p:txBody>
      </p:sp>
      <p:pic>
        <p:nvPicPr>
          <p:cNvPr id="7" name="Google Shape;516;p38" descr="image.png">
            <a:extLst>
              <a:ext uri="{FF2B5EF4-FFF2-40B4-BE49-F238E27FC236}">
                <a16:creationId xmlns:a16="http://schemas.microsoft.com/office/drawing/2014/main" id="{7F45756A-FECD-447D-A96C-FE2F0B32CA83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343025" y="2843212"/>
            <a:ext cx="4229100" cy="1828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517;p38" descr="image.png">
            <a:extLst>
              <a:ext uri="{FF2B5EF4-FFF2-40B4-BE49-F238E27FC236}">
                <a16:creationId xmlns:a16="http://schemas.microsoft.com/office/drawing/2014/main" id="{1398905B-E7E0-4905-9AB9-DB41891C6A36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934200" y="2843212"/>
            <a:ext cx="4229100" cy="182880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525;p38">
            <a:extLst>
              <a:ext uri="{FF2B5EF4-FFF2-40B4-BE49-F238E27FC236}">
                <a16:creationId xmlns:a16="http://schemas.microsoft.com/office/drawing/2014/main" id="{454D6F50-2CDC-4BF9-99BC-F84ED96B5DA1}"/>
              </a:ext>
            </a:extLst>
          </p:cNvPr>
          <p:cNvSpPr txBox="1"/>
          <p:nvPr/>
        </p:nvSpPr>
        <p:spPr>
          <a:xfrm>
            <a:off x="1634395" y="3176587"/>
            <a:ext cx="3832478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50" b="1" i="0" u="none" strike="noStrike" cap="none">
                <a:solidFill>
                  <a:srgbClr val="1A1A1A"/>
                </a:solidFill>
                <a:latin typeface="Inter"/>
                <a:ea typeface="Inter"/>
                <a:cs typeface="Inter"/>
                <a:sym typeface="Inter"/>
              </a:rPr>
              <a:t>Çift Fonksiyon</a:t>
            </a:r>
            <a:endParaRPr/>
          </a:p>
        </p:txBody>
      </p:sp>
      <p:sp>
        <p:nvSpPr>
          <p:cNvPr id="10" name="Google Shape;526;p38">
            <a:extLst>
              <a:ext uri="{FF2B5EF4-FFF2-40B4-BE49-F238E27FC236}">
                <a16:creationId xmlns:a16="http://schemas.microsoft.com/office/drawing/2014/main" id="{7FF0089A-65DB-4E3E-AABE-108C6C1301E4}"/>
              </a:ext>
            </a:extLst>
          </p:cNvPr>
          <p:cNvSpPr txBox="1"/>
          <p:nvPr/>
        </p:nvSpPr>
        <p:spPr>
          <a:xfrm>
            <a:off x="1588770" y="3709987"/>
            <a:ext cx="3649980" cy="380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0" i="0" u="none" strike="noStrike" cap="none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f(-x) = f(x)</a:t>
            </a:r>
            <a:endParaRPr/>
          </a:p>
        </p:txBody>
      </p:sp>
      <p:sp>
        <p:nvSpPr>
          <p:cNvPr id="11" name="Google Shape;527;p38">
            <a:extLst>
              <a:ext uri="{FF2B5EF4-FFF2-40B4-BE49-F238E27FC236}">
                <a16:creationId xmlns:a16="http://schemas.microsoft.com/office/drawing/2014/main" id="{25B7D6FD-4583-4914-BF81-A07674ACAA7E}"/>
              </a:ext>
            </a:extLst>
          </p:cNvPr>
          <p:cNvSpPr txBox="1"/>
          <p:nvPr/>
        </p:nvSpPr>
        <p:spPr>
          <a:xfrm>
            <a:off x="1588770" y="4024312"/>
            <a:ext cx="3649980" cy="380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0" i="0" u="none" strike="noStrike" cap="none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Grafik </a:t>
            </a:r>
            <a:r>
              <a:rPr lang="en-US" sz="1650" b="1" i="0" u="none" strike="noStrike" cap="none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y eksenine</a:t>
            </a:r>
            <a:r>
              <a:rPr lang="en-US" sz="1650" b="0" i="0" u="none" strike="noStrike" cap="none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göre simetriktir.</a:t>
            </a:r>
            <a:endParaRPr/>
          </a:p>
        </p:txBody>
      </p:sp>
      <p:sp>
        <p:nvSpPr>
          <p:cNvPr id="12" name="Google Shape;528;p38">
            <a:extLst>
              <a:ext uri="{FF2B5EF4-FFF2-40B4-BE49-F238E27FC236}">
                <a16:creationId xmlns:a16="http://schemas.microsoft.com/office/drawing/2014/main" id="{0887CF63-09C6-4AF8-A64A-FF24FF5E1A02}"/>
              </a:ext>
            </a:extLst>
          </p:cNvPr>
          <p:cNvSpPr txBox="1"/>
          <p:nvPr/>
        </p:nvSpPr>
        <p:spPr>
          <a:xfrm>
            <a:off x="7225570" y="3176587"/>
            <a:ext cx="3832478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50" b="1" i="0" u="none" strike="noStrike" cap="none" dirty="0">
                <a:solidFill>
                  <a:srgbClr val="1A1A1A"/>
                </a:solidFill>
                <a:latin typeface="Inter"/>
                <a:ea typeface="Inter"/>
                <a:cs typeface="Inter"/>
                <a:sym typeface="Inter"/>
              </a:rPr>
              <a:t>Tek </a:t>
            </a:r>
            <a:r>
              <a:rPr lang="en-US" sz="2250" b="1" i="0" u="none" strike="noStrike" cap="none" dirty="0" err="1">
                <a:solidFill>
                  <a:srgbClr val="1A1A1A"/>
                </a:solidFill>
                <a:latin typeface="Inter"/>
                <a:ea typeface="Inter"/>
                <a:cs typeface="Inter"/>
                <a:sym typeface="Inter"/>
              </a:rPr>
              <a:t>Fonksiyon</a:t>
            </a:r>
            <a:endParaRPr dirty="0"/>
          </a:p>
        </p:txBody>
      </p:sp>
      <p:sp>
        <p:nvSpPr>
          <p:cNvPr id="13" name="Google Shape;529;p38">
            <a:extLst>
              <a:ext uri="{FF2B5EF4-FFF2-40B4-BE49-F238E27FC236}">
                <a16:creationId xmlns:a16="http://schemas.microsoft.com/office/drawing/2014/main" id="{2A8A0A58-F2B3-41C1-A520-6ADB6FFA4D90}"/>
              </a:ext>
            </a:extLst>
          </p:cNvPr>
          <p:cNvSpPr txBox="1"/>
          <p:nvPr/>
        </p:nvSpPr>
        <p:spPr>
          <a:xfrm>
            <a:off x="7179945" y="3709987"/>
            <a:ext cx="3649980" cy="380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f(-x) = -f(x)</a:t>
            </a:r>
            <a:endParaRPr dirty="0"/>
          </a:p>
        </p:txBody>
      </p:sp>
      <p:sp>
        <p:nvSpPr>
          <p:cNvPr id="14" name="Google Shape;530;p38">
            <a:extLst>
              <a:ext uri="{FF2B5EF4-FFF2-40B4-BE49-F238E27FC236}">
                <a16:creationId xmlns:a16="http://schemas.microsoft.com/office/drawing/2014/main" id="{AE33781E-A90C-4EF9-BA80-D8A115E94E1A}"/>
              </a:ext>
            </a:extLst>
          </p:cNvPr>
          <p:cNvSpPr txBox="1"/>
          <p:nvPr/>
        </p:nvSpPr>
        <p:spPr>
          <a:xfrm>
            <a:off x="7179945" y="4024312"/>
            <a:ext cx="3649980" cy="380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Grafik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1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orijine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göre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simetriktir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966288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TERS FONKSIYONUN GRAFIĞI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Bir fonksiyonun grafiği ile tersinin grafiği y = x doğrusuna göre simetriktir.</a:t>
            </a:r>
          </a:p>
          <a:p>
            <a:pPr marL="0" indent="0" algn="l">
              <a:buNone/>
            </a:pPr>
            <a:r>
              <a:rPr lang="tr-TR" dirty="0"/>
              <a:t>Eğer (a, b) noktası f grafiğinde ise,</a:t>
            </a:r>
            <a:br>
              <a:rPr lang="tr-TR" dirty="0"/>
            </a:br>
            <a:r>
              <a:rPr lang="tr-TR" dirty="0"/>
              <a:t> (b, a) noktası f⁻¹ grafiğinde yer alır.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5835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DÖNÜŞÜM ÖZETI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tr-TR" dirty="0"/>
              <a:t> </a:t>
            </a:r>
            <a:endParaRPr lang="en-US" dirty="0"/>
          </a:p>
          <a:p>
            <a:pPr marL="0" indent="0" algn="l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17</a:t>
            </a:fld>
            <a:endParaRPr lang="tr-TR"/>
          </a:p>
        </p:txBody>
      </p:sp>
      <p:pic>
        <p:nvPicPr>
          <p:cNvPr id="8" name="Resim 7">
            <a:extLst>
              <a:ext uri="{FF2B5EF4-FFF2-40B4-BE49-F238E27FC236}">
                <a16:creationId xmlns:a16="http://schemas.microsoft.com/office/drawing/2014/main" id="{1BBEAED9-AD62-4E6C-9529-F5F8706A90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6002" y="2714625"/>
            <a:ext cx="8810511" cy="2220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86842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8718" y="1825625"/>
            <a:ext cx="10165081" cy="4351338"/>
          </a:xfrm>
        </p:spPr>
        <p:txBody>
          <a:bodyPr>
            <a:normAutofit fontScale="40000" lnSpcReduction="20000"/>
          </a:bodyPr>
          <a:lstStyle/>
          <a:p>
            <a:pPr marL="0" indent="0" algn="l">
              <a:buNone/>
            </a:pPr>
            <a:r>
              <a:rPr lang="tr-TR" sz="4500" dirty="0"/>
              <a:t>Nesin, A. (2020). Analiz I. Nesin Yayınevi.</a:t>
            </a:r>
          </a:p>
          <a:p>
            <a:pPr marL="0" indent="0" algn="l">
              <a:buNone/>
            </a:pPr>
            <a:r>
              <a:rPr lang="tr-TR" sz="4500" dirty="0"/>
              <a:t>Balcı, M. (2014). Genel matematik (Cilt 1). Sürat Üniversite Yayınları.</a:t>
            </a:r>
          </a:p>
          <a:p>
            <a:pPr marL="0" indent="0" algn="l">
              <a:buNone/>
            </a:pPr>
            <a:r>
              <a:rPr lang="tr-TR" sz="4500" dirty="0"/>
              <a:t>Sabuncuoğlu, A. (Ed.). (2015). </a:t>
            </a:r>
            <a:r>
              <a:rPr lang="tr-TR" sz="4500" dirty="0" err="1"/>
              <a:t>Calculus</a:t>
            </a:r>
            <a:r>
              <a:rPr lang="tr-TR" sz="4500" dirty="0"/>
              <a:t>: Genel matematik. Nobel Akademik Yayıncılık.</a:t>
            </a:r>
          </a:p>
          <a:p>
            <a:pPr marL="0" indent="0" algn="l">
              <a:buNone/>
            </a:pPr>
            <a:r>
              <a:rPr lang="tr-TR" sz="4500" dirty="0"/>
              <a:t>Tektaş, M., Tektaş, N., Onat, N., &amp; Atış, S. (2014). Uygulamalı genel matematik. Marmara Üniversitesi Yayınları.</a:t>
            </a:r>
          </a:p>
          <a:p>
            <a:pPr marL="0" indent="0" algn="l">
              <a:buNone/>
            </a:pPr>
            <a:r>
              <a:rPr lang="tr-TR" sz="4500" dirty="0" err="1"/>
              <a:t>Stewart</a:t>
            </a:r>
            <a:r>
              <a:rPr lang="tr-TR" sz="4500" dirty="0"/>
              <a:t>, J. (2016). </a:t>
            </a:r>
            <a:r>
              <a:rPr lang="tr-TR" sz="4500" dirty="0" err="1"/>
              <a:t>Calculus</a:t>
            </a:r>
            <a:r>
              <a:rPr lang="tr-TR" sz="4500" dirty="0"/>
              <a:t>: </a:t>
            </a:r>
            <a:r>
              <a:rPr lang="tr-TR" sz="4500" dirty="0" err="1"/>
              <a:t>Early</a:t>
            </a:r>
            <a:r>
              <a:rPr lang="tr-TR" sz="4500" dirty="0"/>
              <a:t> </a:t>
            </a:r>
            <a:r>
              <a:rPr lang="tr-TR" sz="4500" dirty="0" err="1"/>
              <a:t>transcendentals</a:t>
            </a:r>
            <a:r>
              <a:rPr lang="tr-TR" sz="4500" dirty="0"/>
              <a:t> (8th ed.). </a:t>
            </a:r>
            <a:r>
              <a:rPr lang="tr-TR" sz="4500" dirty="0" err="1"/>
              <a:t>Cengage</a:t>
            </a:r>
            <a:r>
              <a:rPr lang="tr-TR" sz="4500" dirty="0"/>
              <a:t> Learning.</a:t>
            </a:r>
          </a:p>
          <a:p>
            <a:pPr marL="0" indent="0" algn="l">
              <a:buNone/>
            </a:pPr>
            <a:r>
              <a:rPr lang="en-US" sz="4500" dirty="0"/>
              <a:t>Thomas, G. B., Weir, M. D., &amp; Hass, J. (2018). Thomas' calculus (14th ed.). </a:t>
            </a:r>
            <a:r>
              <a:rPr lang="en-US" sz="4500" dirty="0" err="1"/>
              <a:t>Pearson.Spiegel</a:t>
            </a:r>
            <a:r>
              <a:rPr lang="en-US" sz="4500" dirty="0"/>
              <a:t>, M. R., &amp; Moyer, R. E. (2009). </a:t>
            </a:r>
            <a:r>
              <a:rPr lang="en-US" sz="4500" dirty="0" err="1"/>
              <a:t>Schaum's</a:t>
            </a:r>
            <a:r>
              <a:rPr lang="en-US" sz="4500" dirty="0"/>
              <a:t> outline of college algebra (4th ed.). McGraw-Hill Education.</a:t>
            </a:r>
            <a:br>
              <a:rPr lang="tr-TR" sz="4500" dirty="0"/>
            </a:br>
            <a:br>
              <a:rPr lang="tr-TR" dirty="0"/>
            </a:b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23977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C6D8EC20-82C3-82C7-B882-344F5E19DBE7}"/>
              </a:ext>
            </a:extLst>
          </p:cNvPr>
          <p:cNvSpPr txBox="1"/>
          <p:nvPr/>
        </p:nvSpPr>
        <p:spPr>
          <a:xfrm>
            <a:off x="3047189" y="3244334"/>
            <a:ext cx="65151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6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TEŞEKKÜRLER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E26573C-4382-81EB-2B22-724D21122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AE451C86-62C0-1BD8-BBCC-001DC7CFFFE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924" y="161784"/>
            <a:ext cx="883212" cy="8778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98863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0002D10-CDEE-630F-84E8-315F610ED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Temel Fonksiyon Grafikleri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9ECFE3-8E08-29DC-717C-FDDC26AC9E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dirty="0"/>
              <a:t>KARTEZYEN KOORDINAT SISTEMI</a:t>
            </a:r>
          </a:p>
          <a:p>
            <a:pPr marL="0" indent="0">
              <a:buNone/>
            </a:pPr>
            <a:r>
              <a:rPr lang="tr-TR" dirty="0"/>
              <a:t>Bir düzlemde dik kesişen iki sayı </a:t>
            </a:r>
          </a:p>
          <a:p>
            <a:pPr marL="0" indent="0">
              <a:buNone/>
            </a:pPr>
            <a:r>
              <a:rPr lang="tr-TR" dirty="0"/>
              <a:t>doğrusunun oluşturduğu sisteme</a:t>
            </a:r>
          </a:p>
          <a:p>
            <a:pPr marL="0" indent="0">
              <a:buNone/>
            </a:pPr>
            <a:r>
              <a:rPr lang="tr-TR" dirty="0"/>
              <a:t>Kartezyen Koordinat Sistemi denir.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dirty="0"/>
              <a:t>x ekseni: Apsisler ekseni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dirty="0"/>
              <a:t>y ekseni: Ordinatlar ekseni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dirty="0"/>
              <a:t>Orijin: Başlangıç noktası (0,0)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124543B-6AFE-55A3-80A0-09DB045411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D6B48A8-A3F3-3BDC-C970-636850E90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175ADDD-A240-51FF-6001-D894A710A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2</a:t>
            </a:fld>
            <a:endParaRPr lang="tr-TR"/>
          </a:p>
        </p:txBody>
      </p:sp>
      <p:pic>
        <p:nvPicPr>
          <p:cNvPr id="7" name="Google Shape;138;p16" descr="image.png">
            <a:extLst>
              <a:ext uri="{FF2B5EF4-FFF2-40B4-BE49-F238E27FC236}">
                <a16:creationId xmlns:a16="http://schemas.microsoft.com/office/drawing/2014/main" id="{CECB4591-106C-47EC-AF0A-40AF56CB0A33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015162" y="2254249"/>
            <a:ext cx="3809999" cy="349408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15315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FONKSIYON GRAFIĞI TANIMI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f: A → B bir fonksiyon olsun. y = f(x) denklemini sağlayan tüm (x, y) sıralı ikililerinin analitik düzlemdeki görüntüsüne fonksiyonun grafiği denir.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Tanım kümesi (A) x ekseni üzerinde, görüntü kümesi (f(A)) y ekseni üzerinde yer alır.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3</a:t>
            </a:fld>
            <a:endParaRPr lang="tr-TR"/>
          </a:p>
        </p:txBody>
      </p:sp>
      <p:pic>
        <p:nvPicPr>
          <p:cNvPr id="7" name="Google Shape;175;p18" descr="image.png">
            <a:extLst>
              <a:ext uri="{FF2B5EF4-FFF2-40B4-BE49-F238E27FC236}">
                <a16:creationId xmlns:a16="http://schemas.microsoft.com/office/drawing/2014/main" id="{5771BF66-FE92-4F4A-B4EB-F929B3CD1BC8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928938" y="3429000"/>
            <a:ext cx="7215188" cy="608807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oogle Shape;167;p17" descr="image.png">
            <a:extLst>
              <a:ext uri="{FF2B5EF4-FFF2-40B4-BE49-F238E27FC236}">
                <a16:creationId xmlns:a16="http://schemas.microsoft.com/office/drawing/2014/main" id="{219561A2-116F-4AD9-8B9E-360DA34D7457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808724" y="3628628"/>
            <a:ext cx="2925067" cy="2095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42146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EKSENLERI KESME NOKTALARI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 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4</a:t>
            </a:fld>
            <a:endParaRPr lang="tr-TR"/>
          </a:p>
        </p:txBody>
      </p:sp>
      <p:pic>
        <p:nvPicPr>
          <p:cNvPr id="15" name="Google Shape;173;p18" descr="image.png">
            <a:extLst>
              <a:ext uri="{FF2B5EF4-FFF2-40B4-BE49-F238E27FC236}">
                <a16:creationId xmlns:a16="http://schemas.microsoft.com/office/drawing/2014/main" id="{FAC22C6F-40F4-42FF-B4A7-0694B28C0C4E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457325" y="2843212"/>
            <a:ext cx="4010025" cy="1828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174;p18" descr="image.png">
            <a:extLst>
              <a:ext uri="{FF2B5EF4-FFF2-40B4-BE49-F238E27FC236}">
                <a16:creationId xmlns:a16="http://schemas.microsoft.com/office/drawing/2014/main" id="{8DDAAD4E-D49B-4B6F-AB67-0C9DFB3F959E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407473" y="2843212"/>
            <a:ext cx="4505323" cy="1828800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Google Shape;182;p18">
            <a:extLst>
              <a:ext uri="{FF2B5EF4-FFF2-40B4-BE49-F238E27FC236}">
                <a16:creationId xmlns:a16="http://schemas.microsoft.com/office/drawing/2014/main" id="{3AA1BDAD-FDDD-4404-A14A-29D63EFDC9F5}"/>
              </a:ext>
            </a:extLst>
          </p:cNvPr>
          <p:cNvSpPr txBox="1"/>
          <p:nvPr/>
        </p:nvSpPr>
        <p:spPr>
          <a:xfrm>
            <a:off x="1764773" y="3176587"/>
            <a:ext cx="3633949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50" b="1" i="0" u="none" strike="noStrike" cap="none">
                <a:solidFill>
                  <a:srgbClr val="1A1A1A"/>
                </a:solidFill>
                <a:latin typeface="Inter"/>
                <a:ea typeface="Inter"/>
                <a:cs typeface="Inter"/>
                <a:sym typeface="Inter"/>
              </a:rPr>
              <a:t>y Eksenini Kestiği Nokta</a:t>
            </a:r>
            <a:endParaRPr/>
          </a:p>
        </p:txBody>
      </p:sp>
      <p:sp>
        <p:nvSpPr>
          <p:cNvPr id="26" name="Google Shape;183;p18">
            <a:extLst>
              <a:ext uri="{FF2B5EF4-FFF2-40B4-BE49-F238E27FC236}">
                <a16:creationId xmlns:a16="http://schemas.microsoft.com/office/drawing/2014/main" id="{C700AF3A-1758-49AD-BB4F-F78A347F38A8}"/>
              </a:ext>
            </a:extLst>
          </p:cNvPr>
          <p:cNvSpPr txBox="1"/>
          <p:nvPr/>
        </p:nvSpPr>
        <p:spPr>
          <a:xfrm>
            <a:off x="1726548" y="3709987"/>
            <a:ext cx="3460904" cy="7617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x = 0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verilerek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bulunur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.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Fonksiyonun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y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eksenini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kestiği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nokta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(0, f(0))'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dır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.</a:t>
            </a:r>
            <a:endParaRPr dirty="0"/>
          </a:p>
        </p:txBody>
      </p:sp>
      <p:sp>
        <p:nvSpPr>
          <p:cNvPr id="27" name="Google Shape;184;p18">
            <a:extLst>
              <a:ext uri="{FF2B5EF4-FFF2-40B4-BE49-F238E27FC236}">
                <a16:creationId xmlns:a16="http://schemas.microsoft.com/office/drawing/2014/main" id="{6B0765A5-B5F2-4368-8E97-DFFF87DCC2EA}"/>
              </a:ext>
            </a:extLst>
          </p:cNvPr>
          <p:cNvSpPr txBox="1"/>
          <p:nvPr/>
        </p:nvSpPr>
        <p:spPr>
          <a:xfrm>
            <a:off x="6761373" y="3176587"/>
            <a:ext cx="4082796" cy="346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50" b="1" i="0" u="none" strike="noStrike" cap="none" dirty="0">
                <a:solidFill>
                  <a:srgbClr val="1A1A1A"/>
                </a:solidFill>
                <a:latin typeface="Inter"/>
                <a:ea typeface="Inter"/>
                <a:cs typeface="Inter"/>
                <a:sym typeface="Inter"/>
              </a:rPr>
              <a:t>x </a:t>
            </a:r>
            <a:r>
              <a:rPr lang="en-US" sz="2250" b="1" i="0" u="none" strike="noStrike" cap="none" dirty="0" err="1">
                <a:solidFill>
                  <a:srgbClr val="1A1A1A"/>
                </a:solidFill>
                <a:latin typeface="Inter"/>
                <a:ea typeface="Inter"/>
                <a:cs typeface="Inter"/>
                <a:sym typeface="Inter"/>
              </a:rPr>
              <a:t>Eksenini</a:t>
            </a:r>
            <a:r>
              <a:rPr lang="en-US" sz="2250" b="1" i="0" u="none" strike="noStrike" cap="none" dirty="0">
                <a:solidFill>
                  <a:srgbClr val="1A1A1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250" b="1" i="0" u="none" strike="noStrike" cap="none" dirty="0" err="1">
                <a:solidFill>
                  <a:srgbClr val="1A1A1A"/>
                </a:solidFill>
                <a:latin typeface="Inter"/>
                <a:ea typeface="Inter"/>
                <a:cs typeface="Inter"/>
                <a:sym typeface="Inter"/>
              </a:rPr>
              <a:t>Kestiği</a:t>
            </a:r>
            <a:r>
              <a:rPr lang="en-US" sz="2250" b="1" i="0" u="none" strike="noStrike" cap="none" dirty="0">
                <a:solidFill>
                  <a:srgbClr val="1A1A1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250" b="1" i="0" u="none" strike="noStrike" cap="none" dirty="0" err="1">
                <a:solidFill>
                  <a:srgbClr val="1A1A1A"/>
                </a:solidFill>
                <a:latin typeface="Inter"/>
                <a:ea typeface="Inter"/>
                <a:cs typeface="Inter"/>
                <a:sym typeface="Inter"/>
              </a:rPr>
              <a:t>Noktalar</a:t>
            </a:r>
            <a:endParaRPr dirty="0"/>
          </a:p>
        </p:txBody>
      </p:sp>
      <p:sp>
        <p:nvSpPr>
          <p:cNvPr id="28" name="Google Shape;185;p18">
            <a:extLst>
              <a:ext uri="{FF2B5EF4-FFF2-40B4-BE49-F238E27FC236}">
                <a16:creationId xmlns:a16="http://schemas.microsoft.com/office/drawing/2014/main" id="{30CE74E6-393A-406C-9756-F09D2C2546DF}"/>
              </a:ext>
            </a:extLst>
          </p:cNvPr>
          <p:cNvSpPr txBox="1"/>
          <p:nvPr/>
        </p:nvSpPr>
        <p:spPr>
          <a:xfrm>
            <a:off x="6744521" y="3709987"/>
            <a:ext cx="4168275" cy="7617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y = 0 (f(x) = 0)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yapılarak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bulunur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. Bu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noktalar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fonksiyonun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1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kökleri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olarak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adlandırılır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384668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DOĞRUSAL FONKSIYON GRAFIĞI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f(x) = </a:t>
            </a:r>
            <a:r>
              <a:rPr lang="tr-TR" dirty="0" err="1"/>
              <a:t>ax</a:t>
            </a:r>
            <a:r>
              <a:rPr lang="tr-TR" dirty="0"/>
              <a:t> + b biçimindeki fonksiyonların grafiği bir doğrudur.</a:t>
            </a:r>
          </a:p>
          <a:p>
            <a:pPr marL="0" indent="0" algn="l">
              <a:buNone/>
            </a:pPr>
            <a:r>
              <a:rPr lang="tr-TR" dirty="0"/>
              <a:t>Çizim Adımları:</a:t>
            </a:r>
            <a:br>
              <a:rPr lang="tr-TR" dirty="0"/>
            </a:br>
            <a:r>
              <a:rPr lang="tr-TR" dirty="0"/>
              <a:t> 1. x = 0 için y değerini bul.</a:t>
            </a:r>
            <a:br>
              <a:rPr lang="tr-TR" dirty="0"/>
            </a:br>
            <a:r>
              <a:rPr lang="tr-TR" dirty="0"/>
              <a:t> 2. y = 0 için x değerini bul.</a:t>
            </a:r>
            <a:br>
              <a:rPr lang="tr-TR" dirty="0"/>
            </a:br>
            <a:r>
              <a:rPr lang="tr-TR" dirty="0"/>
              <a:t> 3. Bu iki noktayı koordinat düzleminde birleştir.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2467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ÇÖZÜM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/>
              <a:t>Soru:  </a:t>
            </a:r>
            <a:r>
              <a:rPr lang="tr-TR" dirty="0"/>
              <a:t>f(x) = 2x - 4 fonksiyonunun grafiğini çiziniz.</a:t>
            </a:r>
          </a:p>
          <a:p>
            <a:pPr marL="0" indent="0" algn="l">
              <a:buNone/>
            </a:pPr>
            <a:r>
              <a:rPr lang="tr-TR" dirty="0"/>
              <a:t>1. x = 0 için: f(0) = 2(0) - 4 = -4 =&gt; (0, -4) noktası.</a:t>
            </a:r>
            <a:br>
              <a:rPr lang="tr-TR" dirty="0"/>
            </a:br>
            <a:r>
              <a:rPr lang="tr-TR" dirty="0"/>
              <a:t>2. y = 0 için: 2x - 4 = 0 =&gt; 2x = 4 =&gt; x = 2 =&gt; (2, 0) noktası.</a:t>
            </a:r>
            <a:br>
              <a:rPr lang="tr-TR" dirty="0"/>
            </a:br>
            <a:r>
              <a:rPr lang="tr-TR" dirty="0"/>
              <a:t>3. Analitik düzlemde (0, -4) ve (2, 0) noktalarından geçen doğru çizilir.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77519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KARE (PARABOL) FONKSIYONU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tr-TR" dirty="0"/>
              <a:t>f(x) = x² fonksiyonunun grafiğine parabol denir.</a:t>
            </a:r>
          </a:p>
          <a:p>
            <a:pPr algn="l"/>
            <a:r>
              <a:rPr lang="en-US" sz="280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Tepe</a:t>
            </a:r>
            <a:r>
              <a:rPr lang="en-US" sz="280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noktası</a:t>
            </a:r>
            <a:r>
              <a:rPr lang="en-US" sz="280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(0,0) </a:t>
            </a:r>
            <a:r>
              <a:rPr lang="en-US" sz="280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orijindedir</a:t>
            </a:r>
            <a:r>
              <a:rPr lang="en-US" sz="280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.</a:t>
            </a:r>
            <a:endParaRPr lang="tr-TR" sz="2800" b="0" i="0" u="none" strike="noStrike" cap="none" dirty="0">
              <a:solidFill>
                <a:srgbClr val="2D3436"/>
              </a:solidFill>
              <a:latin typeface="Inter"/>
              <a:ea typeface="Inter"/>
              <a:cs typeface="Inter"/>
              <a:sym typeface="Inter"/>
            </a:endParaRPr>
          </a:p>
          <a:p>
            <a:pPr algn="l"/>
            <a:r>
              <a:rPr lang="en-US" dirty="0"/>
              <a:t>y </a:t>
            </a:r>
            <a:r>
              <a:rPr lang="en-US" dirty="0" err="1"/>
              <a:t>eksenine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simetriktir</a:t>
            </a:r>
            <a:r>
              <a:rPr lang="en-US" dirty="0"/>
              <a:t> (</a:t>
            </a:r>
            <a:r>
              <a:rPr lang="en-US" dirty="0" err="1"/>
              <a:t>Çift</a:t>
            </a:r>
            <a:r>
              <a:rPr lang="en-US" dirty="0"/>
              <a:t> </a:t>
            </a:r>
            <a:r>
              <a:rPr lang="en-US" dirty="0" err="1"/>
              <a:t>fonksiyon</a:t>
            </a:r>
            <a:r>
              <a:rPr lang="en-US" dirty="0"/>
              <a:t>).</a:t>
            </a:r>
            <a:endParaRPr lang="tr-TR" dirty="0"/>
          </a:p>
          <a:p>
            <a:pPr algn="l"/>
            <a:r>
              <a:rPr lang="en-US" dirty="0" err="1"/>
              <a:t>Kollar</a:t>
            </a:r>
            <a:r>
              <a:rPr lang="en-US" dirty="0"/>
              <a:t> </a:t>
            </a:r>
            <a:r>
              <a:rPr lang="en-US" dirty="0" err="1"/>
              <a:t>yukarı</a:t>
            </a:r>
            <a:r>
              <a:rPr lang="en-US" dirty="0"/>
              <a:t> </a:t>
            </a:r>
            <a:r>
              <a:rPr lang="en-US" dirty="0" err="1"/>
              <a:t>doğrudur</a:t>
            </a:r>
            <a:r>
              <a:rPr lang="en-US" dirty="0"/>
              <a:t>.</a:t>
            </a:r>
          </a:p>
          <a:p>
            <a:pPr marL="0" indent="0" algn="l">
              <a:buNone/>
            </a:pPr>
            <a:endParaRPr lang="en-US" dirty="0"/>
          </a:p>
          <a:p>
            <a:pPr algn="l"/>
            <a:endParaRPr lang="en-US" dirty="0"/>
          </a:p>
          <a:p>
            <a:pPr marL="0" indent="0" algn="l">
              <a:buNone/>
            </a:pPr>
            <a:endParaRPr lang="tr-TR" dirty="0"/>
          </a:p>
          <a:p>
            <a:pPr marL="0" indent="0" algn="l">
              <a:buNone/>
            </a:pPr>
            <a:endParaRPr lang="tr-TR" dirty="0"/>
          </a:p>
          <a:p>
            <a:pPr marL="0" indent="0" algn="l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7</a:t>
            </a:fld>
            <a:endParaRPr lang="tr-TR"/>
          </a:p>
        </p:txBody>
      </p:sp>
      <p:sp>
        <p:nvSpPr>
          <p:cNvPr id="15" name="Google Shape;252;p22">
            <a:extLst>
              <a:ext uri="{FF2B5EF4-FFF2-40B4-BE49-F238E27FC236}">
                <a16:creationId xmlns:a16="http://schemas.microsoft.com/office/drawing/2014/main" id="{AB137759-34D1-45E0-A9CA-AD62AB131ADC}"/>
              </a:ext>
            </a:extLst>
          </p:cNvPr>
          <p:cNvSpPr txBox="1"/>
          <p:nvPr/>
        </p:nvSpPr>
        <p:spPr>
          <a:xfrm>
            <a:off x="809625" y="4614862"/>
            <a:ext cx="4714875" cy="415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430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8" name="Resim 7">
            <a:extLst>
              <a:ext uri="{FF2B5EF4-FFF2-40B4-BE49-F238E27FC236}">
                <a16:creationId xmlns:a16="http://schemas.microsoft.com/office/drawing/2014/main" id="{AA7739CD-984A-464C-9D07-0EBA06C903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1407" y="2570823"/>
            <a:ext cx="3542392" cy="3334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277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MUTLAK DEĞER GRAFIĞI: F(X) = |X|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Mutlak değer fonksiyonu asla negatif değer almaz. Bu yüzden grafik x ekseninin altına inmez.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 algn="l">
              <a:buNone/>
            </a:pPr>
            <a:r>
              <a:rPr lang="nb-NO" dirty="0"/>
              <a:t>Grafik "V" harfi şeklindedir.</a:t>
            </a:r>
          </a:p>
          <a:p>
            <a:pPr marL="0" indent="0" algn="l">
              <a:buNone/>
            </a:pPr>
            <a:r>
              <a:rPr lang="nb-NO" dirty="0"/>
              <a:t>y eksenine göre simetriktir.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8</a:t>
            </a:fld>
            <a:endParaRPr lang="tr-TR"/>
          </a:p>
        </p:txBody>
      </p:sp>
      <p:pic>
        <p:nvPicPr>
          <p:cNvPr id="9" name="Google Shape;260;p23" descr="image.png">
            <a:extLst>
              <a:ext uri="{FF2B5EF4-FFF2-40B4-BE49-F238E27FC236}">
                <a16:creationId xmlns:a16="http://schemas.microsoft.com/office/drawing/2014/main" id="{6709FB83-A21F-47F9-902E-7FAD9E2144E5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757362" y="3315494"/>
            <a:ext cx="4562475" cy="685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Resim 7">
            <a:extLst>
              <a:ext uri="{FF2B5EF4-FFF2-40B4-BE49-F238E27FC236}">
                <a16:creationId xmlns:a16="http://schemas.microsoft.com/office/drawing/2014/main" id="{ACB7B5A0-25C1-4583-B715-A252064CF7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74814" y="3198019"/>
            <a:ext cx="3712611" cy="2443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588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KAREKÖK FONKSIYONU: F(X) = √X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Tanım kümesi [0, ∞) aralığıdır. Negatif x değerleri için tanımlı değildir.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Grafik orijinden başlar ve birinci bölgede </a:t>
            </a:r>
          </a:p>
          <a:p>
            <a:pPr marL="0" indent="0">
              <a:buNone/>
            </a:pPr>
            <a:r>
              <a:rPr lang="tr-TR" dirty="0"/>
              <a:t>artarak devam eder.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9</a:t>
            </a:fld>
            <a:endParaRPr lang="tr-TR"/>
          </a:p>
        </p:txBody>
      </p:sp>
      <p:pic>
        <p:nvPicPr>
          <p:cNvPr id="7" name="Google Shape;276;p24" descr="image.png">
            <a:extLst>
              <a:ext uri="{FF2B5EF4-FFF2-40B4-BE49-F238E27FC236}">
                <a16:creationId xmlns:a16="http://schemas.microsoft.com/office/drawing/2014/main" id="{63B3265B-BFEA-43DC-9A76-6702EB62B72A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421606" y="2994819"/>
            <a:ext cx="5233988" cy="685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286;p24" descr="image.png">
            <a:extLst>
              <a:ext uri="{FF2B5EF4-FFF2-40B4-BE49-F238E27FC236}">
                <a16:creationId xmlns:a16="http://schemas.microsoft.com/office/drawing/2014/main" id="{92B686E2-5FA6-4B24-8DA6-2236715AF6D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47317" y="3251994"/>
            <a:ext cx="1092100" cy="22264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Resim 9">
            <a:extLst>
              <a:ext uri="{FF2B5EF4-FFF2-40B4-BE49-F238E27FC236}">
                <a16:creationId xmlns:a16="http://schemas.microsoft.com/office/drawing/2014/main" id="{4299CF1F-B399-4D5C-AD05-392F72AC2DB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07065" y="2743200"/>
            <a:ext cx="3801005" cy="3077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81827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Özel Tasarı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Özel Tasarım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743</TotalTime>
  <Words>1104</Words>
  <Application>Microsoft Office PowerPoint</Application>
  <PresentationFormat>Geniş ekran</PresentationFormat>
  <Paragraphs>154</Paragraphs>
  <Slides>19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19</vt:i4>
      </vt:variant>
    </vt:vector>
  </HeadingPairs>
  <TitlesOfParts>
    <vt:vector size="29" baseType="lpstr">
      <vt:lpstr>Aptos</vt:lpstr>
      <vt:lpstr>Aptos Display</vt:lpstr>
      <vt:lpstr>Arial</vt:lpstr>
      <vt:lpstr>Calibri</vt:lpstr>
      <vt:lpstr>Calibri Light</vt:lpstr>
      <vt:lpstr>Inter</vt:lpstr>
      <vt:lpstr>Wingdings</vt:lpstr>
      <vt:lpstr>Office Teması</vt:lpstr>
      <vt:lpstr>1_Özel Tasarım</vt:lpstr>
      <vt:lpstr>Özel Tasarım</vt:lpstr>
      <vt:lpstr>MATEMATİK I</vt:lpstr>
      <vt:lpstr>Temel Fonksiyon Grafikleri</vt:lpstr>
      <vt:lpstr>FONKSIYON GRAFIĞI TANIMI</vt:lpstr>
      <vt:lpstr>EKSENLERI KESME NOKTALARI</vt:lpstr>
      <vt:lpstr>DOĞRUSAL FONKSIYON GRAFIĞI</vt:lpstr>
      <vt:lpstr>ÖRNEK ÇÖZÜM</vt:lpstr>
      <vt:lpstr>KARE (PARABOL) FONKSIYONU</vt:lpstr>
      <vt:lpstr>MUTLAK DEĞER GRAFIĞI: F(X) = |X|</vt:lpstr>
      <vt:lpstr>KAREKÖK FONKSIYONU: F(X) = √X</vt:lpstr>
      <vt:lpstr>Grafik Okuma ve Analiz</vt:lpstr>
      <vt:lpstr>MAKSIMUM VE MINIMUM DEĞERLER</vt:lpstr>
      <vt:lpstr>PARÇALI FONKSIYON GRAFIKLERI</vt:lpstr>
      <vt:lpstr>ÖRNEK ÇÖZÜM</vt:lpstr>
      <vt:lpstr>İKI FONKSIYONUN KESIŞIM NOKTASI</vt:lpstr>
      <vt:lpstr>SIMETRI VE FONKSIYON TÜRLERI</vt:lpstr>
      <vt:lpstr>TERS FONKSIYONUN GRAFIĞI</vt:lpstr>
      <vt:lpstr>DÖNÜŞÜM ÖZETI</vt:lpstr>
      <vt:lpstr>KAYNAKLAR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EÖ</dc:creator>
  <cp:lastModifiedBy>ONUR METIN</cp:lastModifiedBy>
  <cp:revision>39</cp:revision>
  <dcterms:created xsi:type="dcterms:W3CDTF">2026-04-02T07:47:59Z</dcterms:created>
  <dcterms:modified xsi:type="dcterms:W3CDTF">2026-06-25T06:21:57Z</dcterms:modified>
</cp:coreProperties>
</file>