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3"/>
  </p:notesMasterIdLst>
  <p:sldIdLst>
    <p:sldId id="256" r:id="rId4"/>
    <p:sldId id="257" r:id="rId5"/>
    <p:sldId id="258" r:id="rId6"/>
    <p:sldId id="268" r:id="rId7"/>
    <p:sldId id="269" r:id="rId8"/>
    <p:sldId id="291" r:id="rId9"/>
    <p:sldId id="270" r:id="rId10"/>
    <p:sldId id="283" r:id="rId11"/>
    <p:sldId id="286" r:id="rId12"/>
    <p:sldId id="271" r:id="rId13"/>
    <p:sldId id="287" r:id="rId14"/>
    <p:sldId id="272" r:id="rId15"/>
    <p:sldId id="274" r:id="rId16"/>
    <p:sldId id="275" r:id="rId17"/>
    <p:sldId id="276" r:id="rId18"/>
    <p:sldId id="288" r:id="rId19"/>
    <p:sldId id="289" r:id="rId20"/>
    <p:sldId id="285" r:id="rId21"/>
    <p:sldId id="26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6.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Okuma ve Analiz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Grafiğe bakarak kümeleri şu şekilde belirleriz: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9" name="Google Shape;411;p32" descr="image.png">
            <a:extLst>
              <a:ext uri="{FF2B5EF4-FFF2-40B4-BE49-F238E27FC236}">
                <a16:creationId xmlns:a16="http://schemas.microsoft.com/office/drawing/2014/main" id="{7536C0A9-E8BD-4C60-8CFB-856AEC1E63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0175" y="3000375"/>
            <a:ext cx="44577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12;p32" descr="image.png">
            <a:extLst>
              <a:ext uri="{FF2B5EF4-FFF2-40B4-BE49-F238E27FC236}">
                <a16:creationId xmlns:a16="http://schemas.microsoft.com/office/drawing/2014/main" id="{F418A933-2370-486F-8C19-85F01A2DEC4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09400" y="3000375"/>
            <a:ext cx="44577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21;p32">
            <a:extLst>
              <a:ext uri="{FF2B5EF4-FFF2-40B4-BE49-F238E27FC236}">
                <a16:creationId xmlns:a16="http://schemas.microsoft.com/office/drawing/2014/main" id="{40D52E13-D109-44CE-8386-0759383B94FF}"/>
              </a:ext>
            </a:extLst>
          </p:cNvPr>
          <p:cNvSpPr txBox="1"/>
          <p:nvPr/>
        </p:nvSpPr>
        <p:spPr>
          <a:xfrm>
            <a:off x="1712983" y="3333750"/>
            <a:ext cx="403963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Tanım Kümesi</a:t>
            </a:r>
            <a:endParaRPr/>
          </a:p>
        </p:txBody>
      </p:sp>
      <p:sp>
        <p:nvSpPr>
          <p:cNvPr id="14" name="Google Shape;422;p32">
            <a:extLst>
              <a:ext uri="{FF2B5EF4-FFF2-40B4-BE49-F238E27FC236}">
                <a16:creationId xmlns:a16="http://schemas.microsoft.com/office/drawing/2014/main" id="{855F3D01-5789-4ADD-8C2D-1BBE1303F18E}"/>
              </a:ext>
            </a:extLst>
          </p:cNvPr>
          <p:cNvSpPr txBox="1"/>
          <p:nvPr/>
        </p:nvSpPr>
        <p:spPr>
          <a:xfrm>
            <a:off x="1677224" y="3867150"/>
            <a:ext cx="3847276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Grafiğin </a:t>
            </a:r>
            <a:r>
              <a:rPr lang="en-US" sz="165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x ekseni</a:t>
            </a: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üzerinde kapladığı izdüşüm aralığıdır.</a:t>
            </a:r>
            <a:endParaRPr/>
          </a:p>
        </p:txBody>
      </p:sp>
      <p:sp>
        <p:nvSpPr>
          <p:cNvPr id="15" name="Google Shape;423;p32">
            <a:extLst>
              <a:ext uri="{FF2B5EF4-FFF2-40B4-BE49-F238E27FC236}">
                <a16:creationId xmlns:a16="http://schemas.microsoft.com/office/drawing/2014/main" id="{F889743D-8189-4C45-B882-5D04F5738CBF}"/>
              </a:ext>
            </a:extLst>
          </p:cNvPr>
          <p:cNvSpPr txBox="1"/>
          <p:nvPr/>
        </p:nvSpPr>
        <p:spPr>
          <a:xfrm>
            <a:off x="6922208" y="3333750"/>
            <a:ext cx="403963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Görüntü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Kümesi</a:t>
            </a:r>
            <a:endParaRPr dirty="0"/>
          </a:p>
        </p:txBody>
      </p:sp>
      <p:sp>
        <p:nvSpPr>
          <p:cNvPr id="16" name="Google Shape;424;p32">
            <a:extLst>
              <a:ext uri="{FF2B5EF4-FFF2-40B4-BE49-F238E27FC236}">
                <a16:creationId xmlns:a16="http://schemas.microsoft.com/office/drawing/2014/main" id="{F575403C-8992-4204-ACC8-619AB5035C12}"/>
              </a:ext>
            </a:extLst>
          </p:cNvPr>
          <p:cNvSpPr txBox="1"/>
          <p:nvPr/>
        </p:nvSpPr>
        <p:spPr>
          <a:xfrm>
            <a:off x="6886449" y="3867150"/>
            <a:ext cx="3847276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Grafiğin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1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 </a:t>
            </a:r>
            <a:r>
              <a:rPr lang="en-US" sz="1650" b="1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ekseni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üzerinde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kapladığı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izdüşüm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aralığıdır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132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MAKSIMUM VE MINIMUM DEĞERLER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Fonksiyonun alabileceği en büyük ve en küçük y değerlerini grafikten okuyabiliriz. Grafiğin en tepe noktası yerel veya mutlak maksimum, En alt noktası ise yerel veya mutlak minimum noktasıdır.</a:t>
            </a:r>
          </a:p>
          <a:p>
            <a:pPr marL="0" indent="0">
              <a:buNone/>
            </a:pPr>
            <a:r>
              <a:rPr lang="tr-TR" dirty="0"/>
              <a:t>Soldan sağa doğru grafik yukarı tırmanıyorsa artan, aşağı iniyorsa azalandır.</a:t>
            </a:r>
          </a:p>
          <a:p>
            <a:pPr marL="0" indent="0">
              <a:buNone/>
            </a:pPr>
            <a:r>
              <a:rPr lang="tr-TR" dirty="0"/>
              <a:t>Artan                                                Azalan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7" name="Google Shape;443;p33" descr="image.png">
            <a:extLst>
              <a:ext uri="{FF2B5EF4-FFF2-40B4-BE49-F238E27FC236}">
                <a16:creationId xmlns:a16="http://schemas.microsoft.com/office/drawing/2014/main" id="{4418BABC-18FD-4C50-8B83-C6861224B0A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1320" y="5593314"/>
            <a:ext cx="2501205" cy="190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44;p33" descr="image.png">
            <a:extLst>
              <a:ext uri="{FF2B5EF4-FFF2-40B4-BE49-F238E27FC236}">
                <a16:creationId xmlns:a16="http://schemas.microsoft.com/office/drawing/2014/main" id="{B8230C42-505D-4A9D-B5CD-C7B57822E07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9997" y="5593314"/>
            <a:ext cx="2501205" cy="190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6883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PARÇALI FONKSIYON GRAFIKLERI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Her bir kritik nokta aralığı için ilgili kuralın grafiği çizilir. Uç noktaların dahil olup olmadığına (boş veya dolu daire) dikkat edilmelidir.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EFB3D886-8479-469C-BA27-1DCFB09A7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0" y="3033049"/>
            <a:ext cx="3896303" cy="314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74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Soru: f(x) = x² - 2x - 3 parabolünün tepe noktasını ve eksenleri kestiği yerleri bulun.</a:t>
            </a:r>
          </a:p>
          <a:p>
            <a:pPr marL="0" indent="0" algn="l">
              <a:buNone/>
            </a:pPr>
            <a:r>
              <a:rPr lang="es-ES" dirty="0"/>
              <a:t>1. x = 0 için y = -3 =&gt; (0, -3)</a:t>
            </a:r>
            <a:br>
              <a:rPr lang="es-ES" dirty="0"/>
            </a:br>
            <a:r>
              <a:rPr lang="es-ES" dirty="0"/>
              <a:t>2. y = 0 için x² - 2x - 3 = 0 =&gt; (x-3)(x+1) = 0 =&gt; x=3, x=-1</a:t>
            </a:r>
            <a:br>
              <a:rPr lang="es-ES" dirty="0"/>
            </a:br>
            <a:r>
              <a:rPr lang="es-ES" dirty="0"/>
              <a:t>3. Tepe Noktası (r, k): r = -b/2a = 2/2 = 1. </a:t>
            </a:r>
            <a:r>
              <a:rPr lang="tr-TR" dirty="0"/>
              <a:t> </a:t>
            </a:r>
            <a:r>
              <a:rPr lang="es-ES" dirty="0"/>
              <a:t>k = f(1) = 1-2-3 = -4. =&gt; (1, -4)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​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54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İKI FONKSIYONUN KESIŞIM NOKTASI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557338"/>
            <a:ext cx="10165081" cy="479901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İki grafiğin kesiştiği noktalar, iki fonksiyonun kurallarının eşitlendiği denklemin çözümüdür.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Örnek: f(x) = x + 2 ve g(x) = 4 - x doğruları için:</a:t>
            </a:r>
            <a:br>
              <a:rPr lang="tr-TR" dirty="0"/>
            </a:br>
            <a:r>
              <a:rPr lang="tr-TR" dirty="0"/>
              <a:t> x + 2 = 4 - x =&gt; 2x = 2 =&gt; x = 1.   y = 1+2 = 3. Kesişim: (1, 3)</a:t>
            </a:r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 dirty="0"/>
          </a:p>
        </p:txBody>
      </p:sp>
      <p:pic>
        <p:nvPicPr>
          <p:cNvPr id="10" name="Google Shape;499;p37" descr="image.png">
            <a:extLst>
              <a:ext uri="{FF2B5EF4-FFF2-40B4-BE49-F238E27FC236}">
                <a16:creationId xmlns:a16="http://schemas.microsoft.com/office/drawing/2014/main" id="{97C7AE8A-334E-40CE-A894-C02B3C514B4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81225" y="3271044"/>
            <a:ext cx="780097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166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SIMETRI VE FONKSIYON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pic>
        <p:nvPicPr>
          <p:cNvPr id="7" name="Google Shape;516;p38" descr="image.png">
            <a:extLst>
              <a:ext uri="{FF2B5EF4-FFF2-40B4-BE49-F238E27FC236}">
                <a16:creationId xmlns:a16="http://schemas.microsoft.com/office/drawing/2014/main" id="{7F45756A-FECD-447D-A96C-FE2F0B32CA8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025" y="2843212"/>
            <a:ext cx="42291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17;p38" descr="image.png">
            <a:extLst>
              <a:ext uri="{FF2B5EF4-FFF2-40B4-BE49-F238E27FC236}">
                <a16:creationId xmlns:a16="http://schemas.microsoft.com/office/drawing/2014/main" id="{1398905B-E7E0-4905-9AB9-DB41891C6A3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34200" y="2843212"/>
            <a:ext cx="42291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525;p38">
            <a:extLst>
              <a:ext uri="{FF2B5EF4-FFF2-40B4-BE49-F238E27FC236}">
                <a16:creationId xmlns:a16="http://schemas.microsoft.com/office/drawing/2014/main" id="{454D6F50-2CDC-4BF9-99BC-F84ED96B5DA1}"/>
              </a:ext>
            </a:extLst>
          </p:cNvPr>
          <p:cNvSpPr txBox="1"/>
          <p:nvPr/>
        </p:nvSpPr>
        <p:spPr>
          <a:xfrm>
            <a:off x="1634395" y="3176587"/>
            <a:ext cx="3832478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Çift Fonksiyon</a:t>
            </a:r>
            <a:endParaRPr/>
          </a:p>
        </p:txBody>
      </p:sp>
      <p:sp>
        <p:nvSpPr>
          <p:cNvPr id="10" name="Google Shape;526;p38">
            <a:extLst>
              <a:ext uri="{FF2B5EF4-FFF2-40B4-BE49-F238E27FC236}">
                <a16:creationId xmlns:a16="http://schemas.microsoft.com/office/drawing/2014/main" id="{7FF0089A-65DB-4E3E-AABE-108C6C1301E4}"/>
              </a:ext>
            </a:extLst>
          </p:cNvPr>
          <p:cNvSpPr txBox="1"/>
          <p:nvPr/>
        </p:nvSpPr>
        <p:spPr>
          <a:xfrm>
            <a:off x="1588770" y="3709987"/>
            <a:ext cx="364998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f(-x) = f(x)</a:t>
            </a:r>
            <a:endParaRPr/>
          </a:p>
        </p:txBody>
      </p:sp>
      <p:sp>
        <p:nvSpPr>
          <p:cNvPr id="11" name="Google Shape;527;p38">
            <a:extLst>
              <a:ext uri="{FF2B5EF4-FFF2-40B4-BE49-F238E27FC236}">
                <a16:creationId xmlns:a16="http://schemas.microsoft.com/office/drawing/2014/main" id="{25B7D6FD-4583-4914-BF81-A07674ACAA7E}"/>
              </a:ext>
            </a:extLst>
          </p:cNvPr>
          <p:cNvSpPr txBox="1"/>
          <p:nvPr/>
        </p:nvSpPr>
        <p:spPr>
          <a:xfrm>
            <a:off x="1588770" y="4024312"/>
            <a:ext cx="364998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Grafik </a:t>
            </a:r>
            <a:r>
              <a:rPr lang="en-US" sz="165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 eksenine</a:t>
            </a: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göre simetriktir.</a:t>
            </a:r>
            <a:endParaRPr/>
          </a:p>
        </p:txBody>
      </p:sp>
      <p:sp>
        <p:nvSpPr>
          <p:cNvPr id="12" name="Google Shape;528;p38">
            <a:extLst>
              <a:ext uri="{FF2B5EF4-FFF2-40B4-BE49-F238E27FC236}">
                <a16:creationId xmlns:a16="http://schemas.microsoft.com/office/drawing/2014/main" id="{0887CF63-09C6-4AF8-A64A-FF24FF5E1A02}"/>
              </a:ext>
            </a:extLst>
          </p:cNvPr>
          <p:cNvSpPr txBox="1"/>
          <p:nvPr/>
        </p:nvSpPr>
        <p:spPr>
          <a:xfrm>
            <a:off x="7225570" y="3176587"/>
            <a:ext cx="3832478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Tek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Fonksiyon</a:t>
            </a:r>
            <a:endParaRPr dirty="0"/>
          </a:p>
        </p:txBody>
      </p:sp>
      <p:sp>
        <p:nvSpPr>
          <p:cNvPr id="13" name="Google Shape;529;p38">
            <a:extLst>
              <a:ext uri="{FF2B5EF4-FFF2-40B4-BE49-F238E27FC236}">
                <a16:creationId xmlns:a16="http://schemas.microsoft.com/office/drawing/2014/main" id="{2A8A0A58-F2B3-41C1-A520-6ADB6FFA4D90}"/>
              </a:ext>
            </a:extLst>
          </p:cNvPr>
          <p:cNvSpPr txBox="1"/>
          <p:nvPr/>
        </p:nvSpPr>
        <p:spPr>
          <a:xfrm>
            <a:off x="7179945" y="3709987"/>
            <a:ext cx="364998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f(-x) = -f(x)</a:t>
            </a:r>
            <a:endParaRPr dirty="0"/>
          </a:p>
        </p:txBody>
      </p:sp>
      <p:sp>
        <p:nvSpPr>
          <p:cNvPr id="14" name="Google Shape;530;p38">
            <a:extLst>
              <a:ext uri="{FF2B5EF4-FFF2-40B4-BE49-F238E27FC236}">
                <a16:creationId xmlns:a16="http://schemas.microsoft.com/office/drawing/2014/main" id="{AE33781E-A90C-4EF9-BA80-D8A115E94E1A}"/>
              </a:ext>
            </a:extLst>
          </p:cNvPr>
          <p:cNvSpPr txBox="1"/>
          <p:nvPr/>
        </p:nvSpPr>
        <p:spPr>
          <a:xfrm>
            <a:off x="7179945" y="4024312"/>
            <a:ext cx="364998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Grafik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1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orijine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göre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simetriktir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6628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TERS FONKSIYONUN GRAFIĞI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Bir fonksiyonun grafiği ile tersinin grafiği y = x doğrusuna göre simetriktir.</a:t>
            </a:r>
          </a:p>
          <a:p>
            <a:pPr marL="0" indent="0" algn="l">
              <a:buNone/>
            </a:pPr>
            <a:r>
              <a:rPr lang="tr-TR" dirty="0"/>
              <a:t>Eğer (a, b) noktası f grafiğinde ise,</a:t>
            </a:r>
            <a:br>
              <a:rPr lang="tr-TR" dirty="0"/>
            </a:br>
            <a:r>
              <a:rPr lang="tr-TR" dirty="0"/>
              <a:t> (b, a) noktası f⁻¹ grafiğinde yer alır.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583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DÖNÜŞÜM ÖZETI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tr-TR" dirty="0"/>
              <a:t> </a:t>
            </a:r>
            <a:endParaRPr lang="en-US" dirty="0"/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BBEAED9-AD62-4E6C-9529-F5F8706A9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002" y="2714625"/>
            <a:ext cx="8810511" cy="222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84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400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/>
              <a:t>Balcı, M. (2014). Genel matematik (Cilt 1). Sürat Üniversite Yayınları.</a:t>
            </a:r>
          </a:p>
          <a:p>
            <a:pPr marL="0" indent="0" algn="l">
              <a:buNone/>
            </a:pPr>
            <a:r>
              <a:rPr lang="tr-TR" sz="4500" dirty="0"/>
              <a:t>Sabuncuoğlu, A. (Ed.). (2015). </a:t>
            </a:r>
            <a:r>
              <a:rPr lang="tr-TR" sz="4500" dirty="0" err="1"/>
              <a:t>Calculus</a:t>
            </a:r>
            <a:r>
              <a:rPr lang="tr-TR" sz="4500" dirty="0"/>
              <a:t>: Genel matematik. Nobel Akademik Yayıncılık.</a:t>
            </a:r>
          </a:p>
          <a:p>
            <a:pPr marL="0" indent="0" algn="l">
              <a:buNone/>
            </a:pPr>
            <a:r>
              <a:rPr lang="tr-TR" sz="4500" dirty="0"/>
              <a:t>Tektaş, M., Tektaş, N., Onat, N., &amp; Atış, S. (2014). Uygulamalı genel matematik. Marmara Üniversitesi Yayınları.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 (8th ed.).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en-US" sz="4500" dirty="0"/>
              <a:t>Thomas, G. B., Weir, M. D., &amp; Hass, J. (2018). Thomas' calculus (14th ed.). </a:t>
            </a:r>
            <a:r>
              <a:rPr lang="en-US" sz="4500" dirty="0" err="1"/>
              <a:t>Pearson.Spiegel</a:t>
            </a:r>
            <a:r>
              <a:rPr lang="en-US" sz="4500" dirty="0"/>
              <a:t>, M. R., &amp; Moyer, R. E. (2009). </a:t>
            </a:r>
            <a:r>
              <a:rPr lang="en-US" sz="4500" dirty="0" err="1"/>
              <a:t>Schaum's</a:t>
            </a:r>
            <a:r>
              <a:rPr lang="en-US" sz="4500" dirty="0"/>
              <a:t> outline of college algebra (4th ed.). McGraw-Hill Education.</a:t>
            </a:r>
            <a:br>
              <a:rPr lang="tr-TR" sz="4500" dirty="0"/>
            </a:br>
            <a:br>
              <a:rPr lang="tr-TR" dirty="0"/>
            </a:b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Fonksiyon Grafikleri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KARTEZYEN KOORDINAT SISTEMI</a:t>
            </a:r>
          </a:p>
          <a:p>
            <a:pPr marL="0" indent="0">
              <a:buNone/>
            </a:pPr>
            <a:r>
              <a:rPr lang="tr-TR" dirty="0"/>
              <a:t>Bir düzlemde dik kesişen iki sayı </a:t>
            </a:r>
          </a:p>
          <a:p>
            <a:pPr marL="0" indent="0">
              <a:buNone/>
            </a:pPr>
            <a:r>
              <a:rPr lang="tr-TR" dirty="0"/>
              <a:t>doğrusunun oluşturduğu sisteme</a:t>
            </a:r>
          </a:p>
          <a:p>
            <a:pPr marL="0" indent="0">
              <a:buNone/>
            </a:pPr>
            <a:r>
              <a:rPr lang="tr-TR" dirty="0"/>
              <a:t>Kartezyen Koordinat Sistemi denir.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x ekseni: Apsisler ekseni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y ekseni: Ordinatlar ekseni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/>
              <a:t>Orijin: Başlangıç noktası (0,0)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7" name="Google Shape;138;p16" descr="image.png">
            <a:extLst>
              <a:ext uri="{FF2B5EF4-FFF2-40B4-BE49-F238E27FC236}">
                <a16:creationId xmlns:a16="http://schemas.microsoft.com/office/drawing/2014/main" id="{CECB4591-106C-47EC-AF0A-40AF56CB0A3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15162" y="2254249"/>
            <a:ext cx="3809999" cy="3494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FONKSIYON GRAFIĞI TANIMI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f: A → B bir fonksiyon olsun. y = f(x) denklemini sağlayan tüm (x, y) sıralı ikililerinin analitik düzlemdeki görüntüsüne fonksiyonun grafiği denir.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Tanım kümesi (A) x ekseni üzerinde, görüntü kümesi (f(A)) y ekseni üzerinde yer alır.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7" name="Google Shape;175;p18" descr="image.png">
            <a:extLst>
              <a:ext uri="{FF2B5EF4-FFF2-40B4-BE49-F238E27FC236}">
                <a16:creationId xmlns:a16="http://schemas.microsoft.com/office/drawing/2014/main" id="{5771BF66-FE92-4F4A-B4EB-F929B3CD1B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28938" y="3429000"/>
            <a:ext cx="7215188" cy="60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67;p17" descr="image.png">
            <a:extLst>
              <a:ext uri="{FF2B5EF4-FFF2-40B4-BE49-F238E27FC236}">
                <a16:creationId xmlns:a16="http://schemas.microsoft.com/office/drawing/2014/main" id="{219561A2-116F-4AD9-8B9E-360DA34D745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8724" y="3628628"/>
            <a:ext cx="2925067" cy="209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EKSENLERI KESME NOKTALARI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15" name="Google Shape;173;p18" descr="image.png">
            <a:extLst>
              <a:ext uri="{FF2B5EF4-FFF2-40B4-BE49-F238E27FC236}">
                <a16:creationId xmlns:a16="http://schemas.microsoft.com/office/drawing/2014/main" id="{FAC22C6F-40F4-42FF-B4A7-0694B28C0C4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57325" y="2843212"/>
            <a:ext cx="4010025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74;p18" descr="image.png">
            <a:extLst>
              <a:ext uri="{FF2B5EF4-FFF2-40B4-BE49-F238E27FC236}">
                <a16:creationId xmlns:a16="http://schemas.microsoft.com/office/drawing/2014/main" id="{8DDAAD4E-D49B-4B6F-AB67-0C9DFB3F959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07473" y="2843212"/>
            <a:ext cx="4505323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82;p18">
            <a:extLst>
              <a:ext uri="{FF2B5EF4-FFF2-40B4-BE49-F238E27FC236}">
                <a16:creationId xmlns:a16="http://schemas.microsoft.com/office/drawing/2014/main" id="{3AA1BDAD-FDDD-4404-A14A-29D63EFDC9F5}"/>
              </a:ext>
            </a:extLst>
          </p:cNvPr>
          <p:cNvSpPr txBox="1"/>
          <p:nvPr/>
        </p:nvSpPr>
        <p:spPr>
          <a:xfrm>
            <a:off x="1764773" y="3176587"/>
            <a:ext cx="3633949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y Eksenini Kestiği Nokta</a:t>
            </a:r>
            <a:endParaRPr/>
          </a:p>
        </p:txBody>
      </p:sp>
      <p:sp>
        <p:nvSpPr>
          <p:cNvPr id="26" name="Google Shape;183;p18">
            <a:extLst>
              <a:ext uri="{FF2B5EF4-FFF2-40B4-BE49-F238E27FC236}">
                <a16:creationId xmlns:a16="http://schemas.microsoft.com/office/drawing/2014/main" id="{C700AF3A-1758-49AD-BB4F-F78A347F38A8}"/>
              </a:ext>
            </a:extLst>
          </p:cNvPr>
          <p:cNvSpPr txBox="1"/>
          <p:nvPr/>
        </p:nvSpPr>
        <p:spPr>
          <a:xfrm>
            <a:off x="1726548" y="3709987"/>
            <a:ext cx="3460904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x = 0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verilerek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bulunur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Fonksiyonun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y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eksenini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kestiği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nokta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(0, f(0))'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dır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27" name="Google Shape;184;p18">
            <a:extLst>
              <a:ext uri="{FF2B5EF4-FFF2-40B4-BE49-F238E27FC236}">
                <a16:creationId xmlns:a16="http://schemas.microsoft.com/office/drawing/2014/main" id="{6B0765A5-B5F2-4368-8E97-DFFF87DCC2EA}"/>
              </a:ext>
            </a:extLst>
          </p:cNvPr>
          <p:cNvSpPr txBox="1"/>
          <p:nvPr/>
        </p:nvSpPr>
        <p:spPr>
          <a:xfrm>
            <a:off x="6761373" y="3176587"/>
            <a:ext cx="4082796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x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Eksenini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Kestiği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Noktalar</a:t>
            </a:r>
            <a:endParaRPr dirty="0"/>
          </a:p>
        </p:txBody>
      </p:sp>
      <p:sp>
        <p:nvSpPr>
          <p:cNvPr id="28" name="Google Shape;185;p18">
            <a:extLst>
              <a:ext uri="{FF2B5EF4-FFF2-40B4-BE49-F238E27FC236}">
                <a16:creationId xmlns:a16="http://schemas.microsoft.com/office/drawing/2014/main" id="{30CE74E6-393A-406C-9756-F09D2C2546DF}"/>
              </a:ext>
            </a:extLst>
          </p:cNvPr>
          <p:cNvSpPr txBox="1"/>
          <p:nvPr/>
        </p:nvSpPr>
        <p:spPr>
          <a:xfrm>
            <a:off x="6744521" y="3709987"/>
            <a:ext cx="4168275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 = 0 (f(x) = 0)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yapılarak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bulunur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 Bu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noktalar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fonksiyonun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1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kökleri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olarak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adlandırılır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846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DOĞRUSAL FONKSIYON GRAFIĞI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f(x) = </a:t>
            </a:r>
            <a:r>
              <a:rPr lang="tr-TR" dirty="0" err="1"/>
              <a:t>ax</a:t>
            </a:r>
            <a:r>
              <a:rPr lang="tr-TR" dirty="0"/>
              <a:t> + b biçimindeki fonksiyonların grafiği bir doğrudur.</a:t>
            </a:r>
          </a:p>
          <a:p>
            <a:pPr marL="0" indent="0" algn="l">
              <a:buNone/>
            </a:pPr>
            <a:r>
              <a:rPr lang="tr-TR" dirty="0"/>
              <a:t>Çizim Adımları:</a:t>
            </a:r>
            <a:br>
              <a:rPr lang="tr-TR" dirty="0"/>
            </a:br>
            <a:r>
              <a:rPr lang="tr-TR" dirty="0"/>
              <a:t> 1. x = 0 için y değerini bul.</a:t>
            </a:r>
            <a:br>
              <a:rPr lang="tr-TR" dirty="0"/>
            </a:br>
            <a:r>
              <a:rPr lang="tr-TR" dirty="0"/>
              <a:t> 2. y = 0 için x değerini bul.</a:t>
            </a:r>
            <a:br>
              <a:rPr lang="tr-TR" dirty="0"/>
            </a:br>
            <a:r>
              <a:rPr lang="tr-TR" dirty="0"/>
              <a:t> 3. Bu iki noktayı koordinat düzleminde birleştir.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4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Soru:  </a:t>
            </a:r>
            <a:r>
              <a:rPr lang="tr-TR" dirty="0"/>
              <a:t>f(x) = 2x - 4 fonksiyonunun grafiğini çiziniz.</a:t>
            </a:r>
          </a:p>
          <a:p>
            <a:pPr marL="0" indent="0" algn="l">
              <a:buNone/>
            </a:pPr>
            <a:r>
              <a:rPr lang="tr-TR" dirty="0"/>
              <a:t>1. x = 0 için: f(0) = 2(0) - 4 = -4 =&gt; (0, -4) noktası.</a:t>
            </a:r>
            <a:br>
              <a:rPr lang="tr-TR" dirty="0"/>
            </a:br>
            <a:r>
              <a:rPr lang="tr-TR" dirty="0"/>
              <a:t>2. y = 0 için: 2x - 4 = 0 =&gt; 2x = 4 =&gt; x = 2 =&gt; (2, 0) noktası.</a:t>
            </a:r>
            <a:br>
              <a:rPr lang="tr-TR" dirty="0"/>
            </a:br>
            <a:r>
              <a:rPr lang="tr-TR" dirty="0"/>
              <a:t>3. Analitik düzlemde (0, -4) ve (2, 0) noktalarından geçen doğru çizilir.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 (PARABOL) FONKSIYONU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tr-TR" dirty="0"/>
              <a:t>f(x) = x² fonksiyonunun grafiğine parabol denir.</a:t>
            </a:r>
          </a:p>
          <a:p>
            <a:pPr algn="l"/>
            <a:r>
              <a:rPr lang="en-US" sz="28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Tepe</a:t>
            </a:r>
            <a:r>
              <a:rPr lang="en-US" sz="28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noktası</a:t>
            </a:r>
            <a:r>
              <a:rPr lang="en-US" sz="28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(0,0) </a:t>
            </a:r>
            <a:r>
              <a:rPr lang="en-US" sz="280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orijindedir</a:t>
            </a:r>
            <a:r>
              <a:rPr lang="en-US" sz="280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tr-TR" sz="2800" b="0" i="0" u="none" strike="noStrike" cap="none" dirty="0">
              <a:solidFill>
                <a:srgbClr val="2D3436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/>
            <a:r>
              <a:rPr lang="en-US" dirty="0"/>
              <a:t>y </a:t>
            </a:r>
            <a:r>
              <a:rPr lang="en-US" dirty="0" err="1"/>
              <a:t>eksenine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simetriktir</a:t>
            </a:r>
            <a:r>
              <a:rPr lang="en-US" dirty="0"/>
              <a:t> (</a:t>
            </a:r>
            <a:r>
              <a:rPr lang="en-US" dirty="0" err="1"/>
              <a:t>Çift</a:t>
            </a:r>
            <a:r>
              <a:rPr lang="en-US" dirty="0"/>
              <a:t> </a:t>
            </a:r>
            <a:r>
              <a:rPr lang="en-US" dirty="0" err="1"/>
              <a:t>fonksiyon</a:t>
            </a:r>
            <a:r>
              <a:rPr lang="en-US" dirty="0"/>
              <a:t>).</a:t>
            </a:r>
            <a:endParaRPr lang="tr-TR" dirty="0"/>
          </a:p>
          <a:p>
            <a:pPr algn="l"/>
            <a:r>
              <a:rPr lang="en-US" dirty="0" err="1"/>
              <a:t>Kollar</a:t>
            </a:r>
            <a:r>
              <a:rPr lang="en-US" dirty="0"/>
              <a:t> </a:t>
            </a:r>
            <a:r>
              <a:rPr lang="en-US" dirty="0" err="1"/>
              <a:t>yukarı</a:t>
            </a:r>
            <a:r>
              <a:rPr lang="en-US" dirty="0"/>
              <a:t> </a:t>
            </a:r>
            <a:r>
              <a:rPr lang="en-US" dirty="0" err="1"/>
              <a:t>doğrudur</a:t>
            </a:r>
            <a:r>
              <a:rPr lang="en-US" dirty="0"/>
              <a:t>.</a:t>
            </a:r>
          </a:p>
          <a:p>
            <a:pPr marL="0" indent="0" algn="l">
              <a:buNone/>
            </a:pPr>
            <a:endParaRPr lang="en-US" dirty="0"/>
          </a:p>
          <a:p>
            <a:pPr algn="l"/>
            <a:endParaRPr lang="en-US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15" name="Google Shape;252;p22">
            <a:extLst>
              <a:ext uri="{FF2B5EF4-FFF2-40B4-BE49-F238E27FC236}">
                <a16:creationId xmlns:a16="http://schemas.microsoft.com/office/drawing/2014/main" id="{AB137759-34D1-45E0-A9CA-AD62AB131ADC}"/>
              </a:ext>
            </a:extLst>
          </p:cNvPr>
          <p:cNvSpPr txBox="1"/>
          <p:nvPr/>
        </p:nvSpPr>
        <p:spPr>
          <a:xfrm>
            <a:off x="809625" y="4614862"/>
            <a:ext cx="4714875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A7739CD-984A-464C-9D07-0EBA06C90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1407" y="2570823"/>
            <a:ext cx="3542392" cy="333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2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MUTLAK DEĞER GRAFIĞI: F(X) = |X|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Mutlak değer fonksiyonu asla negatif değer almaz. Bu yüzden grafik x ekseninin altına inmez.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nb-NO" dirty="0"/>
              <a:t>Grafik "V" harfi şeklindedir.</a:t>
            </a:r>
          </a:p>
          <a:p>
            <a:pPr marL="0" indent="0" algn="l">
              <a:buNone/>
            </a:pPr>
            <a:r>
              <a:rPr lang="nb-NO" dirty="0"/>
              <a:t>y eksenine göre simetriktir.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9" name="Google Shape;260;p23" descr="image.png">
            <a:extLst>
              <a:ext uri="{FF2B5EF4-FFF2-40B4-BE49-F238E27FC236}">
                <a16:creationId xmlns:a16="http://schemas.microsoft.com/office/drawing/2014/main" id="{6709FB83-A21F-47F9-902E-7FAD9E2144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7362" y="3315494"/>
            <a:ext cx="4562475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ACB7B5A0-25C1-4583-B715-A252064CF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814" y="3198019"/>
            <a:ext cx="3712611" cy="244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KAREKÖK FONKSIYONU: F(X) = √X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Tanım kümesi [0, ∞) aralığıdır. Negatif x değerleri için tanımlı değildir.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Grafik orijinden başlar ve birinci bölgede </a:t>
            </a:r>
          </a:p>
          <a:p>
            <a:pPr marL="0" indent="0">
              <a:buNone/>
            </a:pPr>
            <a:r>
              <a:rPr lang="tr-TR" dirty="0"/>
              <a:t>artarak devam eder.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7" name="Google Shape;276;p24" descr="image.png">
            <a:extLst>
              <a:ext uri="{FF2B5EF4-FFF2-40B4-BE49-F238E27FC236}">
                <a16:creationId xmlns:a16="http://schemas.microsoft.com/office/drawing/2014/main" id="{63B3265B-BFEA-43DC-9A76-6702EB62B72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1606" y="2994819"/>
            <a:ext cx="5233988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86;p24" descr="image.png">
            <a:extLst>
              <a:ext uri="{FF2B5EF4-FFF2-40B4-BE49-F238E27FC236}">
                <a16:creationId xmlns:a16="http://schemas.microsoft.com/office/drawing/2014/main" id="{92B686E2-5FA6-4B24-8DA6-2236715AF6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47317" y="3251994"/>
            <a:ext cx="1092100" cy="222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4299CF1F-B399-4D5C-AD05-392F72AC2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7065" y="2743200"/>
            <a:ext cx="3801005" cy="30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1104</Words>
  <Application>Microsoft Office PowerPoint</Application>
  <PresentationFormat>Geniş ekran</PresentationFormat>
  <Paragraphs>154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19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Calibri Light</vt:lpstr>
      <vt:lpstr>Inter</vt:lpstr>
      <vt:lpstr>Wingdings</vt:lpstr>
      <vt:lpstr>Office Teması</vt:lpstr>
      <vt:lpstr>1_Özel Tasarım</vt:lpstr>
      <vt:lpstr>Özel Tasarım</vt:lpstr>
      <vt:lpstr>MATEMATİK I</vt:lpstr>
      <vt:lpstr>Temel Fonksiyon Grafikleri</vt:lpstr>
      <vt:lpstr>FONKSIYON GRAFIĞI TANIMI</vt:lpstr>
      <vt:lpstr>EKSENLERI KESME NOKTALARI</vt:lpstr>
      <vt:lpstr>DOĞRUSAL FONKSIYON GRAFIĞI</vt:lpstr>
      <vt:lpstr>ÖRNEK ÇÖZÜM</vt:lpstr>
      <vt:lpstr>KARE (PARABOL) FONKSIYONU</vt:lpstr>
      <vt:lpstr>MUTLAK DEĞER GRAFIĞI: F(X) = |X|</vt:lpstr>
      <vt:lpstr>KAREKÖK FONKSIYONU: F(X) = √X</vt:lpstr>
      <vt:lpstr>Grafik Okuma ve Analiz</vt:lpstr>
      <vt:lpstr>MAKSIMUM VE MINIMUM DEĞERLER</vt:lpstr>
      <vt:lpstr>PARÇALI FONKSIYON GRAFIKLERI</vt:lpstr>
      <vt:lpstr>ÖRNEK ÇÖZÜM</vt:lpstr>
      <vt:lpstr>İKI FONKSIYONUN KESIŞIM NOKTASI</vt:lpstr>
      <vt:lpstr>SIMETRI VE FONKSIYON TÜRLERI</vt:lpstr>
      <vt:lpstr>TERS FONKSIYONUN GRAFIĞI</vt:lpstr>
      <vt:lpstr>DÖNÜŞÜM ÖZETI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39</cp:revision>
  <dcterms:created xsi:type="dcterms:W3CDTF">2026-04-02T07:47:59Z</dcterms:created>
  <dcterms:modified xsi:type="dcterms:W3CDTF">2026-06-25T06:21:57Z</dcterms:modified>
</cp:coreProperties>
</file>