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6"/>
  </p:notesMasterIdLst>
  <p:sldIdLst>
    <p:sldId id="256" r:id="rId4"/>
    <p:sldId id="257" r:id="rId5"/>
    <p:sldId id="313" r:id="rId6"/>
    <p:sldId id="303" r:id="rId7"/>
    <p:sldId id="308" r:id="rId8"/>
    <p:sldId id="314" r:id="rId9"/>
    <p:sldId id="291" r:id="rId10"/>
    <p:sldId id="310" r:id="rId11"/>
    <p:sldId id="311" r:id="rId12"/>
    <p:sldId id="286" r:id="rId13"/>
    <p:sldId id="312" r:id="rId14"/>
    <p:sldId id="315" r:id="rId15"/>
    <p:sldId id="317" r:id="rId16"/>
    <p:sldId id="296" r:id="rId17"/>
    <p:sldId id="316" r:id="rId18"/>
    <p:sldId id="318" r:id="rId19"/>
    <p:sldId id="319" r:id="rId20"/>
    <p:sldId id="320" r:id="rId21"/>
    <p:sldId id="321" r:id="rId22"/>
    <p:sldId id="322" r:id="rId23"/>
    <p:sldId id="285" r:id="rId24"/>
    <p:sldId id="267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26.06.2026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26.06.2026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13.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Dik Üçgen Trigonometrisi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Sinüs: Karşı / Hipotenüs</a:t>
            </a:r>
          </a:p>
          <a:p>
            <a:pPr marL="0" indent="0">
              <a:buNone/>
            </a:pPr>
            <a:r>
              <a:rPr lang="tr-TR" dirty="0"/>
              <a:t>Kosinüs: Komşu / Hipotenüs</a:t>
            </a:r>
          </a:p>
          <a:p>
            <a:pPr marL="0" indent="0">
              <a:buNone/>
            </a:pPr>
            <a:r>
              <a:rPr lang="tr-TR" dirty="0"/>
              <a:t>Tanjant: Karşı / Komşu</a:t>
            </a:r>
          </a:p>
          <a:p>
            <a:pPr marL="0" indent="0">
              <a:buNone/>
            </a:pPr>
            <a:r>
              <a:rPr lang="tr-TR" dirty="0" err="1"/>
              <a:t>Kotanjant</a:t>
            </a:r>
            <a:r>
              <a:rPr lang="tr-TR" dirty="0"/>
              <a:t>: Komşu / Karşı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9FD6BCAB-B1D4-488F-B816-2C859C756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080960"/>
            <a:ext cx="4258269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YARDIMCI FONKSİYONLAR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10" name="Google Shape;346;p27" descr="image.png">
            <a:extLst>
              <a:ext uri="{FF2B5EF4-FFF2-40B4-BE49-F238E27FC236}">
                <a16:creationId xmlns:a16="http://schemas.microsoft.com/office/drawing/2014/main" id="{B050E93F-8362-43E5-9E71-2AABBD07FA4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14450" y="2763589"/>
            <a:ext cx="4591050" cy="2369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347;p27" descr="image.png">
            <a:extLst>
              <a:ext uri="{FF2B5EF4-FFF2-40B4-BE49-F238E27FC236}">
                <a16:creationId xmlns:a16="http://schemas.microsoft.com/office/drawing/2014/main" id="{93A60615-4C15-4662-8716-E0E2EB6EB77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15112" y="2763589"/>
            <a:ext cx="4591050" cy="2369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348;p27" descr="image.png">
            <a:extLst>
              <a:ext uri="{FF2B5EF4-FFF2-40B4-BE49-F238E27FC236}">
                <a16:creationId xmlns:a16="http://schemas.microsoft.com/office/drawing/2014/main" id="{E4EF1DDA-1A22-42FE-8F90-4159822FF2C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0598" y="4094410"/>
            <a:ext cx="4099152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349;p27" descr="image.png">
            <a:extLst>
              <a:ext uri="{FF2B5EF4-FFF2-40B4-BE49-F238E27FC236}">
                <a16:creationId xmlns:a16="http://schemas.microsoft.com/office/drawing/2014/main" id="{74289BE0-8DED-4E03-A235-BFCD4223C45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21260" y="4094410"/>
            <a:ext cx="4099152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357;p27">
            <a:extLst>
              <a:ext uri="{FF2B5EF4-FFF2-40B4-BE49-F238E27FC236}">
                <a16:creationId xmlns:a16="http://schemas.microsoft.com/office/drawing/2014/main" id="{99FFB5A5-0C9D-49FD-899D-3199FBF6C44C}"/>
              </a:ext>
            </a:extLst>
          </p:cNvPr>
          <p:cNvSpPr txBox="1"/>
          <p:nvPr/>
        </p:nvSpPr>
        <p:spPr>
          <a:xfrm>
            <a:off x="1553766" y="3227635"/>
            <a:ext cx="4304109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Sekant (sec)</a:t>
            </a:r>
            <a:endParaRPr/>
          </a:p>
        </p:txBody>
      </p:sp>
      <p:sp>
        <p:nvSpPr>
          <p:cNvPr id="15" name="Google Shape;358;p27">
            <a:extLst>
              <a:ext uri="{FF2B5EF4-FFF2-40B4-BE49-F238E27FC236}">
                <a16:creationId xmlns:a16="http://schemas.microsoft.com/office/drawing/2014/main" id="{A83EB7D9-8917-4AEF-8585-127005540666}"/>
              </a:ext>
            </a:extLst>
          </p:cNvPr>
          <p:cNvSpPr txBox="1"/>
          <p:nvPr/>
        </p:nvSpPr>
        <p:spPr>
          <a:xfrm>
            <a:off x="1520598" y="3637210"/>
            <a:ext cx="409915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Kosinüsün çarpmaya göre tersidir.</a:t>
            </a:r>
            <a:endParaRPr/>
          </a:p>
        </p:txBody>
      </p:sp>
      <p:sp>
        <p:nvSpPr>
          <p:cNvPr id="16" name="Google Shape;359;p27">
            <a:extLst>
              <a:ext uri="{FF2B5EF4-FFF2-40B4-BE49-F238E27FC236}">
                <a16:creationId xmlns:a16="http://schemas.microsoft.com/office/drawing/2014/main" id="{A4FA2A90-70E3-43DA-8A28-F682448AF66C}"/>
              </a:ext>
            </a:extLst>
          </p:cNvPr>
          <p:cNvSpPr txBox="1"/>
          <p:nvPr/>
        </p:nvSpPr>
        <p:spPr>
          <a:xfrm>
            <a:off x="6854428" y="3227635"/>
            <a:ext cx="4304109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Kosekant (csc)</a:t>
            </a:r>
            <a:endParaRPr/>
          </a:p>
        </p:txBody>
      </p:sp>
      <p:sp>
        <p:nvSpPr>
          <p:cNvPr id="17" name="Google Shape;360;p27">
            <a:extLst>
              <a:ext uri="{FF2B5EF4-FFF2-40B4-BE49-F238E27FC236}">
                <a16:creationId xmlns:a16="http://schemas.microsoft.com/office/drawing/2014/main" id="{9368D67F-092A-4B55-91EA-8FF5B516ACCD}"/>
              </a:ext>
            </a:extLst>
          </p:cNvPr>
          <p:cNvSpPr txBox="1"/>
          <p:nvPr/>
        </p:nvSpPr>
        <p:spPr>
          <a:xfrm>
            <a:off x="6821260" y="3637210"/>
            <a:ext cx="409915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Sinüsün çarpmaya göre tersidir.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5330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ÜÇGEN: 30-60-90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16" name="Google Shape;366;p28" descr="image.png">
            <a:extLst>
              <a:ext uri="{FF2B5EF4-FFF2-40B4-BE49-F238E27FC236}">
                <a16:creationId xmlns:a16="http://schemas.microsoft.com/office/drawing/2014/main" id="{DC61B444-3B71-4E90-8D24-F036734383F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57324" y="2663576"/>
            <a:ext cx="4448175" cy="25690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367;p28" descr="image.png">
            <a:extLst>
              <a:ext uri="{FF2B5EF4-FFF2-40B4-BE49-F238E27FC236}">
                <a16:creationId xmlns:a16="http://schemas.microsoft.com/office/drawing/2014/main" id="{47AB7C04-4774-40C6-A110-3EA391A2E6D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729412" y="2663576"/>
            <a:ext cx="4448175" cy="256907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375;p28">
            <a:extLst>
              <a:ext uri="{FF2B5EF4-FFF2-40B4-BE49-F238E27FC236}">
                <a16:creationId xmlns:a16="http://schemas.microsoft.com/office/drawing/2014/main" id="{738159F0-3F00-4357-99F4-D4FB6BD18A5F}"/>
              </a:ext>
            </a:extLst>
          </p:cNvPr>
          <p:cNvSpPr txBox="1"/>
          <p:nvPr/>
        </p:nvSpPr>
        <p:spPr>
          <a:xfrm>
            <a:off x="1687711" y="3127623"/>
            <a:ext cx="4170164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Kenar Oranları</a:t>
            </a:r>
            <a:endParaRPr/>
          </a:p>
        </p:txBody>
      </p:sp>
      <p:sp>
        <p:nvSpPr>
          <p:cNvPr id="19" name="Google Shape;376;p28">
            <a:extLst>
              <a:ext uri="{FF2B5EF4-FFF2-40B4-BE49-F238E27FC236}">
                <a16:creationId xmlns:a16="http://schemas.microsoft.com/office/drawing/2014/main" id="{2575B680-4578-4F10-8B86-C9819B34F29E}"/>
              </a:ext>
            </a:extLst>
          </p:cNvPr>
          <p:cNvSpPr txBox="1"/>
          <p:nvPr/>
        </p:nvSpPr>
        <p:spPr>
          <a:xfrm>
            <a:off x="6959799" y="3127623"/>
            <a:ext cx="4170164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Trigonometrik Değerler</a:t>
            </a:r>
            <a:endParaRPr/>
          </a:p>
        </p:txBody>
      </p:sp>
      <p:sp>
        <p:nvSpPr>
          <p:cNvPr id="20" name="Google Shape;377;p28">
            <a:extLst>
              <a:ext uri="{FF2B5EF4-FFF2-40B4-BE49-F238E27FC236}">
                <a16:creationId xmlns:a16="http://schemas.microsoft.com/office/drawing/2014/main" id="{26709D56-A47A-403D-9E83-8AAEE9DA7C5F}"/>
              </a:ext>
            </a:extLst>
          </p:cNvPr>
          <p:cNvSpPr txBox="1"/>
          <p:nvPr/>
        </p:nvSpPr>
        <p:spPr>
          <a:xfrm>
            <a:off x="6920252" y="3537198"/>
            <a:ext cx="397158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sin(30°) = 1/2</a:t>
            </a:r>
            <a:endParaRPr/>
          </a:p>
        </p:txBody>
      </p:sp>
      <p:sp>
        <p:nvSpPr>
          <p:cNvPr id="21" name="Google Shape;378;p28">
            <a:extLst>
              <a:ext uri="{FF2B5EF4-FFF2-40B4-BE49-F238E27FC236}">
                <a16:creationId xmlns:a16="http://schemas.microsoft.com/office/drawing/2014/main" id="{1373CEC3-7A5E-42B5-8DA4-A137B4ACA499}"/>
              </a:ext>
            </a:extLst>
          </p:cNvPr>
          <p:cNvSpPr txBox="1"/>
          <p:nvPr/>
        </p:nvSpPr>
        <p:spPr>
          <a:xfrm>
            <a:off x="6920252" y="3994398"/>
            <a:ext cx="397158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cos(30°) = √3/2</a:t>
            </a:r>
            <a:endParaRPr/>
          </a:p>
        </p:txBody>
      </p:sp>
      <p:sp>
        <p:nvSpPr>
          <p:cNvPr id="22" name="Google Shape;379;p28">
            <a:extLst>
              <a:ext uri="{FF2B5EF4-FFF2-40B4-BE49-F238E27FC236}">
                <a16:creationId xmlns:a16="http://schemas.microsoft.com/office/drawing/2014/main" id="{6E9EC7C2-14FD-4A96-A64B-1245EBBFE53E}"/>
              </a:ext>
            </a:extLst>
          </p:cNvPr>
          <p:cNvSpPr txBox="1"/>
          <p:nvPr/>
        </p:nvSpPr>
        <p:spPr>
          <a:xfrm>
            <a:off x="6920252" y="4451598"/>
            <a:ext cx="397158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tan(60°) = √3</a:t>
            </a:r>
            <a:endParaRPr/>
          </a:p>
        </p:txBody>
      </p:sp>
      <p:sp>
        <p:nvSpPr>
          <p:cNvPr id="23" name="Google Shape;381;p28">
            <a:extLst>
              <a:ext uri="{FF2B5EF4-FFF2-40B4-BE49-F238E27FC236}">
                <a16:creationId xmlns:a16="http://schemas.microsoft.com/office/drawing/2014/main" id="{8737AB64-5C18-4D1E-9160-54F957FCBA2C}"/>
              </a:ext>
            </a:extLst>
          </p:cNvPr>
          <p:cNvSpPr txBox="1"/>
          <p:nvPr/>
        </p:nvSpPr>
        <p:spPr>
          <a:xfrm>
            <a:off x="2124754" y="3524994"/>
            <a:ext cx="34949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30° karşısı: 1</a:t>
            </a:r>
            <a:endParaRPr/>
          </a:p>
        </p:txBody>
      </p:sp>
      <p:sp>
        <p:nvSpPr>
          <p:cNvPr id="24" name="Google Shape;383;p28">
            <a:extLst>
              <a:ext uri="{FF2B5EF4-FFF2-40B4-BE49-F238E27FC236}">
                <a16:creationId xmlns:a16="http://schemas.microsoft.com/office/drawing/2014/main" id="{28B91B84-9DAC-4FD0-B230-567CCD93052C}"/>
              </a:ext>
            </a:extLst>
          </p:cNvPr>
          <p:cNvSpPr txBox="1"/>
          <p:nvPr/>
        </p:nvSpPr>
        <p:spPr>
          <a:xfrm>
            <a:off x="2124754" y="3791694"/>
            <a:ext cx="34949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60° karşısı: √3</a:t>
            </a:r>
            <a:endParaRPr/>
          </a:p>
        </p:txBody>
      </p:sp>
      <p:sp>
        <p:nvSpPr>
          <p:cNvPr id="25" name="Google Shape;385;p28">
            <a:extLst>
              <a:ext uri="{FF2B5EF4-FFF2-40B4-BE49-F238E27FC236}">
                <a16:creationId xmlns:a16="http://schemas.microsoft.com/office/drawing/2014/main" id="{3D8D791D-B303-4904-A9C3-3350CFCF3B8F}"/>
              </a:ext>
            </a:extLst>
          </p:cNvPr>
          <p:cNvSpPr txBox="1"/>
          <p:nvPr/>
        </p:nvSpPr>
        <p:spPr>
          <a:xfrm>
            <a:off x="2124754" y="4058394"/>
            <a:ext cx="34949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90° karşısı (Hipotenüs): 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20364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ÜÇGEN: 45-45-90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8" name="Google Shape;391;p29" descr="image.png">
            <a:extLst>
              <a:ext uri="{FF2B5EF4-FFF2-40B4-BE49-F238E27FC236}">
                <a16:creationId xmlns:a16="http://schemas.microsoft.com/office/drawing/2014/main" id="{A790FC68-BA42-4AA5-B782-ED2CEFC17A0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43050" y="2663576"/>
            <a:ext cx="4362450" cy="25690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92;p29" descr="image.png">
            <a:extLst>
              <a:ext uri="{FF2B5EF4-FFF2-40B4-BE49-F238E27FC236}">
                <a16:creationId xmlns:a16="http://schemas.microsoft.com/office/drawing/2014/main" id="{957C1EC9-F94B-4B96-859C-754933D2435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0832" y="2663576"/>
            <a:ext cx="4362450" cy="256907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400;p29">
            <a:extLst>
              <a:ext uri="{FF2B5EF4-FFF2-40B4-BE49-F238E27FC236}">
                <a16:creationId xmlns:a16="http://schemas.microsoft.com/office/drawing/2014/main" id="{E93751B1-CBCE-4851-BB55-C5B1839864AD}"/>
              </a:ext>
            </a:extLst>
          </p:cNvPr>
          <p:cNvSpPr txBox="1"/>
          <p:nvPr/>
        </p:nvSpPr>
        <p:spPr>
          <a:xfrm>
            <a:off x="1768078" y="3127623"/>
            <a:ext cx="4089797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İkizkenar Dik Üçgen</a:t>
            </a:r>
            <a:endParaRPr/>
          </a:p>
        </p:txBody>
      </p:sp>
      <p:sp>
        <p:nvSpPr>
          <p:cNvPr id="11" name="Google Shape;401;p29">
            <a:extLst>
              <a:ext uri="{FF2B5EF4-FFF2-40B4-BE49-F238E27FC236}">
                <a16:creationId xmlns:a16="http://schemas.microsoft.com/office/drawing/2014/main" id="{FA251D4F-747E-4C95-B585-05F85954288F}"/>
              </a:ext>
            </a:extLst>
          </p:cNvPr>
          <p:cNvSpPr txBox="1"/>
          <p:nvPr/>
        </p:nvSpPr>
        <p:spPr>
          <a:xfrm>
            <a:off x="6865860" y="3127623"/>
            <a:ext cx="4089797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Trigonometrik</a:t>
            </a:r>
            <a:r>
              <a:rPr lang="en-US" sz="1404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404" b="1" i="0" u="none" strike="noStrike" cap="none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Değerler</a:t>
            </a:r>
            <a:endParaRPr dirty="0"/>
          </a:p>
        </p:txBody>
      </p:sp>
      <p:sp>
        <p:nvSpPr>
          <p:cNvPr id="12" name="Google Shape;402;p29">
            <a:extLst>
              <a:ext uri="{FF2B5EF4-FFF2-40B4-BE49-F238E27FC236}">
                <a16:creationId xmlns:a16="http://schemas.microsoft.com/office/drawing/2014/main" id="{C7CF35F2-1377-4376-A287-00839AC9D509}"/>
              </a:ext>
            </a:extLst>
          </p:cNvPr>
          <p:cNvSpPr txBox="1"/>
          <p:nvPr/>
        </p:nvSpPr>
        <p:spPr>
          <a:xfrm>
            <a:off x="6822486" y="3537198"/>
            <a:ext cx="389504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sin(45°) = 1/√2 = √2/2</a:t>
            </a:r>
            <a:endParaRPr dirty="0"/>
          </a:p>
        </p:txBody>
      </p:sp>
      <p:sp>
        <p:nvSpPr>
          <p:cNvPr id="13" name="Google Shape;403;p29">
            <a:extLst>
              <a:ext uri="{FF2B5EF4-FFF2-40B4-BE49-F238E27FC236}">
                <a16:creationId xmlns:a16="http://schemas.microsoft.com/office/drawing/2014/main" id="{D4A032F0-6484-488B-ACCE-B4C1F1370087}"/>
              </a:ext>
            </a:extLst>
          </p:cNvPr>
          <p:cNvSpPr txBox="1"/>
          <p:nvPr/>
        </p:nvSpPr>
        <p:spPr>
          <a:xfrm>
            <a:off x="6822486" y="3994398"/>
            <a:ext cx="389504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cos(45°) = √2/2</a:t>
            </a:r>
            <a:endParaRPr dirty="0"/>
          </a:p>
        </p:txBody>
      </p:sp>
      <p:sp>
        <p:nvSpPr>
          <p:cNvPr id="14" name="Google Shape;404;p29">
            <a:extLst>
              <a:ext uri="{FF2B5EF4-FFF2-40B4-BE49-F238E27FC236}">
                <a16:creationId xmlns:a16="http://schemas.microsoft.com/office/drawing/2014/main" id="{B2A4D0BA-030B-4B8D-AC55-970EAC58D1C0}"/>
              </a:ext>
            </a:extLst>
          </p:cNvPr>
          <p:cNvSpPr txBox="1"/>
          <p:nvPr/>
        </p:nvSpPr>
        <p:spPr>
          <a:xfrm>
            <a:off x="6822486" y="4451598"/>
            <a:ext cx="389504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tan(45°) = 1</a:t>
            </a:r>
            <a:endParaRPr/>
          </a:p>
        </p:txBody>
      </p:sp>
      <p:sp>
        <p:nvSpPr>
          <p:cNvPr id="15" name="Google Shape;406;p29">
            <a:extLst>
              <a:ext uri="{FF2B5EF4-FFF2-40B4-BE49-F238E27FC236}">
                <a16:creationId xmlns:a16="http://schemas.microsoft.com/office/drawing/2014/main" id="{23B11EDE-656F-4C31-A71C-665E6106AAC6}"/>
              </a:ext>
            </a:extLst>
          </p:cNvPr>
          <p:cNvSpPr txBox="1"/>
          <p:nvPr/>
        </p:nvSpPr>
        <p:spPr>
          <a:xfrm>
            <a:off x="2192110" y="3524994"/>
            <a:ext cx="342763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Dik kenarlar: 1</a:t>
            </a:r>
            <a:endParaRPr/>
          </a:p>
        </p:txBody>
      </p:sp>
      <p:sp>
        <p:nvSpPr>
          <p:cNvPr id="16" name="Google Shape;408;p29">
            <a:extLst>
              <a:ext uri="{FF2B5EF4-FFF2-40B4-BE49-F238E27FC236}">
                <a16:creationId xmlns:a16="http://schemas.microsoft.com/office/drawing/2014/main" id="{4D866B52-B9C8-47A9-94B6-DE10B7C2DB0E}"/>
              </a:ext>
            </a:extLst>
          </p:cNvPr>
          <p:cNvSpPr txBox="1"/>
          <p:nvPr/>
        </p:nvSpPr>
        <p:spPr>
          <a:xfrm>
            <a:off x="2192110" y="3791694"/>
            <a:ext cx="3427639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Hipotenüs: √2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49333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STANDART AÇI DEĞERLERI TABLOSU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br>
              <a:rPr lang="tr-TR" dirty="0"/>
            </a:b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graphicFrame>
        <p:nvGraphicFramePr>
          <p:cNvPr id="8" name="Google Shape;419;p30">
            <a:extLst>
              <a:ext uri="{FF2B5EF4-FFF2-40B4-BE49-F238E27FC236}">
                <a16:creationId xmlns:a16="http://schemas.microsoft.com/office/drawing/2014/main" id="{F11D6407-B83A-4997-BF04-B1003E0C23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5744147"/>
              </p:ext>
            </p:extLst>
          </p:nvPr>
        </p:nvGraphicFramePr>
        <p:xfrm>
          <a:off x="1757362" y="2414588"/>
          <a:ext cx="9058273" cy="297651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574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5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5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0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 err="1">
                          <a:solidFill>
                            <a:srgbClr val="FFFFFF"/>
                          </a:solidFill>
                          <a:sym typeface="Inter"/>
                        </a:rPr>
                        <a:t>Açı</a:t>
                      </a:r>
                      <a:r>
                        <a:rPr lang="en-US" sz="1200" b="1" u="none" strike="noStrike" cap="none" dirty="0">
                          <a:solidFill>
                            <a:srgbClr val="FFFFFF"/>
                          </a:solidFill>
                          <a:sym typeface="Inter"/>
                        </a:rPr>
                        <a:t> (θ)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sin(θ)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cos(θ)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FFFFFF"/>
                          </a:solidFill>
                          <a:sym typeface="Inter"/>
                        </a:rPr>
                        <a:t>tan(θ)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cot(θ)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0°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0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1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0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Tanımsız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0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30°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1/2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√3/2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√3/3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√3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45°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√2/2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√2/2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1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1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0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60°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√3/2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1/2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√3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√3/3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90°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1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0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Tanımsız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0</a:t>
                      </a:r>
                      <a:endParaRPr dirty="0"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535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dirty="0"/>
              <a:t>Soru: Bir dik üçgende karşı dik kenar 5 birim, komşu dik kenar 12 birim ise sin(</a:t>
            </a:r>
            <a:r>
              <a:rPr lang="el-GR" dirty="0"/>
              <a:t>θ) </a:t>
            </a:r>
            <a:r>
              <a:rPr lang="tr-TR" dirty="0"/>
              <a:t>ve cos(</a:t>
            </a:r>
            <a:r>
              <a:rPr lang="el-GR" dirty="0"/>
              <a:t>θ) </a:t>
            </a:r>
            <a:r>
              <a:rPr lang="tr-TR" dirty="0"/>
              <a:t>değerlerini bulunuz.</a:t>
            </a:r>
          </a:p>
          <a:p>
            <a:pPr marL="0" indent="0" algn="l">
              <a:buNone/>
            </a:pPr>
            <a:r>
              <a:rPr lang="tr-TR" dirty="0"/>
              <a:t>Çözüm:</a:t>
            </a:r>
          </a:p>
          <a:p>
            <a:pPr marL="0" indent="0" algn="l">
              <a:buNone/>
            </a:pPr>
            <a:r>
              <a:rPr lang="pt-BR" dirty="0"/>
              <a:t>Pisagor ile hipotenüs: √(5² + 12²) = √(25 + 144) = √169 = 13</a:t>
            </a:r>
          </a:p>
          <a:p>
            <a:pPr marL="0" indent="0" algn="l">
              <a:buNone/>
            </a:pPr>
            <a:r>
              <a:rPr lang="es-ES" dirty="0"/>
              <a:t>sin(θ) = Karşı / Hipotenüs = 5 / 13</a:t>
            </a:r>
          </a:p>
          <a:p>
            <a:pPr marL="0" indent="0" algn="l">
              <a:buNone/>
            </a:pPr>
            <a:r>
              <a:rPr lang="tr-TR" dirty="0"/>
              <a:t>cos(</a:t>
            </a:r>
            <a:r>
              <a:rPr lang="el-GR" dirty="0"/>
              <a:t>θ) = </a:t>
            </a:r>
            <a:r>
              <a:rPr lang="tr-TR" dirty="0"/>
              <a:t>Komşu / Hipotenüs = 12 / 13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522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816475-B49D-4502-9B98-8E6C6503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PISAGOR ÖZDEŞLIĞI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C6D5D-8D77-44DC-B1D6-B77D8C82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Birim çember denkleminin (x² + y² = 1) doğrudan bir sonucudur. Trigonometrinin en önemli bağıntısıdır.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Örnek: </a:t>
            </a:r>
            <a:r>
              <a:rPr lang="it-IT" dirty="0"/>
              <a:t>(1 - sin²x) / cosx ifadesini sadeleştiriniz.</a:t>
            </a:r>
            <a:endParaRPr lang="tr-TR" dirty="0"/>
          </a:p>
          <a:p>
            <a:pPr marL="0" indent="0">
              <a:buNone/>
            </a:pPr>
            <a:r>
              <a:rPr lang="es-ES" dirty="0"/>
              <a:t>sin²x + cos²x = 1 olduğu için 1 - sin²x = cos²x'tir.</a:t>
            </a:r>
          </a:p>
          <a:p>
            <a:pPr marL="0" indent="0">
              <a:buNone/>
            </a:pPr>
            <a:r>
              <a:rPr lang="it-IT" dirty="0"/>
              <a:t>İfademiz: cos²x / cosx olur.</a:t>
            </a:r>
          </a:p>
          <a:p>
            <a:pPr marL="0" indent="0">
              <a:buNone/>
            </a:pPr>
            <a:r>
              <a:rPr lang="it-IT" dirty="0"/>
              <a:t>Sadeleştirme sonucu: </a:t>
            </a:r>
            <a:r>
              <a:rPr lang="it-IT" b="1" dirty="0"/>
              <a:t>cosx </a:t>
            </a:r>
            <a:r>
              <a:rPr lang="it-IT" dirty="0"/>
              <a:t>bulunur.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88CD30-B630-4E8B-A3D2-07BF8D086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B55055-1D31-4F74-9401-0A3C8885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5D11B0-8A2F-47B8-8208-6B74055D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  <p:pic>
        <p:nvPicPr>
          <p:cNvPr id="8" name="Google Shape;485;p33" descr="image.png">
            <a:extLst>
              <a:ext uri="{FF2B5EF4-FFF2-40B4-BE49-F238E27FC236}">
                <a16:creationId xmlns:a16="http://schemas.microsoft.com/office/drawing/2014/main" id="{43C37C17-2EAA-4369-B67F-FD776F451F9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43338" y="2894806"/>
            <a:ext cx="5660230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496;p33" descr="image.png">
            <a:extLst>
              <a:ext uri="{FF2B5EF4-FFF2-40B4-BE49-F238E27FC236}">
                <a16:creationId xmlns:a16="http://schemas.microsoft.com/office/drawing/2014/main" id="{9694B7E4-9FE6-4EEB-AC5B-27AAC99E2CA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40936" y="3170882"/>
            <a:ext cx="1382548" cy="2096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0016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02408A-FB7F-4865-8D07-3B3AE3CA4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TÜRETILMIŞ ÖZDEŞLIKLER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985522-C308-46E0-B680-9FE512145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4E0190-B014-42FC-ABA2-232B48E54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D7BE7F-8A72-4A84-B4F1-F87C3E0CF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0388A0C-64D7-4F67-A03C-12621AF00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  <p:graphicFrame>
        <p:nvGraphicFramePr>
          <p:cNvPr id="7" name="Google Shape;507;p34">
            <a:extLst>
              <a:ext uri="{FF2B5EF4-FFF2-40B4-BE49-F238E27FC236}">
                <a16:creationId xmlns:a16="http://schemas.microsoft.com/office/drawing/2014/main" id="{F899A2DE-CD5F-4623-BCA8-AA94A5C3B9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5089791"/>
              </p:ext>
            </p:extLst>
          </p:nvPr>
        </p:nvGraphicFramePr>
        <p:xfrm>
          <a:off x="1414462" y="2673429"/>
          <a:ext cx="9363075" cy="239548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872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09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Tür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Eşitlik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09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Tan/Cot İlişkisi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tan(x) · cot(x) = 1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09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Bölüm</a:t>
                      </a: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 </a:t>
                      </a:r>
                      <a:r>
                        <a:rPr lang="en-US" sz="1500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İlişkisi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tan(x) = sin(x) / cos(x)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09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Tümler Açılar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sin(90-x) = cos(x)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09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Tümler Açılar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tan(90-x) = cot(x)</a:t>
                      </a:r>
                      <a:endParaRPr dirty="0"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318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E4142E-C13B-4BFB-95E0-8ACE6392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BÖLGE DÖNÜŞÜMLERİ</a:t>
            </a:r>
            <a:br>
              <a:rPr lang="tr-TR" dirty="0"/>
            </a:br>
            <a:r>
              <a:rPr lang="tr-TR" dirty="0"/>
              <a:t>90° VE 270° ILE DÖNÜŞÜMLER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14BB59-2916-4043-BA41-C4232C1F3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Açı 90° (</a:t>
            </a:r>
            <a:r>
              <a:rPr lang="el-GR" dirty="0"/>
              <a:t>π/2) </a:t>
            </a:r>
            <a:r>
              <a:rPr lang="tr-TR" dirty="0"/>
              <a:t>veya 270° (3</a:t>
            </a:r>
            <a:r>
              <a:rPr lang="el-GR" dirty="0"/>
              <a:t>π/2) </a:t>
            </a:r>
            <a:r>
              <a:rPr lang="tr-TR" dirty="0"/>
              <a:t>eksenlerine göre yazıldığında isim değişir.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*İşaret, açının bulunduğu bölgedeki orijinal fonksiyonun işaretine göre belirlenir.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F7E14C-F4A0-4C69-A836-A25B50648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5CA60F-3A5F-4E8D-8624-2A2BA7519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AFCB11-E8BD-4216-8C69-ACCE8468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  <p:pic>
        <p:nvPicPr>
          <p:cNvPr id="7" name="Google Shape;556;p37" descr="image.png">
            <a:extLst>
              <a:ext uri="{FF2B5EF4-FFF2-40B4-BE49-F238E27FC236}">
                <a16:creationId xmlns:a16="http://schemas.microsoft.com/office/drawing/2014/main" id="{EF014BCF-C8E0-49F2-AD7B-C89AB78270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93019" y="2755950"/>
            <a:ext cx="4576762" cy="2111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57;p37" descr="image.png">
            <a:extLst>
              <a:ext uri="{FF2B5EF4-FFF2-40B4-BE49-F238E27FC236}">
                <a16:creationId xmlns:a16="http://schemas.microsoft.com/office/drawing/2014/main" id="{4DE89C29-B7CD-4BB1-878C-1B00C181E14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426520" y="2755950"/>
            <a:ext cx="4576762" cy="211187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67;p37">
            <a:extLst>
              <a:ext uri="{FF2B5EF4-FFF2-40B4-BE49-F238E27FC236}">
                <a16:creationId xmlns:a16="http://schemas.microsoft.com/office/drawing/2014/main" id="{DBF815B8-8A03-4663-9FC8-05C5267CED8F}"/>
              </a:ext>
            </a:extLst>
          </p:cNvPr>
          <p:cNvSpPr txBox="1"/>
          <p:nvPr/>
        </p:nvSpPr>
        <p:spPr>
          <a:xfrm>
            <a:off x="1531442" y="3219997"/>
            <a:ext cx="4290714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Kurallar</a:t>
            </a:r>
            <a:endParaRPr/>
          </a:p>
        </p:txBody>
      </p:sp>
      <p:sp>
        <p:nvSpPr>
          <p:cNvPr id="10" name="Google Shape;568;p37">
            <a:extLst>
              <a:ext uri="{FF2B5EF4-FFF2-40B4-BE49-F238E27FC236}">
                <a16:creationId xmlns:a16="http://schemas.microsoft.com/office/drawing/2014/main" id="{EA16F199-A721-418F-831A-24F1C6BC1462}"/>
              </a:ext>
            </a:extLst>
          </p:cNvPr>
          <p:cNvSpPr txBox="1"/>
          <p:nvPr/>
        </p:nvSpPr>
        <p:spPr>
          <a:xfrm>
            <a:off x="1497635" y="3629572"/>
            <a:ext cx="40863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 &lt;-&gt; cos</a:t>
            </a:r>
            <a:endParaRPr/>
          </a:p>
        </p:txBody>
      </p:sp>
      <p:sp>
        <p:nvSpPr>
          <p:cNvPr id="11" name="Google Shape;569;p37">
            <a:extLst>
              <a:ext uri="{FF2B5EF4-FFF2-40B4-BE49-F238E27FC236}">
                <a16:creationId xmlns:a16="http://schemas.microsoft.com/office/drawing/2014/main" id="{E5C1B643-6E3C-4CEB-A04C-EBD7DB768A61}"/>
              </a:ext>
            </a:extLst>
          </p:cNvPr>
          <p:cNvSpPr txBox="1"/>
          <p:nvPr/>
        </p:nvSpPr>
        <p:spPr>
          <a:xfrm>
            <a:off x="1497635" y="4086772"/>
            <a:ext cx="40863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tan &lt;-&gt; cot</a:t>
            </a:r>
            <a:endParaRPr/>
          </a:p>
        </p:txBody>
      </p:sp>
      <p:sp>
        <p:nvSpPr>
          <p:cNvPr id="12" name="Google Shape;570;p37">
            <a:extLst>
              <a:ext uri="{FF2B5EF4-FFF2-40B4-BE49-F238E27FC236}">
                <a16:creationId xmlns:a16="http://schemas.microsoft.com/office/drawing/2014/main" id="{613C656C-4000-499A-878A-DE9F7FD83731}"/>
              </a:ext>
            </a:extLst>
          </p:cNvPr>
          <p:cNvSpPr txBox="1"/>
          <p:nvPr/>
        </p:nvSpPr>
        <p:spPr>
          <a:xfrm>
            <a:off x="6664943" y="3219997"/>
            <a:ext cx="4290714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Örnekler</a:t>
            </a:r>
            <a:endParaRPr/>
          </a:p>
        </p:txBody>
      </p:sp>
      <p:sp>
        <p:nvSpPr>
          <p:cNvPr id="13" name="Google Shape;571;p37">
            <a:extLst>
              <a:ext uri="{FF2B5EF4-FFF2-40B4-BE49-F238E27FC236}">
                <a16:creationId xmlns:a16="http://schemas.microsoft.com/office/drawing/2014/main" id="{573E2D8A-4D38-4D75-BE86-3EED4971D8D8}"/>
              </a:ext>
            </a:extLst>
          </p:cNvPr>
          <p:cNvSpPr txBox="1"/>
          <p:nvPr/>
        </p:nvSpPr>
        <p:spPr>
          <a:xfrm>
            <a:off x="6631136" y="3629572"/>
            <a:ext cx="40863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sin(90+x) = cos(x)</a:t>
            </a:r>
            <a:endParaRPr/>
          </a:p>
        </p:txBody>
      </p:sp>
      <p:sp>
        <p:nvSpPr>
          <p:cNvPr id="14" name="Google Shape;572;p37">
            <a:extLst>
              <a:ext uri="{FF2B5EF4-FFF2-40B4-BE49-F238E27FC236}">
                <a16:creationId xmlns:a16="http://schemas.microsoft.com/office/drawing/2014/main" id="{A980FB97-B346-49D8-9B73-F7C53C2E78C8}"/>
              </a:ext>
            </a:extLst>
          </p:cNvPr>
          <p:cNvSpPr txBox="1"/>
          <p:nvPr/>
        </p:nvSpPr>
        <p:spPr>
          <a:xfrm>
            <a:off x="6631136" y="4086772"/>
            <a:ext cx="4086395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tan(270-x) = cot(x)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76640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383B0D-3CF1-45BF-BA22-62E7E656C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180° VE 360° ILE DÖNÜŞÜMLER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100864-8DD3-4769-B903-26656118A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Açı 180° (</a:t>
            </a:r>
            <a:r>
              <a:rPr lang="el-GR" dirty="0"/>
              <a:t>π) </a:t>
            </a:r>
            <a:r>
              <a:rPr lang="tr-TR" dirty="0"/>
              <a:t>veya 360° (2</a:t>
            </a:r>
            <a:r>
              <a:rPr lang="el-GR" dirty="0"/>
              <a:t>π) </a:t>
            </a:r>
            <a:r>
              <a:rPr lang="tr-TR" dirty="0"/>
              <a:t>eksenlerine göre yazıldığında isim değişmez.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74BB10-A6FA-4317-9B56-E71A80335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CDD6D7-DD39-4CCF-90B0-9822A578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DC5171-EAA4-49AD-8BC3-3C70FAAD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  <p:pic>
        <p:nvPicPr>
          <p:cNvPr id="7" name="Google Shape;578;p38" descr="image.png">
            <a:extLst>
              <a:ext uri="{FF2B5EF4-FFF2-40B4-BE49-F238E27FC236}">
                <a16:creationId xmlns:a16="http://schemas.microsoft.com/office/drawing/2014/main" id="{CE29A55F-B94E-4F25-939E-A9D6F04D372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85888" y="3311276"/>
            <a:ext cx="4519612" cy="2111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79;p38" descr="image.png">
            <a:extLst>
              <a:ext uri="{FF2B5EF4-FFF2-40B4-BE49-F238E27FC236}">
                <a16:creationId xmlns:a16="http://schemas.microsoft.com/office/drawing/2014/main" id="{F0C4F031-6D32-4185-9DE1-47FD3B78899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483670" y="3311276"/>
            <a:ext cx="4519612" cy="211187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88;p38">
            <a:extLst>
              <a:ext uri="{FF2B5EF4-FFF2-40B4-BE49-F238E27FC236}">
                <a16:creationId xmlns:a16="http://schemas.microsoft.com/office/drawing/2014/main" id="{04556D46-71B2-4F16-A1E4-F36B53734A26}"/>
              </a:ext>
            </a:extLst>
          </p:cNvPr>
          <p:cNvSpPr txBox="1"/>
          <p:nvPr/>
        </p:nvSpPr>
        <p:spPr>
          <a:xfrm>
            <a:off x="1620739" y="3775323"/>
            <a:ext cx="4237136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Kurallar</a:t>
            </a:r>
            <a:endParaRPr/>
          </a:p>
        </p:txBody>
      </p:sp>
      <p:sp>
        <p:nvSpPr>
          <p:cNvPr id="10" name="Google Shape;589;p38">
            <a:extLst>
              <a:ext uri="{FF2B5EF4-FFF2-40B4-BE49-F238E27FC236}">
                <a16:creationId xmlns:a16="http://schemas.microsoft.com/office/drawing/2014/main" id="{9B5E8BE2-D882-4B33-A9EB-E11B34D63F1C}"/>
              </a:ext>
            </a:extLst>
          </p:cNvPr>
          <p:cNvSpPr txBox="1"/>
          <p:nvPr/>
        </p:nvSpPr>
        <p:spPr>
          <a:xfrm>
            <a:off x="1584382" y="4184898"/>
            <a:ext cx="403536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 -&gt; sin</a:t>
            </a:r>
            <a:endParaRPr/>
          </a:p>
        </p:txBody>
      </p:sp>
      <p:sp>
        <p:nvSpPr>
          <p:cNvPr id="11" name="Google Shape;590;p38">
            <a:extLst>
              <a:ext uri="{FF2B5EF4-FFF2-40B4-BE49-F238E27FC236}">
                <a16:creationId xmlns:a16="http://schemas.microsoft.com/office/drawing/2014/main" id="{0CC3D105-A858-454F-941A-231E108B3B02}"/>
              </a:ext>
            </a:extLst>
          </p:cNvPr>
          <p:cNvSpPr txBox="1"/>
          <p:nvPr/>
        </p:nvSpPr>
        <p:spPr>
          <a:xfrm>
            <a:off x="1584382" y="4642098"/>
            <a:ext cx="403536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cos -&gt; cos</a:t>
            </a:r>
            <a:endParaRPr/>
          </a:p>
        </p:txBody>
      </p:sp>
      <p:sp>
        <p:nvSpPr>
          <p:cNvPr id="12" name="Google Shape;591;p38">
            <a:extLst>
              <a:ext uri="{FF2B5EF4-FFF2-40B4-BE49-F238E27FC236}">
                <a16:creationId xmlns:a16="http://schemas.microsoft.com/office/drawing/2014/main" id="{0FDA66E6-4069-462B-BB2D-04C8218C7FAD}"/>
              </a:ext>
            </a:extLst>
          </p:cNvPr>
          <p:cNvSpPr txBox="1"/>
          <p:nvPr/>
        </p:nvSpPr>
        <p:spPr>
          <a:xfrm>
            <a:off x="6718521" y="3775323"/>
            <a:ext cx="4237136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Örnekler</a:t>
            </a:r>
            <a:endParaRPr/>
          </a:p>
        </p:txBody>
      </p:sp>
      <p:sp>
        <p:nvSpPr>
          <p:cNvPr id="13" name="Google Shape;592;p38">
            <a:extLst>
              <a:ext uri="{FF2B5EF4-FFF2-40B4-BE49-F238E27FC236}">
                <a16:creationId xmlns:a16="http://schemas.microsoft.com/office/drawing/2014/main" id="{64F1CBD2-B0C5-436E-A508-ED039DD3FA53}"/>
              </a:ext>
            </a:extLst>
          </p:cNvPr>
          <p:cNvSpPr txBox="1"/>
          <p:nvPr/>
        </p:nvSpPr>
        <p:spPr>
          <a:xfrm>
            <a:off x="6682164" y="4184898"/>
            <a:ext cx="403536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cos(180-x) = -cos(x) (2. Bölge)</a:t>
            </a:r>
            <a:endParaRPr/>
          </a:p>
        </p:txBody>
      </p:sp>
      <p:sp>
        <p:nvSpPr>
          <p:cNvPr id="14" name="Google Shape;593;p38">
            <a:extLst>
              <a:ext uri="{FF2B5EF4-FFF2-40B4-BE49-F238E27FC236}">
                <a16:creationId xmlns:a16="http://schemas.microsoft.com/office/drawing/2014/main" id="{C7BE635F-59FE-422C-A38D-61F64F218725}"/>
              </a:ext>
            </a:extLst>
          </p:cNvPr>
          <p:cNvSpPr txBox="1"/>
          <p:nvPr/>
        </p:nvSpPr>
        <p:spPr>
          <a:xfrm>
            <a:off x="6682164" y="4642098"/>
            <a:ext cx="4035368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sin(360-x) = -sin(x) (4. Bölge)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1382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TRIGONOMETRIDE TEMEL İŞLEMLER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DERECE VE RADYAN KAVRAMLARI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7" name="Google Shape;135;p16" descr="image.png">
            <a:extLst>
              <a:ext uri="{FF2B5EF4-FFF2-40B4-BE49-F238E27FC236}">
                <a16:creationId xmlns:a16="http://schemas.microsoft.com/office/drawing/2014/main" id="{2F5E072E-D753-43B8-B9FC-5CFF9E90172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40170" y="2468314"/>
            <a:ext cx="4433887" cy="1921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36;p16" descr="image.png">
            <a:extLst>
              <a:ext uri="{FF2B5EF4-FFF2-40B4-BE49-F238E27FC236}">
                <a16:creationId xmlns:a16="http://schemas.microsoft.com/office/drawing/2014/main" id="{998F45E1-B8FB-4F7A-A65C-4ECADD7D81B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569395" y="2468314"/>
            <a:ext cx="4433887" cy="192137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44;p16">
            <a:extLst>
              <a:ext uri="{FF2B5EF4-FFF2-40B4-BE49-F238E27FC236}">
                <a16:creationId xmlns:a16="http://schemas.microsoft.com/office/drawing/2014/main" id="{A9C9B9EC-FCDA-485D-84F3-073F2DCB8AE7}"/>
              </a:ext>
            </a:extLst>
          </p:cNvPr>
          <p:cNvSpPr txBox="1"/>
          <p:nvPr/>
        </p:nvSpPr>
        <p:spPr>
          <a:xfrm>
            <a:off x="1569664" y="2932361"/>
            <a:ext cx="4156769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Derece</a:t>
            </a:r>
            <a:r>
              <a:rPr lang="en-US" sz="1404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(Degree)</a:t>
            </a:r>
            <a:endParaRPr dirty="0"/>
          </a:p>
        </p:txBody>
      </p:sp>
      <p:sp>
        <p:nvSpPr>
          <p:cNvPr id="10" name="Google Shape;145;p16">
            <a:extLst>
              <a:ext uri="{FF2B5EF4-FFF2-40B4-BE49-F238E27FC236}">
                <a16:creationId xmlns:a16="http://schemas.microsoft.com/office/drawing/2014/main" id="{CE88B79F-3DFF-4677-BC20-184FB9C22B62}"/>
              </a:ext>
            </a:extLst>
          </p:cNvPr>
          <p:cNvSpPr txBox="1"/>
          <p:nvPr/>
        </p:nvSpPr>
        <p:spPr>
          <a:xfrm>
            <a:off x="1529480" y="3341936"/>
            <a:ext cx="395882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 tam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çember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yayının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360'ta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birine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1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derece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denir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 Tam tur 360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derecedir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11" name="Google Shape;146;p16">
            <a:extLst>
              <a:ext uri="{FF2B5EF4-FFF2-40B4-BE49-F238E27FC236}">
                <a16:creationId xmlns:a16="http://schemas.microsoft.com/office/drawing/2014/main" id="{596AFA18-7446-4C3D-B14B-089F196F2D95}"/>
              </a:ext>
            </a:extLst>
          </p:cNvPr>
          <p:cNvSpPr txBox="1"/>
          <p:nvPr/>
        </p:nvSpPr>
        <p:spPr>
          <a:xfrm>
            <a:off x="6798889" y="2932361"/>
            <a:ext cx="4156769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Radyan (Radian)</a:t>
            </a:r>
            <a:endParaRPr/>
          </a:p>
        </p:txBody>
      </p:sp>
      <p:sp>
        <p:nvSpPr>
          <p:cNvPr id="12" name="Google Shape;147;p16">
            <a:extLst>
              <a:ext uri="{FF2B5EF4-FFF2-40B4-BE49-F238E27FC236}">
                <a16:creationId xmlns:a16="http://schemas.microsoft.com/office/drawing/2014/main" id="{73C28E72-CDFF-40FE-BBD4-8BB61004D1B0}"/>
              </a:ext>
            </a:extLst>
          </p:cNvPr>
          <p:cNvSpPr txBox="1"/>
          <p:nvPr/>
        </p:nvSpPr>
        <p:spPr>
          <a:xfrm>
            <a:off x="6758705" y="3341936"/>
            <a:ext cx="3958828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Yarıçap uzunluğundaki bir yayı gören merkez açının ölçüsüne 1 radyan denir. Tam tur 2π radyandır.</a:t>
            </a:r>
            <a:endParaRPr/>
          </a:p>
        </p:txBody>
      </p:sp>
      <p:pic>
        <p:nvPicPr>
          <p:cNvPr id="13" name="Google Shape;135;p16" descr="image.png">
            <a:extLst>
              <a:ext uri="{FF2B5EF4-FFF2-40B4-BE49-F238E27FC236}">
                <a16:creationId xmlns:a16="http://schemas.microsoft.com/office/drawing/2014/main" id="{578E9F7C-3BA1-4E00-9388-6FFE2F0D3BA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79056" y="4524622"/>
            <a:ext cx="4433887" cy="157551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4;p16">
            <a:extLst>
              <a:ext uri="{FF2B5EF4-FFF2-40B4-BE49-F238E27FC236}">
                <a16:creationId xmlns:a16="http://schemas.microsoft.com/office/drawing/2014/main" id="{4C2C6228-1D71-4995-8B81-B7D6313BDDE9}"/>
              </a:ext>
            </a:extLst>
          </p:cNvPr>
          <p:cNvSpPr txBox="1"/>
          <p:nvPr/>
        </p:nvSpPr>
        <p:spPr>
          <a:xfrm>
            <a:off x="4108550" y="4642814"/>
            <a:ext cx="4156769" cy="21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4" b="1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Gradyan</a:t>
            </a:r>
            <a:r>
              <a:rPr lang="en-US" sz="1404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(</a:t>
            </a:r>
            <a:r>
              <a:rPr lang="tr-TR" sz="1404" b="1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Grad</a:t>
            </a:r>
            <a:r>
              <a:rPr lang="en-US" sz="1404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)</a:t>
            </a:r>
            <a:endParaRPr dirty="0"/>
          </a:p>
        </p:txBody>
      </p:sp>
      <p:sp>
        <p:nvSpPr>
          <p:cNvPr id="15" name="Google Shape;145;p16">
            <a:extLst>
              <a:ext uri="{FF2B5EF4-FFF2-40B4-BE49-F238E27FC236}">
                <a16:creationId xmlns:a16="http://schemas.microsoft.com/office/drawing/2014/main" id="{1FE255C6-4CDB-480F-991F-A66DC04BAB6F}"/>
              </a:ext>
            </a:extLst>
          </p:cNvPr>
          <p:cNvSpPr txBox="1"/>
          <p:nvPr/>
        </p:nvSpPr>
        <p:spPr>
          <a:xfrm>
            <a:off x="4068366" y="5052389"/>
            <a:ext cx="408503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 tam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çemberin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400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eşit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parçaya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bölünmesiyle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elde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edilen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her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parçadır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0CCF39-577F-463A-8847-EC287BD36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445318-FEA5-425C-BD61-082E9B123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Soru: cos(210°) değerini bulunuz.</a:t>
            </a:r>
          </a:p>
          <a:p>
            <a:pPr marL="0" indent="0">
              <a:buNone/>
            </a:pPr>
            <a:r>
              <a:rPr lang="tr-TR" dirty="0"/>
              <a:t>210° = 180° + 30° olarak yazılabilir.</a:t>
            </a:r>
          </a:p>
          <a:p>
            <a:pPr marL="0" indent="0">
              <a:buNone/>
            </a:pPr>
            <a:r>
              <a:rPr lang="tr-TR" dirty="0"/>
              <a:t>180° kullanıldığı için isim değişmez: cos(30°) kalır.</a:t>
            </a:r>
          </a:p>
          <a:p>
            <a:pPr marL="0" indent="0">
              <a:buNone/>
            </a:pPr>
            <a:r>
              <a:rPr lang="tr-TR" dirty="0"/>
              <a:t>210° 3. bölgededir ve kosinüs burada negatiftir.</a:t>
            </a:r>
          </a:p>
          <a:p>
            <a:pPr marL="0" indent="0">
              <a:buNone/>
            </a:pPr>
            <a:r>
              <a:rPr lang="tr-TR" dirty="0"/>
              <a:t>Sonuç: -cos(30°) = -√3/2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DAE8C-DC52-4620-9A3B-2216B7B0B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87999D-4F96-4975-9204-DD3221021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7DFE77-D0AA-453E-B914-14E31B58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617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Blitzer</a:t>
            </a:r>
            <a:r>
              <a:rPr lang="tr-TR" sz="4500" dirty="0"/>
              <a:t>, R. F. (2017). </a:t>
            </a:r>
            <a:r>
              <a:rPr lang="tr-TR" sz="4500" dirty="0" err="1"/>
              <a:t>Precalculus</a:t>
            </a:r>
            <a:r>
              <a:rPr lang="tr-TR" sz="4500" dirty="0"/>
              <a:t> (6th ed.). </a:t>
            </a:r>
            <a:r>
              <a:rPr lang="tr-TR" sz="4500" dirty="0" err="1"/>
              <a:t>Pearson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Sullivan</a:t>
            </a:r>
            <a:r>
              <a:rPr lang="tr-TR" sz="4500" dirty="0"/>
              <a:t>, M. (2020). </a:t>
            </a:r>
            <a:r>
              <a:rPr lang="tr-TR" sz="4500" dirty="0" err="1"/>
              <a:t>Algebra</a:t>
            </a:r>
            <a:r>
              <a:rPr lang="tr-TR" sz="4500" dirty="0"/>
              <a:t> </a:t>
            </a:r>
            <a:r>
              <a:rPr lang="tr-TR" sz="4500" dirty="0" err="1"/>
              <a:t>and</a:t>
            </a:r>
            <a:r>
              <a:rPr lang="tr-TR" sz="4500" dirty="0"/>
              <a:t> </a:t>
            </a:r>
            <a:r>
              <a:rPr lang="tr-TR" sz="4500" dirty="0" err="1"/>
              <a:t>trigonometry</a:t>
            </a:r>
            <a:r>
              <a:rPr lang="tr-TR" sz="4500" dirty="0"/>
              <a:t> (11th ed.). </a:t>
            </a:r>
            <a:r>
              <a:rPr lang="tr-TR" sz="4500" dirty="0" err="1"/>
              <a:t>Pearson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 (8th ed.).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Tektaş, M., Tektaş, N., Onat, N., &amp; Atış, S. (2014). Uygulamalı genel matematik. Marmara Üniversitesi Yayınları.</a:t>
            </a:r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2601396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61B55-0C32-4E5F-932F-765E6EFCA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DÖNÜŞÜM FORMÜLÜ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000E5E-421E-4A69-B4D6-62ECE54A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Derece ve radyan arasındaki temel ilişki bu eşitlik üzerinden kurulur. Dönüşüm için şu oran kullanılır: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9415E6-D8E8-4B59-ADD8-447B898C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C54BB1-1F3C-4561-8770-E069D0AC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6E5DF1-74DE-4D90-A287-FD19EFF0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47CA030A-705D-4D75-BC8D-52BD23DB7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6220" y="3566693"/>
            <a:ext cx="4650075" cy="91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45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pt-BR" dirty="0"/>
              <a:t>60 Derece Kaç Radyan? </a:t>
            </a:r>
            <a:br>
              <a:rPr lang="pt-BR" dirty="0"/>
            </a:br>
            <a:r>
              <a:rPr lang="pt-BR" dirty="0"/>
              <a:t> D/180 = R/π =&gt; 60/180 = R/π =&gt; R = π/3</a:t>
            </a:r>
          </a:p>
          <a:p>
            <a:pPr marL="0" indent="0" algn="l">
              <a:buNone/>
            </a:pPr>
            <a:r>
              <a:rPr lang="pt-BR" dirty="0"/>
              <a:t>270 Derece Kaç Radyan? </a:t>
            </a:r>
            <a:br>
              <a:rPr lang="pt-BR" dirty="0"/>
            </a:br>
            <a:r>
              <a:rPr lang="pt-BR" dirty="0"/>
              <a:t> 270/180 = R/π =&gt; 3/2 = R/π =&gt; R = 3π/2</a:t>
            </a:r>
          </a:p>
          <a:p>
            <a:pPr marL="0" indent="0" algn="l">
              <a:buNone/>
            </a:pPr>
            <a:r>
              <a:rPr lang="el-GR" dirty="0"/>
              <a:t>π/4 </a:t>
            </a:r>
            <a:r>
              <a:rPr lang="tr-TR" dirty="0"/>
              <a:t>Radyan Kaç Derece? </a:t>
            </a:r>
            <a:br>
              <a:rPr lang="tr-TR" dirty="0"/>
            </a:br>
            <a:r>
              <a:rPr lang="tr-TR" dirty="0"/>
              <a:t> D/180 = (</a:t>
            </a:r>
            <a:r>
              <a:rPr lang="el-GR" dirty="0"/>
              <a:t>π/4)/π =&gt; </a:t>
            </a:r>
            <a:r>
              <a:rPr lang="tr-TR" dirty="0"/>
              <a:t>D/180 = 1/4 =&gt; D = 45°</a:t>
            </a:r>
          </a:p>
          <a:p>
            <a:pPr marL="0" indent="0" algn="l">
              <a:buNone/>
            </a:pPr>
            <a:r>
              <a:rPr lang="el-GR" dirty="0"/>
              <a:t>5π/6 </a:t>
            </a:r>
            <a:r>
              <a:rPr lang="tr-TR" dirty="0"/>
              <a:t>Radyan Kaç Derece? </a:t>
            </a:r>
            <a:br>
              <a:rPr lang="tr-TR" dirty="0"/>
            </a:br>
            <a:r>
              <a:rPr lang="tr-TR" dirty="0"/>
              <a:t> D/180 = (5</a:t>
            </a:r>
            <a:r>
              <a:rPr lang="el-GR" dirty="0"/>
              <a:t>π/6)/π =&gt; </a:t>
            </a:r>
            <a:r>
              <a:rPr lang="tr-TR" dirty="0"/>
              <a:t>D/180 = 5/6 =&gt; D = 150°</a:t>
            </a:r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42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BİRİM ÇEMBER 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             Tanım ve Özellikler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Analitik düzlemde merkezi orijin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(0,0) ve yarıçapı 1 birim olan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 çembere **birim çember** denir.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 Trigonometrinin temel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 görselleştirme aracıdır.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7" name="Google Shape;204;p20" descr="image.png">
            <a:extLst>
              <a:ext uri="{FF2B5EF4-FFF2-40B4-BE49-F238E27FC236}">
                <a16:creationId xmlns:a16="http://schemas.microsoft.com/office/drawing/2014/main" id="{91287A2C-5AD1-433B-9456-CB30909125F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429374" y="4775299"/>
            <a:ext cx="4848225" cy="63832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15;p20" descr="image.png">
            <a:extLst>
              <a:ext uri="{FF2B5EF4-FFF2-40B4-BE49-F238E27FC236}">
                <a16:creationId xmlns:a16="http://schemas.microsoft.com/office/drawing/2014/main" id="{C7DAF833-9C99-4F63-8234-3ACC3741013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7915" y="4965799"/>
            <a:ext cx="1092993" cy="2573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12;p20" descr="image.png">
            <a:extLst>
              <a:ext uri="{FF2B5EF4-FFF2-40B4-BE49-F238E27FC236}">
                <a16:creationId xmlns:a16="http://schemas.microsoft.com/office/drawing/2014/main" id="{048E4A0B-B8DC-4CC4-B6EA-4AA1FA15D9D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3988" y="2105819"/>
            <a:ext cx="3790950" cy="3790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383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NOKTA KOORDINATLARI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P(x, y) Noktası</a:t>
            </a:r>
          </a:p>
          <a:p>
            <a:pPr marL="0" indent="0">
              <a:buNone/>
            </a:pPr>
            <a:r>
              <a:rPr lang="tr-TR" dirty="0"/>
              <a:t>Çember üzerindeki herhangi bir P(x, y) noktası için Pisagor teoremi geçerlidir. Açısı </a:t>
            </a:r>
            <a:r>
              <a:rPr lang="el-GR" dirty="0"/>
              <a:t>θ </a:t>
            </a:r>
            <a:r>
              <a:rPr lang="tr-TR" dirty="0"/>
              <a:t>olan bir nokta için: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Apsis (x) = cos(θ)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Ordinat (y) = sin(θ)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88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EKSENLERIN İSIMLERI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Trigonometrik fonksiyonların birim çember üzerindeki izdüşümleri nedeniyle eksenler şu isimlerle anılır: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Ayrıca x=1 doğrusu Tanjant Ekseni, y=1 doğrusu </a:t>
            </a:r>
            <a:r>
              <a:rPr lang="tr-TR" dirty="0" err="1"/>
              <a:t>Kotanjant</a:t>
            </a:r>
            <a:r>
              <a:rPr lang="tr-TR" dirty="0"/>
              <a:t> Ekseni olarak işlev görür.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8" name="Google Shape;241;p22" descr="image.png">
            <a:extLst>
              <a:ext uri="{FF2B5EF4-FFF2-40B4-BE49-F238E27FC236}">
                <a16:creationId xmlns:a16="http://schemas.microsoft.com/office/drawing/2014/main" id="{34E08A04-1FD2-4CCF-91BE-7773C025154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37694" y="3153964"/>
            <a:ext cx="2990851" cy="145176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252;p22">
            <a:extLst>
              <a:ext uri="{FF2B5EF4-FFF2-40B4-BE49-F238E27FC236}">
                <a16:creationId xmlns:a16="http://schemas.microsoft.com/office/drawing/2014/main" id="{109A0DD9-EFB0-439F-A8C2-BC7793861115}"/>
              </a:ext>
            </a:extLst>
          </p:cNvPr>
          <p:cNvSpPr txBox="1"/>
          <p:nvPr/>
        </p:nvSpPr>
        <p:spPr>
          <a:xfrm>
            <a:off x="4895849" y="3528219"/>
            <a:ext cx="4714875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Ekseni:</a:t>
            </a: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Kosinüs Ekseni</a:t>
            </a:r>
            <a:endParaRPr/>
          </a:p>
        </p:txBody>
      </p:sp>
      <p:sp>
        <p:nvSpPr>
          <p:cNvPr id="10" name="Google Shape;253;p22">
            <a:extLst>
              <a:ext uri="{FF2B5EF4-FFF2-40B4-BE49-F238E27FC236}">
                <a16:creationId xmlns:a16="http://schemas.microsoft.com/office/drawing/2014/main" id="{5C8791A1-96D1-4294-A49F-1D8072681DF8}"/>
              </a:ext>
            </a:extLst>
          </p:cNvPr>
          <p:cNvSpPr txBox="1"/>
          <p:nvPr/>
        </p:nvSpPr>
        <p:spPr>
          <a:xfrm>
            <a:off x="4895849" y="3985419"/>
            <a:ext cx="4714875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 Ekseni:</a:t>
            </a: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Sinüs Ekseni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BÖLGELERE GÖRE İŞARETLER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graphicFrame>
        <p:nvGraphicFramePr>
          <p:cNvPr id="15" name="Google Shape;264;p23">
            <a:extLst>
              <a:ext uri="{FF2B5EF4-FFF2-40B4-BE49-F238E27FC236}">
                <a16:creationId xmlns:a16="http://schemas.microsoft.com/office/drawing/2014/main" id="{4C476349-F59D-41FF-A7F4-B0C2DEC4F0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1051652"/>
              </p:ext>
            </p:extLst>
          </p:nvPr>
        </p:nvGraphicFramePr>
        <p:xfrm>
          <a:off x="1957389" y="2657476"/>
          <a:ext cx="8458201" cy="25383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00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5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76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76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 err="1">
                          <a:solidFill>
                            <a:srgbClr val="FFFFFF"/>
                          </a:solidFill>
                          <a:sym typeface="Inter"/>
                        </a:rPr>
                        <a:t>Bölge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Derece Aralığı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sin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cos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tan / cot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6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1. </a:t>
                      </a:r>
                      <a:r>
                        <a:rPr lang="en-US" sz="1500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Bölge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0° - 90°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+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+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+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6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2. Bölge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90° - 180°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+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-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-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6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3. Bölge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180° - 270°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-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-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+</a:t>
                      </a:r>
                      <a:endParaRPr dirty="0"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6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4. Bölge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270° - 360°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-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+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-</a:t>
                      </a:r>
                      <a:endParaRPr dirty="0"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638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BÖLGE ANALIZ ÖRNEKLERI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120° Hangi Bölge? </a:t>
            </a:r>
            <a:r>
              <a:rPr lang="tr-TR" dirty="0"/>
              <a:t>90 &lt; 120 &lt; 180 olduğundan 2. Bölge. sin(+) , cos(-)</a:t>
            </a:r>
          </a:p>
          <a:p>
            <a:pPr marL="0" indent="0">
              <a:buNone/>
            </a:pPr>
            <a:r>
              <a:rPr lang="sv-SE" b="1" dirty="0"/>
              <a:t>210° Hangi Bölge? </a:t>
            </a:r>
            <a:r>
              <a:rPr lang="sv-SE" dirty="0"/>
              <a:t>180 &lt; 210 &lt; 270 olduğundan 3. Bölge. tan(+) , sin(-)</a:t>
            </a:r>
          </a:p>
          <a:p>
            <a:pPr marL="0" indent="0">
              <a:buNone/>
            </a:pPr>
            <a:r>
              <a:rPr lang="tr-TR" b="1" dirty="0"/>
              <a:t>315° Hangi Bölge? </a:t>
            </a:r>
            <a:r>
              <a:rPr lang="tr-TR" dirty="0"/>
              <a:t>270 &lt; 315 &lt; 360 olduğundan 4. Bölge. cos(+) , </a:t>
            </a:r>
            <a:r>
              <a:rPr lang="tr-TR" dirty="0" err="1"/>
              <a:t>cot</a:t>
            </a:r>
            <a:r>
              <a:rPr lang="tr-TR" dirty="0"/>
              <a:t>(-)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518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1329</Words>
  <Application>Microsoft Office PowerPoint</Application>
  <PresentationFormat>Geniş ekran</PresentationFormat>
  <Paragraphs>275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22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Calibri Light</vt:lpstr>
      <vt:lpstr>Inter</vt:lpstr>
      <vt:lpstr>Wingdings</vt:lpstr>
      <vt:lpstr>Office Teması</vt:lpstr>
      <vt:lpstr>1_Özel Tasarım</vt:lpstr>
      <vt:lpstr>Özel Tasarım</vt:lpstr>
      <vt:lpstr>MATEMATİK I</vt:lpstr>
      <vt:lpstr>TRIGONOMETRIDE TEMEL İŞLEMLER</vt:lpstr>
      <vt:lpstr>DÖNÜŞÜM FORMÜLÜ</vt:lpstr>
      <vt:lpstr>Örnek Çözüm</vt:lpstr>
      <vt:lpstr>BİRİM ÇEMBER TANIMI</vt:lpstr>
      <vt:lpstr>NOKTA KOORDINATLARI</vt:lpstr>
      <vt:lpstr>EKSENLERIN İSIMLERI</vt:lpstr>
      <vt:lpstr>BÖLGELERE GÖRE İŞARETLER</vt:lpstr>
      <vt:lpstr>BÖLGE ANALIZ ÖRNEKLERI</vt:lpstr>
      <vt:lpstr>Dik Üçgen Trigonometrisi</vt:lpstr>
      <vt:lpstr>YARDIMCI FONKSİYONLAR</vt:lpstr>
      <vt:lpstr>ÖZEL ÜÇGEN: 30-60-90</vt:lpstr>
      <vt:lpstr>ÖZEL ÜÇGEN: 45-45-90</vt:lpstr>
      <vt:lpstr>STANDART AÇI DEĞERLERI TABLOSU</vt:lpstr>
      <vt:lpstr>Örnek Çözüm</vt:lpstr>
      <vt:lpstr>PISAGOR ÖZDEŞLIĞI</vt:lpstr>
      <vt:lpstr>TÜRETILMIŞ ÖZDEŞLIKLER</vt:lpstr>
      <vt:lpstr>BÖLGE DÖNÜŞÜMLERİ 90° VE 270° ILE DÖNÜŞÜMLER</vt:lpstr>
      <vt:lpstr>180° VE 360° ILE DÖNÜŞÜMLER</vt:lpstr>
      <vt:lpstr>Örnek Çözüm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133</cp:revision>
  <dcterms:created xsi:type="dcterms:W3CDTF">2026-04-02T07:47:59Z</dcterms:created>
  <dcterms:modified xsi:type="dcterms:W3CDTF">2026-06-26T05:25:10Z</dcterms:modified>
</cp:coreProperties>
</file>