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7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P ERDOGAN" userId="5bf928f4-f577-4eed-96b5-e7b576eb22d6" providerId="ADAL" clId="{0F214ACB-2F6F-4434-A9CC-7D694714536D}"/>
    <pc:docChg chg="undo custSel modSld">
      <pc:chgData name="YAKUP ERDOGAN" userId="5bf928f4-f577-4eed-96b5-e7b576eb22d6" providerId="ADAL" clId="{0F214ACB-2F6F-4434-A9CC-7D694714536D}" dt="2025-12-22T07:21:31.028" v="165" actId="1036"/>
      <pc:docMkLst>
        <pc:docMk/>
      </pc:docMkLst>
      <pc:sldChg chg="addSp delSp modSp mod">
        <pc:chgData name="YAKUP ERDOGAN" userId="5bf928f4-f577-4eed-96b5-e7b576eb22d6" providerId="ADAL" clId="{0F214ACB-2F6F-4434-A9CC-7D694714536D}" dt="2025-12-22T06:59:02.950" v="86" actId="14100"/>
        <pc:sldMkLst>
          <pc:docMk/>
          <pc:sldMk cId="0" sldId="256"/>
        </pc:sldMkLst>
        <pc:spChg chg="mod">
          <ac:chgData name="YAKUP ERDOGAN" userId="5bf928f4-f577-4eed-96b5-e7b576eb22d6" providerId="ADAL" clId="{0F214ACB-2F6F-4434-A9CC-7D694714536D}" dt="2025-12-22T06:55:06.972" v="69" actId="14100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YAKUP ERDOGAN" userId="5bf928f4-f577-4eed-96b5-e7b576eb22d6" providerId="ADAL" clId="{0F214ACB-2F6F-4434-A9CC-7D694714536D}" dt="2025-12-22T06:55:16.363" v="79" actId="1038"/>
          <ac:spMkLst>
            <pc:docMk/>
            <pc:sldMk cId="0" sldId="256"/>
            <ac:spMk id="11" creationId="{47B8F765-2CBB-4D01-B300-491C803B0510}"/>
          </ac:spMkLst>
        </pc:spChg>
        <pc:picChg chg="del">
          <ac:chgData name="YAKUP ERDOGAN" userId="5bf928f4-f577-4eed-96b5-e7b576eb22d6" providerId="ADAL" clId="{0F214ACB-2F6F-4434-A9CC-7D694714536D}" dt="2025-12-22T06:57:19.749" v="81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YAKUP ERDOGAN" userId="5bf928f4-f577-4eed-96b5-e7b576eb22d6" providerId="ADAL" clId="{0F214ACB-2F6F-4434-A9CC-7D694714536D}" dt="2025-12-22T06:57:17.862" v="80" actId="478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YAKUP ERDOGAN" userId="5bf928f4-f577-4eed-96b5-e7b576eb22d6" providerId="ADAL" clId="{0F214ACB-2F6F-4434-A9CC-7D694714536D}" dt="2025-12-15T07:16:08.471" v="64" actId="1076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YAKUP ERDOGAN" userId="5bf928f4-f577-4eed-96b5-e7b576eb22d6" providerId="ADAL" clId="{0F214ACB-2F6F-4434-A9CC-7D694714536D}" dt="2025-12-15T07:15:28.097" v="39" actId="478"/>
          <ac:picMkLst>
            <pc:docMk/>
            <pc:sldMk cId="0" sldId="256"/>
            <ac:picMk id="7" creationId="{00000000-0000-0000-0000-000000000000}"/>
          </ac:picMkLst>
        </pc:picChg>
        <pc:picChg chg="add mod">
          <ac:chgData name="YAKUP ERDOGAN" userId="5bf928f4-f577-4eed-96b5-e7b576eb22d6" providerId="ADAL" clId="{0F214ACB-2F6F-4434-A9CC-7D694714536D}" dt="2025-12-22T06:59:02.950" v="86" actId="14100"/>
          <ac:picMkLst>
            <pc:docMk/>
            <pc:sldMk cId="0" sldId="256"/>
            <ac:picMk id="1026" creationId="{BFDB4C6D-F77B-40DC-BEFB-2E1E2440EC2F}"/>
          </ac:picMkLst>
        </pc:picChg>
      </pc:sldChg>
      <pc:sldChg chg="modSp mod">
        <pc:chgData name="YAKUP ERDOGAN" userId="5bf928f4-f577-4eed-96b5-e7b576eb22d6" providerId="ADAL" clId="{0F214ACB-2F6F-4434-A9CC-7D694714536D}" dt="2025-12-15T07:16:43.982" v="67" actId="1076"/>
        <pc:sldMkLst>
          <pc:docMk/>
          <pc:sldMk cId="0" sldId="257"/>
        </pc:sldMkLst>
        <pc:spChg chg="mod">
          <ac:chgData name="YAKUP ERDOGAN" userId="5bf928f4-f577-4eed-96b5-e7b576eb22d6" providerId="ADAL" clId="{0F214ACB-2F6F-4434-A9CC-7D694714536D}" dt="2025-12-15T07:16:43.982" v="67" actId="1076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YAKUP ERDOGAN" userId="5bf928f4-f577-4eed-96b5-e7b576eb22d6" providerId="ADAL" clId="{0F214ACB-2F6F-4434-A9CC-7D694714536D}" dt="2025-12-22T07:16:06.085" v="88" actId="20577"/>
        <pc:sldMkLst>
          <pc:docMk/>
          <pc:sldMk cId="0" sldId="262"/>
        </pc:sldMkLst>
        <pc:spChg chg="mod">
          <ac:chgData name="YAKUP ERDOGAN" userId="5bf928f4-f577-4eed-96b5-e7b576eb22d6" providerId="ADAL" clId="{0F214ACB-2F6F-4434-A9CC-7D694714536D}" dt="2025-12-22T07:16:06.085" v="88" actId="20577"/>
          <ac:spMkLst>
            <pc:docMk/>
            <pc:sldMk cId="0" sldId="262"/>
            <ac:spMk id="36" creationId="{00000000-0000-0000-0000-000000000000}"/>
          </ac:spMkLst>
        </pc:spChg>
      </pc:sldChg>
      <pc:sldChg chg="delSp modSp mod">
        <pc:chgData name="YAKUP ERDOGAN" userId="5bf928f4-f577-4eed-96b5-e7b576eb22d6" providerId="ADAL" clId="{0F214ACB-2F6F-4434-A9CC-7D694714536D}" dt="2025-12-22T07:17:31.556" v="104" actId="1038"/>
        <pc:sldMkLst>
          <pc:docMk/>
          <pc:sldMk cId="0" sldId="264"/>
        </pc:sldMkLst>
        <pc:picChg chg="del">
          <ac:chgData name="YAKUP ERDOGAN" userId="5bf928f4-f577-4eed-96b5-e7b576eb22d6" providerId="ADAL" clId="{0F214ACB-2F6F-4434-A9CC-7D694714536D}" dt="2025-12-22T07:17:20.082" v="89" actId="478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YAKUP ERDOGAN" userId="5bf928f4-f577-4eed-96b5-e7b576eb22d6" providerId="ADAL" clId="{0F214ACB-2F6F-4434-A9CC-7D694714536D}" dt="2025-12-22T07:17:31.556" v="104" actId="1038"/>
          <ac:picMkLst>
            <pc:docMk/>
            <pc:sldMk cId="0" sldId="264"/>
            <ac:picMk id="15" creationId="{00000000-0000-0000-0000-000000000000}"/>
          </ac:picMkLst>
        </pc:picChg>
      </pc:sldChg>
      <pc:sldChg chg="modSp mod">
        <pc:chgData name="YAKUP ERDOGAN" userId="5bf928f4-f577-4eed-96b5-e7b576eb22d6" providerId="ADAL" clId="{0F214ACB-2F6F-4434-A9CC-7D694714536D}" dt="2025-12-22T07:21:31.028" v="165" actId="1036"/>
        <pc:sldMkLst>
          <pc:docMk/>
          <pc:sldMk cId="0" sldId="265"/>
        </pc:sldMkLst>
        <pc:spChg chg="mod">
          <ac:chgData name="YAKUP ERDOGAN" userId="5bf928f4-f577-4eed-96b5-e7b576eb22d6" providerId="ADAL" clId="{0F214ACB-2F6F-4434-A9CC-7D694714536D}" dt="2025-12-22T07:18:57.738" v="105" actId="6549"/>
          <ac:spMkLst>
            <pc:docMk/>
            <pc:sldMk cId="0" sldId="265"/>
            <ac:spMk id="24" creationId="{00000000-0000-0000-0000-000000000000}"/>
          </ac:spMkLst>
        </pc:spChg>
        <pc:spChg chg="mod">
          <ac:chgData name="YAKUP ERDOGAN" userId="5bf928f4-f577-4eed-96b5-e7b576eb22d6" providerId="ADAL" clId="{0F214ACB-2F6F-4434-A9CC-7D694714536D}" dt="2025-12-22T07:21:24.603" v="157" actId="123"/>
          <ac:spMkLst>
            <pc:docMk/>
            <pc:sldMk cId="0" sldId="265"/>
            <ac:spMk id="26" creationId="{00000000-0000-0000-0000-000000000000}"/>
          </ac:spMkLst>
        </pc:spChg>
        <pc:spChg chg="mod">
          <ac:chgData name="YAKUP ERDOGAN" userId="5bf928f4-f577-4eed-96b5-e7b576eb22d6" providerId="ADAL" clId="{0F214ACB-2F6F-4434-A9CC-7D694714536D}" dt="2025-12-22T07:20:39.051" v="155" actId="20577"/>
          <ac:spMkLst>
            <pc:docMk/>
            <pc:sldMk cId="0" sldId="265"/>
            <ac:spMk id="32" creationId="{00000000-0000-0000-0000-000000000000}"/>
          </ac:spMkLst>
        </pc:spChg>
        <pc:picChg chg="mod">
          <ac:chgData name="YAKUP ERDOGAN" userId="5bf928f4-f577-4eed-96b5-e7b576eb22d6" providerId="ADAL" clId="{0F214ACB-2F6F-4434-A9CC-7D694714536D}" dt="2025-12-22T07:21:31.028" v="165" actId="1036"/>
          <ac:picMkLst>
            <pc:docMk/>
            <pc:sldMk cId="0" sldId="265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5.png"/><Relationship Id="rId3" Type="http://schemas.openxmlformats.org/officeDocument/2006/relationships/image" Target="../media/image5.png"/><Relationship Id="rId21" Type="http://schemas.openxmlformats.org/officeDocument/2006/relationships/image" Target="../media/image138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8.png"/><Relationship Id="rId19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image" Target="../media/image127.png"/><Relationship Id="rId14" Type="http://schemas.openxmlformats.org/officeDocument/2006/relationships/image" Target="../media/image31.png"/><Relationship Id="rId22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5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55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5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5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724275"/>
            <a:ext cx="914400" cy="381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6693040" y="432746"/>
            <a:ext cx="4876800" cy="3571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5625"/>
              </a:lnSpc>
              <a:buNone/>
            </a:pPr>
            <a:r>
              <a:rPr lang="sv-SE" sz="4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Terör, Politik Olaylar ve Turizm</a:t>
            </a:r>
            <a:endParaRPr lang="en-US" sz="4500" dirty="0"/>
          </a:p>
        </p:txBody>
      </p:sp>
      <p:sp>
        <p:nvSpPr>
          <p:cNvPr id="9" name="Text 1"/>
          <p:cNvSpPr/>
          <p:nvPr/>
        </p:nvSpPr>
        <p:spPr>
          <a:xfrm>
            <a:off x="6705600" y="3990975"/>
            <a:ext cx="48768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E5E7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Terör, siyasi istikrarsızlık, savaş ve göç gibi krizlerin turizm dinamiklerine etkileri</a:t>
            </a:r>
            <a:endParaRPr lang="en-US" sz="1800" dirty="0"/>
          </a:p>
        </p:txBody>
      </p:sp>
      <p:sp>
        <p:nvSpPr>
          <p:cNvPr id="10" name="Text 2"/>
          <p:cNvSpPr/>
          <p:nvPr/>
        </p:nvSpPr>
        <p:spPr>
          <a:xfrm>
            <a:off x="6934200" y="6210300"/>
            <a:ext cx="298772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tr-TR" sz="1350" dirty="0">
                <a:solidFill>
                  <a:srgbClr val="9CA3AF"/>
                </a:solidFill>
                <a:latin typeface="Montserrat" pitchFamily="34" charset="0"/>
              </a:rPr>
              <a:t> 2025 @ ALL RIGHTS RESERVED</a:t>
            </a:r>
            <a:endParaRPr lang="en-US" sz="1350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47B8F765-2CBB-4D01-B300-491C803B0510}"/>
              </a:ext>
            </a:extLst>
          </p:cNvPr>
          <p:cNvSpPr/>
          <p:nvPr/>
        </p:nvSpPr>
        <p:spPr>
          <a:xfrm>
            <a:off x="7334140" y="5829300"/>
            <a:ext cx="210378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tr-TR" sz="1350" dirty="0">
                <a:solidFill>
                  <a:srgbClr val="9CA3AF"/>
                </a:solidFill>
                <a:latin typeface="Montserrat" pitchFamily="34" charset="0"/>
              </a:rPr>
              <a:t>DR. YAKUP ERDOĞAN</a:t>
            </a:r>
            <a:endParaRPr lang="en-US" sz="1350" dirty="0"/>
          </a:p>
        </p:txBody>
      </p:sp>
      <p:pic>
        <p:nvPicPr>
          <p:cNvPr id="1026" name="Picture 2" descr="Turizmde Kriz Yönetimi">
            <a:extLst>
              <a:ext uri="{FF2B5EF4-FFF2-40B4-BE49-F238E27FC236}">
                <a16:creationId xmlns:a16="http://schemas.microsoft.com/office/drawing/2014/main" id="{BFDB4C6D-F77B-40DC-BEFB-2E1E2440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6120" y="380999"/>
            <a:ext cx="6858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23975"/>
            <a:ext cx="2857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9070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" y="1952625"/>
            <a:ext cx="1143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7432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5" y="2905125"/>
            <a:ext cx="1905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95700"/>
            <a:ext cx="47625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175" y="3857625"/>
            <a:ext cx="1143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648200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25" y="4810125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1419511"/>
            <a:ext cx="5638800" cy="5105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1323975"/>
            <a:ext cx="219075" cy="285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1790700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2725" y="1952625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274320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2725" y="290512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3695700"/>
            <a:ext cx="476250" cy="476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43675" y="3857625"/>
            <a:ext cx="1905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00800" y="4381500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62725" y="4543425"/>
            <a:ext cx="152400" cy="152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1277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Sonuç ve Öneriler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857250" y="1295400"/>
            <a:ext cx="5334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Bulgular</a:t>
            </a:r>
            <a:endParaRPr lang="en-US" sz="2250" dirty="0"/>
          </a:p>
        </p:txBody>
      </p:sp>
      <p:sp>
        <p:nvSpPr>
          <p:cNvPr id="25" name="Text 2"/>
          <p:cNvSpPr/>
          <p:nvPr/>
        </p:nvSpPr>
        <p:spPr>
          <a:xfrm>
            <a:off x="1085850" y="1790700"/>
            <a:ext cx="47053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Terör saldırıları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turist talebinde düşüşlere, destinasyon imajında bozulmalara ve güvenlik politikalarında değişikliklere yol açmıştır.</a:t>
            </a:r>
            <a:endParaRPr lang="en-US" sz="1500" dirty="0"/>
          </a:p>
        </p:txBody>
      </p:sp>
      <p:sp>
        <p:nvSpPr>
          <p:cNvPr id="26" name="Text 3"/>
          <p:cNvSpPr/>
          <p:nvPr/>
        </p:nvSpPr>
        <p:spPr>
          <a:xfrm>
            <a:off x="1085850" y="2743200"/>
            <a:ext cx="47053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Politik istikrarsızlık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hükümet değişiklikleri ve toplumsal olaylar, destinasyonların risk algısını yükselterek seyahat kısıtlamalarına neden olmaktadır.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1085850" y="3695700"/>
            <a:ext cx="47053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 ve göç akımları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turizm altyapısını tahrip etmekle kalmayıp, destinasyon algısını etkileyerek işgücü piyasasında değişimlere yol açmaktadır.</a:t>
            </a:r>
            <a:endParaRPr lang="en-US" sz="1500" dirty="0"/>
          </a:p>
        </p:txBody>
      </p:sp>
      <p:sp>
        <p:nvSpPr>
          <p:cNvPr id="28" name="Text 5"/>
          <p:cNvSpPr/>
          <p:nvPr/>
        </p:nvSpPr>
        <p:spPr>
          <a:xfrm>
            <a:off x="1085850" y="4648200"/>
            <a:ext cx="47053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B82F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Türkiye ve dünya örnekler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krizlerin turizm gelirleri ve turist sayıları üzerindeki etkileri göz önüne sermiştir.</a:t>
            </a:r>
            <a:endParaRPr lang="en-US" sz="1500" dirty="0"/>
          </a:p>
        </p:txBody>
      </p:sp>
      <p:sp>
        <p:nvSpPr>
          <p:cNvPr id="29" name="Text 6"/>
          <p:cNvSpPr/>
          <p:nvPr/>
        </p:nvSpPr>
        <p:spPr>
          <a:xfrm>
            <a:off x="6734175" y="1295400"/>
            <a:ext cx="5334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Öneriler</a:t>
            </a:r>
            <a:endParaRPr lang="en-US" sz="2250" dirty="0"/>
          </a:p>
        </p:txBody>
      </p:sp>
      <p:sp>
        <p:nvSpPr>
          <p:cNvPr id="30" name="Text 7"/>
          <p:cNvSpPr/>
          <p:nvPr/>
        </p:nvSpPr>
        <p:spPr>
          <a:xfrm>
            <a:off x="7029450" y="1790700"/>
            <a:ext cx="47053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2C55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stratejilerinin güçlendirilmesi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ve kriz yönetimi planlarının oluşturulması, sektörün hızlı tepki göstermesini sağlar.</a:t>
            </a:r>
            <a:endParaRPr lang="en-US" sz="1500" dirty="0"/>
          </a:p>
        </p:txBody>
      </p:sp>
      <p:sp>
        <p:nvSpPr>
          <p:cNvPr id="31" name="Text 8"/>
          <p:cNvSpPr/>
          <p:nvPr/>
        </p:nvSpPr>
        <p:spPr>
          <a:xfrm>
            <a:off x="7029450" y="2743200"/>
            <a:ext cx="47053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855F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Destinasyon imajının yönetimi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için uzun vadeli piyasa araştırmaları ve etkili iletişim stratejileri geliştirilmelidir.</a:t>
            </a:r>
            <a:endParaRPr lang="en-US" sz="1500" dirty="0"/>
          </a:p>
        </p:txBody>
      </p:sp>
      <p:sp>
        <p:nvSpPr>
          <p:cNvPr id="32" name="Text 9"/>
          <p:cNvSpPr/>
          <p:nvPr/>
        </p:nvSpPr>
        <p:spPr>
          <a:xfrm>
            <a:off x="7029450" y="3695700"/>
            <a:ext cx="47053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B3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Paydaşlar arasında işbirliği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artırılarak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krizlerde</a:t>
            </a:r>
            <a:r>
              <a:rPr lang="tr-TR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birlik olarak krizlere karşı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ortak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yanıtlar verilmelidir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33" name="Text 10"/>
          <p:cNvSpPr/>
          <p:nvPr/>
        </p:nvSpPr>
        <p:spPr>
          <a:xfrm>
            <a:off x="7029450" y="4381500"/>
            <a:ext cx="47053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B82F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Farklı hedef piyasaların</a:t>
            </a: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hedeflenmesi, sektörün krizlere karşı dayanıklılığını artırır.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676400"/>
            <a:ext cx="3530650" cy="3657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475" y="4648200"/>
            <a:ext cx="51435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750" y="1676400"/>
            <a:ext cx="3530650" cy="3657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905000"/>
            <a:ext cx="762000" cy="5905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550" y="2009775"/>
            <a:ext cx="3429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300" y="462915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9999" y="1676400"/>
            <a:ext cx="3530650" cy="3657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250" y="1905000"/>
            <a:ext cx="762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3800" y="1905000"/>
            <a:ext cx="3429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88550" y="50292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563" y="5905500"/>
            <a:ext cx="171450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58225" y="6172200"/>
            <a:ext cx="171450" cy="190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Terörün Turizme Doğrudan Etkileri</a:t>
            </a:r>
            <a:endParaRPr lang="en-US" sz="3600" dirty="0"/>
          </a:p>
        </p:txBody>
      </p:sp>
      <p:sp>
        <p:nvSpPr>
          <p:cNvPr id="17" name="Text 1"/>
          <p:cNvSpPr/>
          <p:nvPr/>
        </p:nvSpPr>
        <p:spPr>
          <a:xfrm>
            <a:off x="800100" y="2057400"/>
            <a:ext cx="30734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Turist Talebinde Ani Düşüşler</a:t>
            </a:r>
            <a:endParaRPr lang="en-US" sz="2250" dirty="0"/>
          </a:p>
        </p:txBody>
      </p:sp>
      <p:sp>
        <p:nvSpPr>
          <p:cNvPr id="18" name="Text 2"/>
          <p:cNvSpPr/>
          <p:nvPr/>
        </p:nvSpPr>
        <p:spPr>
          <a:xfrm>
            <a:off x="800100" y="2895600"/>
            <a:ext cx="3073450" cy="1600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Saldırılar sonrası turistler, güvenlik endişeleri nedeniyle seyahat planlarını iptal eder veya erteler. Bu durum, özellikle kısa vadede destinasyonlara gelen ziyaretçi sayısında önemli azalmalar yaratır.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4252005" y="2647950"/>
            <a:ext cx="36881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İmaj ve Algı Yönetimi</a:t>
            </a:r>
            <a:endParaRPr lang="en-US" sz="2250" dirty="0"/>
          </a:p>
        </p:txBody>
      </p:sp>
      <p:sp>
        <p:nvSpPr>
          <p:cNvPr id="20" name="Text 4"/>
          <p:cNvSpPr/>
          <p:nvPr/>
        </p:nvSpPr>
        <p:spPr>
          <a:xfrm>
            <a:off x="4559350" y="3143250"/>
            <a:ext cx="3073450" cy="1333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Terör olayları, destinasyonun güvenli olmadığı algısını güçlendirir. Bu algı, uzun vadede destinasyonun yeniden markalaşma ve itibar kazanma çabalarını zorlaştırır.</a:t>
            </a:r>
            <a:endParaRPr lang="en-US" sz="1500" dirty="0"/>
          </a:p>
        </p:txBody>
      </p:sp>
      <p:sp>
        <p:nvSpPr>
          <p:cNvPr id="21" name="Text 5"/>
          <p:cNvSpPr/>
          <p:nvPr/>
        </p:nvSpPr>
        <p:spPr>
          <a:xfrm>
            <a:off x="8318599" y="2438400"/>
            <a:ext cx="307345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 Algısının Yükselmesi</a:t>
            </a:r>
            <a:endParaRPr lang="en-US" sz="2250" dirty="0"/>
          </a:p>
        </p:txBody>
      </p:sp>
      <p:sp>
        <p:nvSpPr>
          <p:cNvPr id="22" name="Text 6"/>
          <p:cNvSpPr/>
          <p:nvPr/>
        </p:nvSpPr>
        <p:spPr>
          <a:xfrm>
            <a:off x="8318599" y="3276600"/>
            <a:ext cx="3073450" cy="1600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Medya aracılığıyla yayılan haberler ve seyahat uyarıları, destinasyonun risk seviyesini artırır. Bu durum, potansiyel turistlerin farklı, daha güvenli görünen destinasyonlara yönelmesine neden olur.</a:t>
            </a:r>
            <a:endParaRPr lang="en-US" sz="1500" dirty="0"/>
          </a:p>
        </p:txBody>
      </p:sp>
      <p:sp>
        <p:nvSpPr>
          <p:cNvPr id="23" name="Text 7"/>
          <p:cNvSpPr/>
          <p:nvPr/>
        </p:nvSpPr>
        <p:spPr>
          <a:xfrm>
            <a:off x="768231" y="5865743"/>
            <a:ext cx="11277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Terör saldırıları, sadece can kaybı ve fiziksel hasarla kalmayıp, aynı zamanda destinasyonların algısını, turist davranışlarını ve sektörün ekonomik dinamiklerini kökten değiştirebilmektedir.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14450"/>
            <a:ext cx="2857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28800"/>
            <a:ext cx="2628900" cy="1028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057400"/>
            <a:ext cx="468511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68" y="2190750"/>
            <a:ext cx="25717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1828800"/>
            <a:ext cx="2628900" cy="1028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900" y="20574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8063" y="2190750"/>
            <a:ext cx="257175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3009900"/>
            <a:ext cx="2628900" cy="1295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3371850"/>
            <a:ext cx="52194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621" y="3505200"/>
            <a:ext cx="28575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500" y="3009900"/>
            <a:ext cx="2628900" cy="1295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0900" y="3371850"/>
            <a:ext cx="401836" cy="571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6093" y="3505200"/>
            <a:ext cx="17145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457700"/>
            <a:ext cx="5410200" cy="1371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1295400"/>
            <a:ext cx="5638800" cy="5105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1314450"/>
            <a:ext cx="285750" cy="2857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1828800"/>
            <a:ext cx="5410200" cy="1752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15100" y="2438400"/>
            <a:ext cx="190500" cy="2667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5100" y="2781300"/>
            <a:ext cx="190500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15100" y="3124200"/>
            <a:ext cx="142875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3771900"/>
            <a:ext cx="5410200" cy="1752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15100" y="4381500"/>
            <a:ext cx="190500" cy="2667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Politikaları ve Maliyetler</a:t>
            </a:r>
            <a:endParaRPr lang="en-US" sz="3600" dirty="0"/>
          </a:p>
        </p:txBody>
      </p:sp>
      <p:sp>
        <p:nvSpPr>
          <p:cNvPr id="27" name="Text 1"/>
          <p:cNvSpPr/>
          <p:nvPr/>
        </p:nvSpPr>
        <p:spPr>
          <a:xfrm>
            <a:off x="857250" y="129540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60A5F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Önlemleri</a:t>
            </a:r>
            <a:endParaRPr lang="en-US" sz="2250" dirty="0"/>
          </a:p>
        </p:txBody>
      </p:sp>
      <p:sp>
        <p:nvSpPr>
          <p:cNvPr id="28" name="Text 2"/>
          <p:cNvSpPr/>
          <p:nvPr/>
        </p:nvSpPr>
        <p:spPr>
          <a:xfrm>
            <a:off x="1192411" y="1981200"/>
            <a:ext cx="208954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Kameraları</a:t>
            </a:r>
            <a:endParaRPr lang="en-US" sz="1500" dirty="0"/>
          </a:p>
        </p:txBody>
      </p:sp>
      <p:sp>
        <p:nvSpPr>
          <p:cNvPr id="29" name="Text 3"/>
          <p:cNvSpPr/>
          <p:nvPr/>
        </p:nvSpPr>
        <p:spPr>
          <a:xfrm>
            <a:off x="1192411" y="2247900"/>
            <a:ext cx="174128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Geniş alanları izleme kapasitesi</a:t>
            </a:r>
            <a:endParaRPr lang="en-US" sz="1200" dirty="0"/>
          </a:p>
        </p:txBody>
      </p:sp>
      <p:sp>
        <p:nvSpPr>
          <p:cNvPr id="30" name="Text 4"/>
          <p:cNvSpPr/>
          <p:nvPr/>
        </p:nvSpPr>
        <p:spPr>
          <a:xfrm>
            <a:off x="4076700" y="2095500"/>
            <a:ext cx="18516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Metal Dedektörler</a:t>
            </a:r>
            <a:endParaRPr lang="en-US" sz="1500" dirty="0"/>
          </a:p>
        </p:txBody>
      </p:sp>
      <p:sp>
        <p:nvSpPr>
          <p:cNvPr id="31" name="Text 5"/>
          <p:cNvSpPr/>
          <p:nvPr/>
        </p:nvSpPr>
        <p:spPr>
          <a:xfrm>
            <a:off x="4076700" y="2362200"/>
            <a:ext cx="1851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Giriş kontrol sistemleri</a:t>
            </a:r>
            <a:endParaRPr lang="en-US" sz="1200" dirty="0"/>
          </a:p>
        </p:txBody>
      </p:sp>
      <p:sp>
        <p:nvSpPr>
          <p:cNvPr id="32" name="Text 6"/>
          <p:cNvSpPr/>
          <p:nvPr/>
        </p:nvSpPr>
        <p:spPr>
          <a:xfrm>
            <a:off x="1245840" y="3162300"/>
            <a:ext cx="168786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 Güvenlik Personeli</a:t>
            </a:r>
            <a:endParaRPr lang="en-US" sz="1500" dirty="0"/>
          </a:p>
        </p:txBody>
      </p:sp>
      <p:sp>
        <p:nvSpPr>
          <p:cNvPr id="33" name="Text 7"/>
          <p:cNvSpPr/>
          <p:nvPr/>
        </p:nvSpPr>
        <p:spPr>
          <a:xfrm>
            <a:off x="1245840" y="3695700"/>
            <a:ext cx="168786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İnsansız kontrol kapasitesi</a:t>
            </a:r>
            <a:endParaRPr lang="en-US" sz="1200" dirty="0"/>
          </a:p>
        </p:txBody>
      </p:sp>
      <p:sp>
        <p:nvSpPr>
          <p:cNvPr id="34" name="Text 8"/>
          <p:cNvSpPr/>
          <p:nvPr/>
        </p:nvSpPr>
        <p:spPr>
          <a:xfrm>
            <a:off x="3907036" y="3295650"/>
            <a:ext cx="216955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Daha Sıkı Denetimler</a:t>
            </a:r>
            <a:endParaRPr lang="en-US" sz="1500" dirty="0"/>
          </a:p>
        </p:txBody>
      </p:sp>
      <p:sp>
        <p:nvSpPr>
          <p:cNvPr id="35" name="Text 9"/>
          <p:cNvSpPr/>
          <p:nvPr/>
        </p:nvSpPr>
        <p:spPr>
          <a:xfrm>
            <a:off x="3907036" y="3562350"/>
            <a:ext cx="1807964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Seyahat prosedürlerindeki değişiklikler</a:t>
            </a:r>
            <a:endParaRPr lang="en-US" sz="1200" dirty="0"/>
          </a:p>
        </p:txBody>
      </p:sp>
      <p:sp>
        <p:nvSpPr>
          <p:cNvPr id="36" name="Text 10"/>
          <p:cNvSpPr/>
          <p:nvPr/>
        </p:nvSpPr>
        <p:spPr>
          <a:xfrm>
            <a:off x="6724650" y="129540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8717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Maliyet ve Etkiler</a:t>
            </a:r>
            <a:endParaRPr lang="en-US" sz="2250" dirty="0"/>
          </a:p>
        </p:txBody>
      </p:sp>
      <p:sp>
        <p:nvSpPr>
          <p:cNvPr id="37" name="Text 11"/>
          <p:cNvSpPr/>
          <p:nvPr/>
        </p:nvSpPr>
        <p:spPr>
          <a:xfrm>
            <a:off x="6515100" y="2019300"/>
            <a:ext cx="60350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CA5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Operasyonel Etkiler</a:t>
            </a:r>
            <a:endParaRPr lang="en-US" sz="1800" dirty="0"/>
          </a:p>
        </p:txBody>
      </p:sp>
      <p:sp>
        <p:nvSpPr>
          <p:cNvPr id="38" name="Text 12"/>
          <p:cNvSpPr/>
          <p:nvPr/>
        </p:nvSpPr>
        <p:spPr>
          <a:xfrm>
            <a:off x="6819900" y="2438400"/>
            <a:ext cx="22745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Uzun bekleme süreleri</a:t>
            </a:r>
            <a:endParaRPr lang="en-US" sz="1500" dirty="0"/>
          </a:p>
        </p:txBody>
      </p:sp>
      <p:sp>
        <p:nvSpPr>
          <p:cNvPr id="39" name="Text 13"/>
          <p:cNvSpPr/>
          <p:nvPr/>
        </p:nvSpPr>
        <p:spPr>
          <a:xfrm>
            <a:off x="6819900" y="2781300"/>
            <a:ext cx="26860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Detaylı güvenlik kontrolleri</a:t>
            </a:r>
            <a:endParaRPr lang="en-US" sz="1500" dirty="0"/>
          </a:p>
        </p:txBody>
      </p:sp>
      <p:sp>
        <p:nvSpPr>
          <p:cNvPr id="40" name="Text 14"/>
          <p:cNvSpPr/>
          <p:nvPr/>
        </p:nvSpPr>
        <p:spPr>
          <a:xfrm>
            <a:off x="6772275" y="3124200"/>
            <a:ext cx="15659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Artan bürokrasi</a:t>
            </a:r>
            <a:endParaRPr lang="en-US" sz="1500" dirty="0"/>
          </a:p>
        </p:txBody>
      </p:sp>
      <p:sp>
        <p:nvSpPr>
          <p:cNvPr id="41" name="Text 15"/>
          <p:cNvSpPr/>
          <p:nvPr/>
        </p:nvSpPr>
        <p:spPr>
          <a:xfrm>
            <a:off x="6515100" y="3962400"/>
            <a:ext cx="5029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CA5A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Finansal Etkiler</a:t>
            </a:r>
            <a:endParaRPr lang="en-US" sz="1800" dirty="0"/>
          </a:p>
        </p:txBody>
      </p:sp>
      <p:sp>
        <p:nvSpPr>
          <p:cNvPr id="42" name="Text 16"/>
          <p:cNvSpPr/>
          <p:nvPr/>
        </p:nvSpPr>
        <p:spPr>
          <a:xfrm>
            <a:off x="6819900" y="4381500"/>
            <a:ext cx="28917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maliyetlerinin artışı</a:t>
            </a:r>
            <a:endParaRPr lang="en-US" sz="1500" dirty="0"/>
          </a:p>
        </p:txBody>
      </p:sp>
      <p:sp>
        <p:nvSpPr>
          <p:cNvPr id="43" name="Text 17"/>
          <p:cNvSpPr/>
          <p:nvPr/>
        </p:nvSpPr>
        <p:spPr>
          <a:xfrm>
            <a:off x="6629400" y="4724400"/>
            <a:ext cx="321183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Turist memnuniyetinin düşmesi</a:t>
            </a:r>
            <a:endParaRPr lang="en-US" sz="1500" dirty="0"/>
          </a:p>
        </p:txBody>
      </p:sp>
      <p:sp>
        <p:nvSpPr>
          <p:cNvPr id="44" name="Text 18"/>
          <p:cNvSpPr/>
          <p:nvPr/>
        </p:nvSpPr>
        <p:spPr>
          <a:xfrm>
            <a:off x="6629400" y="5067300"/>
            <a:ext cx="38747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Sektörün genel verimliliğinin azalması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81400"/>
            <a:ext cx="2590800" cy="952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790950"/>
            <a:ext cx="457200" cy="533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" y="39052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581400"/>
            <a:ext cx="2590800" cy="952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3829050"/>
            <a:ext cx="2286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686300"/>
            <a:ext cx="2590800" cy="1219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5029200"/>
            <a:ext cx="400050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" y="5143500"/>
            <a:ext cx="17145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400" y="4686300"/>
            <a:ext cx="2590800" cy="1219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2800" y="5029200"/>
            <a:ext cx="457200" cy="533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7100" y="51435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1371600"/>
            <a:ext cx="5638800" cy="453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1371600"/>
            <a:ext cx="5638800" cy="4533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3467100"/>
            <a:ext cx="5181600" cy="2209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4038600"/>
            <a:ext cx="762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4572000"/>
            <a:ext cx="762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5105400"/>
            <a:ext cx="762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9188" y="6172200"/>
            <a:ext cx="152400" cy="1714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10888" y="6172200"/>
            <a:ext cx="161925" cy="17145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Siyasi İstikrarsızlık ve Güvenlik Algısı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457200" y="1371600"/>
            <a:ext cx="5334000" cy="154781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Politik istikrarsızlık, bir destinasyonun güvenlik algısını doğrudan etkileyen kritik bir faktördür. Hükümet değişiklikleri, toplumsal olaylar ve siyasi krizler, turistlerin bir bölgeye yönelik güvenini sarsarak seyahat kararlarını önemli ölçüde değiştirebilir.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1219200" y="3733800"/>
            <a:ext cx="2011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Endişeleri</a:t>
            </a:r>
            <a:endParaRPr lang="en-US" sz="1350" dirty="0"/>
          </a:p>
        </p:txBody>
      </p:sp>
      <p:sp>
        <p:nvSpPr>
          <p:cNvPr id="26" name="Text 3"/>
          <p:cNvSpPr/>
          <p:nvPr/>
        </p:nvSpPr>
        <p:spPr>
          <a:xfrm>
            <a:off x="1219200" y="4000500"/>
            <a:ext cx="1676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Siyasi olaylar güvenlik endişelerini artırır</a:t>
            </a:r>
            <a:endParaRPr lang="en-US" sz="1050" dirty="0"/>
          </a:p>
        </p:txBody>
      </p:sp>
      <p:sp>
        <p:nvSpPr>
          <p:cNvPr id="27" name="Text 4"/>
          <p:cNvSpPr/>
          <p:nvPr/>
        </p:nvSpPr>
        <p:spPr>
          <a:xfrm>
            <a:off x="3733800" y="3733800"/>
            <a:ext cx="228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Ekonomik Kayıplar</a:t>
            </a:r>
            <a:endParaRPr lang="en-US" sz="1350" dirty="0"/>
          </a:p>
        </p:txBody>
      </p:sp>
      <p:sp>
        <p:nvSpPr>
          <p:cNvPr id="28" name="Text 5"/>
          <p:cNvSpPr/>
          <p:nvPr/>
        </p:nvSpPr>
        <p:spPr>
          <a:xfrm>
            <a:off x="3733800" y="4000500"/>
            <a:ext cx="1905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Turizm sektöründe ciddi ekonomik kayıplara yol açar</a:t>
            </a:r>
            <a:endParaRPr lang="en-US" sz="1050" dirty="0"/>
          </a:p>
        </p:txBody>
      </p:sp>
      <p:sp>
        <p:nvSpPr>
          <p:cNvPr id="29" name="Text 6"/>
          <p:cNvSpPr/>
          <p:nvPr/>
        </p:nvSpPr>
        <p:spPr>
          <a:xfrm>
            <a:off x="1162050" y="4838700"/>
            <a:ext cx="17335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 Derecelendirmesi</a:t>
            </a:r>
            <a:endParaRPr lang="en-US" sz="1350" dirty="0"/>
          </a:p>
        </p:txBody>
      </p:sp>
      <p:sp>
        <p:nvSpPr>
          <p:cNvPr id="30" name="Text 7"/>
          <p:cNvSpPr/>
          <p:nvPr/>
        </p:nvSpPr>
        <p:spPr>
          <a:xfrm>
            <a:off x="1162050" y="5372100"/>
            <a:ext cx="17335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Destinasyon risk seviyesini etkiler</a:t>
            </a:r>
            <a:endParaRPr lang="en-US" sz="1050" dirty="0"/>
          </a:p>
        </p:txBody>
      </p:sp>
      <p:sp>
        <p:nvSpPr>
          <p:cNvPr id="31" name="Text 8"/>
          <p:cNvSpPr/>
          <p:nvPr/>
        </p:nvSpPr>
        <p:spPr>
          <a:xfrm>
            <a:off x="3962400" y="4972050"/>
            <a:ext cx="2011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2C55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Alternatif Rotalar</a:t>
            </a:r>
            <a:endParaRPr lang="en-US" sz="1350" dirty="0"/>
          </a:p>
        </p:txBody>
      </p:sp>
      <p:sp>
        <p:nvSpPr>
          <p:cNvPr id="32" name="Text 9"/>
          <p:cNvSpPr/>
          <p:nvPr/>
        </p:nvSpPr>
        <p:spPr>
          <a:xfrm>
            <a:off x="3962400" y="5238750"/>
            <a:ext cx="1676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Turistler farklı destinasyonlara yönelir</a:t>
            </a:r>
            <a:endParaRPr lang="en-US" sz="1050" dirty="0"/>
          </a:p>
        </p:txBody>
      </p:sp>
      <p:sp>
        <p:nvSpPr>
          <p:cNvPr id="33" name="Text 10"/>
          <p:cNvSpPr/>
          <p:nvPr/>
        </p:nvSpPr>
        <p:spPr>
          <a:xfrm>
            <a:off x="6477000" y="3619500"/>
            <a:ext cx="4876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Toplumsal Olaylar</a:t>
            </a:r>
            <a:endParaRPr lang="en-US" sz="1800" dirty="0"/>
          </a:p>
        </p:txBody>
      </p:sp>
      <p:sp>
        <p:nvSpPr>
          <p:cNvPr id="34" name="Text 11"/>
          <p:cNvSpPr/>
          <p:nvPr/>
        </p:nvSpPr>
        <p:spPr>
          <a:xfrm>
            <a:off x="6629400" y="4000500"/>
            <a:ext cx="4724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Hükümet değişiklikleri, protestolar ve toplumsal hareketler turizm üzerinde belirgin etkilere sahiptir.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6629400" y="4533900"/>
            <a:ext cx="4724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endeksleri ve destinasyon risk derecelendirmeleri, turistlerin seyahat kararlarını şekillendiren önemli göstergelerdir.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6629400" y="5067300"/>
            <a:ext cx="4724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Yüksek risk algısı, turistlerin alternatif destinasyonlara yönelmesine neden olabilir.</a:t>
            </a:r>
            <a:endParaRPr lang="en-US" sz="1200" dirty="0"/>
          </a:p>
        </p:txBody>
      </p:sp>
      <p:sp>
        <p:nvSpPr>
          <p:cNvPr id="37" name="Text 14"/>
          <p:cNvSpPr/>
          <p:nvPr/>
        </p:nvSpPr>
        <p:spPr>
          <a:xfrm>
            <a:off x="-670560" y="6134100"/>
            <a:ext cx="135331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Siyasi istikrarsızlık, turizm sektöründe ciddi ekonomik kayıplara yol açabilir ve destinasyonun uluslararası imajını zedeleyebilir. 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52500"/>
            <a:ext cx="3810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347913"/>
            <a:ext cx="3581400" cy="20097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510088"/>
            <a:ext cx="3581400" cy="838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700588"/>
            <a:ext cx="17145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0" y="4967288"/>
            <a:ext cx="17145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1219200"/>
            <a:ext cx="3714750" cy="25336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137160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6275" y="1485900"/>
            <a:ext cx="28575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250" y="1219200"/>
            <a:ext cx="3714750" cy="25336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8650" y="137160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1525" y="1485900"/>
            <a:ext cx="285750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0" y="3943350"/>
            <a:ext cx="3714750" cy="25336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3400" y="4095750"/>
            <a:ext cx="571500" cy="571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6250" y="3943350"/>
            <a:ext cx="3714750" cy="25336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8650" y="409575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2475" y="4210050"/>
            <a:ext cx="323850" cy="3429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Seyahat Kısıtlamaları ve Yasaklar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781050" y="4662488"/>
            <a:ext cx="3276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Siyasi krizler, turizm gelirlerinde ciddi kayıplara yol açabilir. 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5067300" y="1504950"/>
            <a:ext cx="21145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Seyahat Uyarıları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4343400" y="2057400"/>
            <a:ext cx="3409950" cy="1543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Ülkelerin yayınladığı seyahat uyarıları, turistlerin alternatif destinasyonlara yönelmesine neden olur. Saldırılar sonrası turistler, güvenlik endişeleri nedeniyle seyahat planlarını iptal eder.</a:t>
            </a:r>
            <a:endParaRPr lang="en-US" sz="1350" dirty="0"/>
          </a:p>
        </p:txBody>
      </p:sp>
      <p:sp>
        <p:nvSpPr>
          <p:cNvPr id="23" name="Text 4"/>
          <p:cNvSpPr/>
          <p:nvPr/>
        </p:nvSpPr>
        <p:spPr>
          <a:xfrm>
            <a:off x="8972550" y="1504950"/>
            <a:ext cx="2971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Yasaklar ve Kısıtlamalar</a:t>
            </a:r>
            <a:endParaRPr lang="en-US" sz="1800" dirty="0"/>
          </a:p>
        </p:txBody>
      </p:sp>
      <p:sp>
        <p:nvSpPr>
          <p:cNvPr id="24" name="Text 5"/>
          <p:cNvSpPr/>
          <p:nvPr/>
        </p:nvSpPr>
        <p:spPr>
          <a:xfrm>
            <a:off x="8248650" y="2057400"/>
            <a:ext cx="3409950" cy="1543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Savaşlar ve zorunlu göç gibi krizler, turizm altyapısına fiziksel zararlar vererek destinasyonların turizm potansiyelini yok edebilir.</a:t>
            </a:r>
            <a:endParaRPr lang="en-US" sz="1350" dirty="0"/>
          </a:p>
        </p:txBody>
      </p:sp>
      <p:sp>
        <p:nvSpPr>
          <p:cNvPr id="25" name="Text 6"/>
          <p:cNvSpPr/>
          <p:nvPr/>
        </p:nvSpPr>
        <p:spPr>
          <a:xfrm>
            <a:off x="5067300" y="4229100"/>
            <a:ext cx="23202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Ekonomik Kayıplar</a:t>
            </a:r>
            <a:endParaRPr lang="en-US" sz="1800" dirty="0"/>
          </a:p>
        </p:txBody>
      </p:sp>
      <p:sp>
        <p:nvSpPr>
          <p:cNvPr id="26" name="Text 7"/>
          <p:cNvSpPr/>
          <p:nvPr/>
        </p:nvSpPr>
        <p:spPr>
          <a:xfrm>
            <a:off x="4343400" y="4781550"/>
            <a:ext cx="3409950" cy="1543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Seyahat kısıtlamaları, turizm gelirlerinde ani düşüşlere yol açar. Konaklama, yiyecek-içecek ve ulaşım sektörleri başta olmak üzere birçok alanda kayıplar yaşanır.</a:t>
            </a:r>
            <a:endParaRPr lang="en-US" sz="1350" dirty="0"/>
          </a:p>
        </p:txBody>
      </p:sp>
      <p:sp>
        <p:nvSpPr>
          <p:cNvPr id="27" name="Text 8"/>
          <p:cNvSpPr/>
          <p:nvPr/>
        </p:nvSpPr>
        <p:spPr>
          <a:xfrm>
            <a:off x="8972550" y="4229100"/>
            <a:ext cx="1828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B3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Yatırım Etkileri</a:t>
            </a:r>
            <a:endParaRPr lang="en-US" sz="1800" dirty="0"/>
          </a:p>
        </p:txBody>
      </p:sp>
      <p:sp>
        <p:nvSpPr>
          <p:cNvPr id="28" name="Text 9"/>
          <p:cNvSpPr/>
          <p:nvPr/>
        </p:nvSpPr>
        <p:spPr>
          <a:xfrm>
            <a:off x="8248650" y="4781550"/>
            <a:ext cx="3409950" cy="1543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Siyasi krizler, turizm yatırımlarını da olumsuz etkileyerek sektörün gelişimini sekteye uğratabilir. Yatırımcılar, istikrarsız bölgelerde risk almak istemedikleri için projeleri erteleyebilir.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95400"/>
            <a:ext cx="5486400" cy="2438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86200"/>
            <a:ext cx="5486400" cy="2286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4105275"/>
            <a:ext cx="285750" cy="285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4533900"/>
            <a:ext cx="9525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5143500"/>
            <a:ext cx="9525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5486400"/>
            <a:ext cx="9525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295400"/>
            <a:ext cx="5486400" cy="1943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900" y="1514475"/>
            <a:ext cx="3619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1943100"/>
            <a:ext cx="95250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2552700"/>
            <a:ext cx="9525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352800"/>
            <a:ext cx="5486400" cy="2209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3571875"/>
            <a:ext cx="285750" cy="285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900" y="4610100"/>
            <a:ext cx="212720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4838700"/>
            <a:ext cx="17145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7100" y="4610100"/>
            <a:ext cx="2127200" cy="762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31400" y="4838700"/>
            <a:ext cx="17145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 ve Göçün Turizm Altyapısına Etkisi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1047750" y="4076700"/>
            <a:ext cx="61264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Savaşların Fiziksel Zararları</a:t>
            </a:r>
            <a:endParaRPr lang="en-US" sz="2250" dirty="0"/>
          </a:p>
        </p:txBody>
      </p:sp>
      <p:sp>
        <p:nvSpPr>
          <p:cNvPr id="22" name="Text 2"/>
          <p:cNvSpPr/>
          <p:nvPr/>
        </p:nvSpPr>
        <p:spPr>
          <a:xfrm>
            <a:off x="819150" y="4495800"/>
            <a:ext cx="49339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Ulaşım ağları, konaklama tesisleri gibi turizm altyapısına fiziksel zararlar verir</a:t>
            </a:r>
            <a:endParaRPr lang="en-US" sz="1500" dirty="0"/>
          </a:p>
        </p:txBody>
      </p:sp>
      <p:sp>
        <p:nvSpPr>
          <p:cNvPr id="23" name="Text 3"/>
          <p:cNvSpPr/>
          <p:nvPr/>
        </p:nvSpPr>
        <p:spPr>
          <a:xfrm>
            <a:off x="819150" y="5105400"/>
            <a:ext cx="55549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Zarar gören altyapının yeniden inşası uzun yıllar alabilir</a:t>
            </a:r>
            <a:endParaRPr lang="en-US" sz="1500" dirty="0"/>
          </a:p>
        </p:txBody>
      </p:sp>
      <p:sp>
        <p:nvSpPr>
          <p:cNvPr id="24" name="Text 4"/>
          <p:cNvSpPr/>
          <p:nvPr/>
        </p:nvSpPr>
        <p:spPr>
          <a:xfrm>
            <a:off x="819150" y="5448300"/>
            <a:ext cx="49339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Çatışma bölgelerinde güvenlik endişeleri nedeniyle turist talebi ortadan kalkar</a:t>
            </a:r>
            <a:endParaRPr lang="en-US" sz="1500" dirty="0"/>
          </a:p>
        </p:txBody>
      </p:sp>
      <p:sp>
        <p:nvSpPr>
          <p:cNvPr id="25" name="Text 5"/>
          <p:cNvSpPr/>
          <p:nvPr/>
        </p:nvSpPr>
        <p:spPr>
          <a:xfrm>
            <a:off x="6915150" y="1485900"/>
            <a:ext cx="61264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Göç ve Algı Değişimi</a:t>
            </a:r>
            <a:endParaRPr lang="en-US" sz="2250" dirty="0"/>
          </a:p>
        </p:txBody>
      </p:sp>
      <p:sp>
        <p:nvSpPr>
          <p:cNvPr id="26" name="Text 6"/>
          <p:cNvSpPr/>
          <p:nvPr/>
        </p:nvSpPr>
        <p:spPr>
          <a:xfrm>
            <a:off x="6610350" y="1905000"/>
            <a:ext cx="49339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Yoğun göç akımları ve mülteci krizleri, destinasyonların algısını değiştirebilir</a:t>
            </a:r>
            <a:endParaRPr lang="en-US" sz="1500" dirty="0"/>
          </a:p>
        </p:txBody>
      </p:sp>
      <p:sp>
        <p:nvSpPr>
          <p:cNvPr id="27" name="Text 7"/>
          <p:cNvSpPr/>
          <p:nvPr/>
        </p:nvSpPr>
        <p:spPr>
          <a:xfrm>
            <a:off x="6610350" y="2514600"/>
            <a:ext cx="49339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endişeleri turistler arasında ve destinasyonun imajını olumsuz etkileyebilir</a:t>
            </a:r>
            <a:endParaRPr lang="en-US" sz="1500" dirty="0"/>
          </a:p>
        </p:txBody>
      </p:sp>
      <p:sp>
        <p:nvSpPr>
          <p:cNvPr id="28" name="Text 8"/>
          <p:cNvSpPr/>
          <p:nvPr/>
        </p:nvSpPr>
        <p:spPr>
          <a:xfrm>
            <a:off x="6838950" y="3543300"/>
            <a:ext cx="61264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İşgücü Piyasasında Etkiler</a:t>
            </a:r>
            <a:endParaRPr lang="en-US" sz="2250" dirty="0"/>
          </a:p>
        </p:txBody>
      </p:sp>
      <p:sp>
        <p:nvSpPr>
          <p:cNvPr id="29" name="Text 9"/>
          <p:cNvSpPr/>
          <p:nvPr/>
        </p:nvSpPr>
        <p:spPr>
          <a:xfrm>
            <a:off x="6438900" y="3962400"/>
            <a:ext cx="51054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Mülteci krizleri turizm sektöründeki işgücü piyasasında hem arz hem de talep yönlü değişiklere neden olur:</a:t>
            </a:r>
            <a:endParaRPr lang="en-US" sz="1500" dirty="0"/>
          </a:p>
        </p:txBody>
      </p:sp>
      <p:sp>
        <p:nvSpPr>
          <p:cNvPr id="30" name="Text 10"/>
          <p:cNvSpPr/>
          <p:nvPr/>
        </p:nvSpPr>
        <p:spPr>
          <a:xfrm>
            <a:off x="6838950" y="4857750"/>
            <a:ext cx="18173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İşgücü Arzında Artış</a:t>
            </a:r>
            <a:endParaRPr lang="en-US" sz="1350" dirty="0"/>
          </a:p>
        </p:txBody>
      </p:sp>
      <p:sp>
        <p:nvSpPr>
          <p:cNvPr id="31" name="Text 11"/>
          <p:cNvSpPr/>
          <p:nvPr/>
        </p:nvSpPr>
        <p:spPr>
          <a:xfrm>
            <a:off x="9817150" y="4724400"/>
            <a:ext cx="16128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İşgücü Talebinde Azalış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52500"/>
            <a:ext cx="3810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19200"/>
            <a:ext cx="10210800" cy="7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752600"/>
            <a:ext cx="5600700" cy="4724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400300"/>
            <a:ext cx="419100" cy="495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5146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314700"/>
            <a:ext cx="419100" cy="495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34290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4229100"/>
            <a:ext cx="419100" cy="495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43434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752600"/>
            <a:ext cx="5600700" cy="4724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2400300"/>
            <a:ext cx="466725" cy="495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251460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3581400"/>
            <a:ext cx="447675" cy="4953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3695700"/>
            <a:ext cx="219075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0800" y="4495800"/>
            <a:ext cx="371475" cy="495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5100" y="4610100"/>
            <a:ext cx="142875" cy="2667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Türkiye Vaka Analizi (2015-2016)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2804071" y="1104900"/>
            <a:ext cx="457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2015</a:t>
            </a:r>
            <a:endParaRPr lang="en-US" sz="1350" dirty="0"/>
          </a:p>
        </p:txBody>
      </p:sp>
      <p:sp>
        <p:nvSpPr>
          <p:cNvPr id="21" name="Text 2"/>
          <p:cNvSpPr/>
          <p:nvPr/>
        </p:nvSpPr>
        <p:spPr>
          <a:xfrm>
            <a:off x="5867400" y="1104900"/>
            <a:ext cx="457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2016</a:t>
            </a:r>
            <a:endParaRPr lang="en-US" sz="1350" dirty="0"/>
          </a:p>
        </p:txBody>
      </p:sp>
      <p:sp>
        <p:nvSpPr>
          <p:cNvPr id="22" name="Text 3"/>
          <p:cNvSpPr/>
          <p:nvPr/>
        </p:nvSpPr>
        <p:spPr>
          <a:xfrm>
            <a:off x="8930580" y="1104900"/>
            <a:ext cx="457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2017</a:t>
            </a:r>
            <a:endParaRPr lang="en-US" sz="1350" dirty="0"/>
          </a:p>
        </p:txBody>
      </p:sp>
      <p:sp>
        <p:nvSpPr>
          <p:cNvPr id="23" name="Text 4"/>
          <p:cNvSpPr/>
          <p:nvPr/>
        </p:nvSpPr>
        <p:spPr>
          <a:xfrm>
            <a:off x="571500" y="1943100"/>
            <a:ext cx="52197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Kritik Olaylar</a:t>
            </a:r>
            <a:endParaRPr lang="en-US" sz="2250" dirty="0"/>
          </a:p>
        </p:txBody>
      </p:sp>
      <p:sp>
        <p:nvSpPr>
          <p:cNvPr id="24" name="Text 5"/>
          <p:cNvSpPr/>
          <p:nvPr/>
        </p:nvSpPr>
        <p:spPr>
          <a:xfrm>
            <a:off x="1143000" y="2400300"/>
            <a:ext cx="4648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Terör Saldırıları</a:t>
            </a:r>
            <a:endParaRPr lang="en-US" sz="1500" dirty="0"/>
          </a:p>
        </p:txBody>
      </p:sp>
      <p:sp>
        <p:nvSpPr>
          <p:cNvPr id="25" name="Text 6"/>
          <p:cNvSpPr/>
          <p:nvPr/>
        </p:nvSpPr>
        <p:spPr>
          <a:xfrm>
            <a:off x="1143000" y="2667000"/>
            <a:ext cx="4648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2015-2016 yıllarında büyük şehirlerde ve turistik bölgelerde meydana gelen saldırılar, ülkenin imajını etkiledi.</a:t>
            </a:r>
            <a:endParaRPr lang="en-US" sz="1350" dirty="0"/>
          </a:p>
        </p:txBody>
      </p:sp>
      <p:sp>
        <p:nvSpPr>
          <p:cNvPr id="26" name="Text 7"/>
          <p:cNvSpPr/>
          <p:nvPr/>
        </p:nvSpPr>
        <p:spPr>
          <a:xfrm>
            <a:off x="1143000" y="3314700"/>
            <a:ext cx="4648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Siyasi Olaylar</a:t>
            </a:r>
            <a:endParaRPr lang="en-US" sz="1500" dirty="0"/>
          </a:p>
        </p:txBody>
      </p:sp>
      <p:sp>
        <p:nvSpPr>
          <p:cNvPr id="27" name="Text 8"/>
          <p:cNvSpPr/>
          <p:nvPr/>
        </p:nvSpPr>
        <p:spPr>
          <a:xfrm>
            <a:off x="1143000" y="3581400"/>
            <a:ext cx="4648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Hükümet değişiklikleri ve toplumsal olaylar, turistlerin güvenini sarsarak seyahat kararlarını etkiledi.</a:t>
            </a:r>
            <a:endParaRPr lang="en-US" sz="1350" dirty="0"/>
          </a:p>
        </p:txBody>
      </p:sp>
      <p:sp>
        <p:nvSpPr>
          <p:cNvPr id="28" name="Text 9"/>
          <p:cNvSpPr/>
          <p:nvPr/>
        </p:nvSpPr>
        <p:spPr>
          <a:xfrm>
            <a:off x="1143000" y="4229100"/>
            <a:ext cx="55778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Seyahat Kısıtlamaları</a:t>
            </a:r>
            <a:endParaRPr lang="en-US" sz="1500" dirty="0"/>
          </a:p>
        </p:txBody>
      </p:sp>
      <p:sp>
        <p:nvSpPr>
          <p:cNvPr id="29" name="Text 10"/>
          <p:cNvSpPr/>
          <p:nvPr/>
        </p:nvSpPr>
        <p:spPr>
          <a:xfrm>
            <a:off x="1143000" y="4495800"/>
            <a:ext cx="4648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İnternasyonal seyahat uyarılarının artması ve tur operatörlerinin Türkiye'yi programlarından çıkarması, turizm sektörünü etkiledi.</a:t>
            </a:r>
            <a:endParaRPr lang="en-US" sz="1350" dirty="0"/>
          </a:p>
        </p:txBody>
      </p:sp>
      <p:sp>
        <p:nvSpPr>
          <p:cNvPr id="30" name="Text 11"/>
          <p:cNvSpPr/>
          <p:nvPr/>
        </p:nvSpPr>
        <p:spPr>
          <a:xfrm>
            <a:off x="6400800" y="1943100"/>
            <a:ext cx="52197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Somut Etkiler</a:t>
            </a:r>
            <a:endParaRPr lang="en-US" sz="2250" dirty="0"/>
          </a:p>
        </p:txBody>
      </p:sp>
      <p:sp>
        <p:nvSpPr>
          <p:cNvPr id="31" name="Text 12"/>
          <p:cNvSpPr/>
          <p:nvPr/>
        </p:nvSpPr>
        <p:spPr>
          <a:xfrm>
            <a:off x="7019925" y="2400300"/>
            <a:ext cx="55206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Turist Sayısında Düşüş</a:t>
            </a:r>
            <a:endParaRPr lang="en-US" sz="1500" dirty="0"/>
          </a:p>
        </p:txBody>
      </p:sp>
      <p:sp>
        <p:nvSpPr>
          <p:cNvPr id="32" name="Text 13"/>
          <p:cNvSpPr/>
          <p:nvPr/>
        </p:nvSpPr>
        <p:spPr>
          <a:xfrm>
            <a:off x="7019925" y="2667000"/>
            <a:ext cx="4600575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Terör saldırıları ve güvenlik endişeleri nedeniyle turist sayısı ani azaldı. Özellikle büyük şehirlerde ve turistik bölgelerde etki duydular.</a:t>
            </a:r>
            <a:endParaRPr lang="en-US" sz="1350" dirty="0"/>
          </a:p>
        </p:txBody>
      </p:sp>
      <p:sp>
        <p:nvSpPr>
          <p:cNvPr id="33" name="Text 14"/>
          <p:cNvSpPr/>
          <p:nvPr/>
        </p:nvSpPr>
        <p:spPr>
          <a:xfrm>
            <a:off x="7000875" y="3581400"/>
            <a:ext cx="55435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Turizm Gelirlerinde Kayıplar</a:t>
            </a:r>
            <a:endParaRPr lang="en-US" sz="1500" dirty="0"/>
          </a:p>
        </p:txBody>
      </p:sp>
      <p:sp>
        <p:nvSpPr>
          <p:cNvPr id="34" name="Text 15"/>
          <p:cNvSpPr/>
          <p:nvPr/>
        </p:nvSpPr>
        <p:spPr>
          <a:xfrm>
            <a:off x="7000875" y="3848100"/>
            <a:ext cx="461962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Konaklama, yiyecek-içecek ve ulaşım sektörleri başta olmak üzere turizmle ilişkili birçok alanda ciddi kayıplara yol açtı.</a:t>
            </a:r>
            <a:endParaRPr lang="en-US" sz="1350" dirty="0"/>
          </a:p>
        </p:txBody>
      </p:sp>
      <p:sp>
        <p:nvSpPr>
          <p:cNvPr id="35" name="Text 16"/>
          <p:cNvSpPr/>
          <p:nvPr/>
        </p:nvSpPr>
        <p:spPr>
          <a:xfrm>
            <a:off x="6924675" y="4495800"/>
            <a:ext cx="46958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Sektörel Etkiler</a:t>
            </a:r>
            <a:endParaRPr lang="en-US" sz="1500" dirty="0"/>
          </a:p>
        </p:txBody>
      </p:sp>
      <p:sp>
        <p:nvSpPr>
          <p:cNvPr id="36" name="Text 17"/>
          <p:cNvSpPr/>
          <p:nvPr/>
        </p:nvSpPr>
        <p:spPr>
          <a:xfrm>
            <a:off x="6924675" y="4762500"/>
            <a:ext cx="469582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Turizm </a:t>
            </a:r>
            <a:r>
              <a:rPr lang="en-US" sz="135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sektörünün</a:t>
            </a: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para</a:t>
            </a:r>
            <a:r>
              <a:rPr lang="tr-TR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</a:t>
            </a:r>
            <a:r>
              <a:rPr lang="en-US" sz="1350" dirty="0" err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lize</a:t>
            </a: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olması, işgücü piyasasında istikrarsızlık yaratırken, sektörün gelişimini sekteye uğrattı.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52500"/>
            <a:ext cx="3810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19200"/>
            <a:ext cx="3581400" cy="2286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619500"/>
            <a:ext cx="3581400" cy="1028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771900"/>
            <a:ext cx="171450" cy="171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1219200"/>
            <a:ext cx="7620000" cy="1600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525" y="1524000"/>
            <a:ext cx="533400" cy="533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7788" y="1657350"/>
            <a:ext cx="14287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450" y="1371600"/>
            <a:ext cx="17145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7450" y="2209800"/>
            <a:ext cx="171450" cy="1714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933700"/>
            <a:ext cx="7620000" cy="1600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2525" y="3238500"/>
            <a:ext cx="533400" cy="533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975" y="337185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450" y="3086100"/>
            <a:ext cx="171450" cy="1714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7450" y="3924300"/>
            <a:ext cx="171450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1000" y="4648200"/>
            <a:ext cx="7620000" cy="1828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525" y="5067300"/>
            <a:ext cx="533400" cy="533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7788" y="5200650"/>
            <a:ext cx="142875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450" y="4800600"/>
            <a:ext cx="171450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7450" y="5638800"/>
            <a:ext cx="171450" cy="17145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Avrupa Örnekleri ve Toparlanma Süreçleri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742950" y="3733800"/>
            <a:ext cx="33528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Avrupa'daki terör saldırıları, şehir turizmine derin etkiler bırakmış ve farklı toparlanma süreçleri yaşamıştır.</a:t>
            </a:r>
            <a:endParaRPr lang="en-US" sz="1350" dirty="0"/>
          </a:p>
        </p:txBody>
      </p:sp>
      <p:sp>
        <p:nvSpPr>
          <p:cNvPr id="24" name="Text 2"/>
          <p:cNvSpPr/>
          <p:nvPr/>
        </p:nvSpPr>
        <p:spPr>
          <a:xfrm>
            <a:off x="4966335" y="2095500"/>
            <a:ext cx="5257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Paris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5023485" y="2362200"/>
            <a:ext cx="4114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(2015)</a:t>
            </a:r>
            <a:endParaRPr lang="en-US" sz="900" dirty="0"/>
          </a:p>
        </p:txBody>
      </p:sp>
      <p:sp>
        <p:nvSpPr>
          <p:cNvPr id="26" name="Text 4"/>
          <p:cNvSpPr/>
          <p:nvPr/>
        </p:nvSpPr>
        <p:spPr>
          <a:xfrm>
            <a:off x="6515100" y="13335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Etkiler</a:t>
            </a:r>
            <a:endParaRPr lang="en-US" sz="1350" dirty="0"/>
          </a:p>
        </p:txBody>
      </p:sp>
      <p:sp>
        <p:nvSpPr>
          <p:cNvPr id="27" name="Text 5"/>
          <p:cNvSpPr/>
          <p:nvPr/>
        </p:nvSpPr>
        <p:spPr>
          <a:xfrm>
            <a:off x="6267450" y="1638300"/>
            <a:ext cx="54292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Paris'teki terör saldırıları, Fransya'nın uluslararası turist çekiciliğini geçici olarak azaltmıştır.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6515100" y="21717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Toparlanma Stratejisi</a:t>
            </a:r>
            <a:endParaRPr lang="en-US" sz="1350" dirty="0"/>
          </a:p>
        </p:txBody>
      </p:sp>
      <p:sp>
        <p:nvSpPr>
          <p:cNvPr id="29" name="Text 7"/>
          <p:cNvSpPr/>
          <p:nvPr/>
        </p:nvSpPr>
        <p:spPr>
          <a:xfrm>
            <a:off x="6267450" y="2476500"/>
            <a:ext cx="65151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Şehrin marka değerini vurgulayarak, kısa sürede itibar kazanmıştır.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4874895" y="3810000"/>
            <a:ext cx="7086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B82F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Londra</a:t>
            </a:r>
            <a:endParaRPr lang="en-US" sz="1500" dirty="0"/>
          </a:p>
        </p:txBody>
      </p:sp>
      <p:sp>
        <p:nvSpPr>
          <p:cNvPr id="31" name="Text 9"/>
          <p:cNvSpPr/>
          <p:nvPr/>
        </p:nvSpPr>
        <p:spPr>
          <a:xfrm>
            <a:off x="5023485" y="4076700"/>
            <a:ext cx="4114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(2017)</a:t>
            </a:r>
            <a:endParaRPr lang="en-US" sz="900" dirty="0"/>
          </a:p>
        </p:txBody>
      </p:sp>
      <p:sp>
        <p:nvSpPr>
          <p:cNvPr id="32" name="Text 10"/>
          <p:cNvSpPr/>
          <p:nvPr/>
        </p:nvSpPr>
        <p:spPr>
          <a:xfrm>
            <a:off x="6515100" y="30480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Etkiler</a:t>
            </a:r>
            <a:endParaRPr lang="en-US" sz="1350" dirty="0"/>
          </a:p>
        </p:txBody>
      </p:sp>
      <p:sp>
        <p:nvSpPr>
          <p:cNvPr id="33" name="Text 11"/>
          <p:cNvSpPr/>
          <p:nvPr/>
        </p:nvSpPr>
        <p:spPr>
          <a:xfrm>
            <a:off x="6267450" y="3352800"/>
            <a:ext cx="54292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Londra'daki terör eylemleri, şehir turizmini etkilemiş ancak marka gücünü kullanarak hızlı toparlanmıştır.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6515100" y="38862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Toparlanma Stratejisi</a:t>
            </a:r>
            <a:endParaRPr lang="en-US" sz="1350" dirty="0"/>
          </a:p>
        </p:txBody>
      </p:sp>
      <p:sp>
        <p:nvSpPr>
          <p:cNvPr id="35" name="Text 13"/>
          <p:cNvSpPr/>
          <p:nvPr/>
        </p:nvSpPr>
        <p:spPr>
          <a:xfrm>
            <a:off x="6267450" y="4191000"/>
            <a:ext cx="65151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Dayanıklılığı ve marka gücünü kullanarak normalliğe dönerek toparlandı.</a:t>
            </a:r>
            <a:endParaRPr lang="en-US" sz="1200" dirty="0"/>
          </a:p>
        </p:txBody>
      </p:sp>
      <p:sp>
        <p:nvSpPr>
          <p:cNvPr id="36" name="Text 14"/>
          <p:cNvSpPr/>
          <p:nvPr/>
        </p:nvSpPr>
        <p:spPr>
          <a:xfrm>
            <a:off x="4840605" y="5638800"/>
            <a:ext cx="7772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B30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Brüksel</a:t>
            </a:r>
            <a:endParaRPr lang="en-US" sz="1500" dirty="0"/>
          </a:p>
        </p:txBody>
      </p:sp>
      <p:sp>
        <p:nvSpPr>
          <p:cNvPr id="37" name="Text 15"/>
          <p:cNvSpPr/>
          <p:nvPr/>
        </p:nvSpPr>
        <p:spPr>
          <a:xfrm>
            <a:off x="5023485" y="5905500"/>
            <a:ext cx="4114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(2016)</a:t>
            </a:r>
            <a:endParaRPr lang="en-US" sz="900" dirty="0"/>
          </a:p>
        </p:txBody>
      </p:sp>
      <p:sp>
        <p:nvSpPr>
          <p:cNvPr id="38" name="Text 16"/>
          <p:cNvSpPr/>
          <p:nvPr/>
        </p:nvSpPr>
        <p:spPr>
          <a:xfrm>
            <a:off x="6515100" y="47625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Etkiler</a:t>
            </a:r>
            <a:endParaRPr lang="en-US" sz="1350" dirty="0"/>
          </a:p>
        </p:txBody>
      </p:sp>
      <p:sp>
        <p:nvSpPr>
          <p:cNvPr id="39" name="Text 17"/>
          <p:cNvSpPr/>
          <p:nvPr/>
        </p:nvSpPr>
        <p:spPr>
          <a:xfrm>
            <a:off x="6267450" y="5067300"/>
            <a:ext cx="54292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Brüksel'deki terör saldırıları, Avrupa Birliği'nin merkezi olması nedeniyle iş ve eğlence seyahatlerini etkilemiştir.</a:t>
            </a:r>
            <a:endParaRPr lang="en-US" sz="1200" dirty="0"/>
          </a:p>
        </p:txBody>
      </p:sp>
      <p:sp>
        <p:nvSpPr>
          <p:cNvPr id="40" name="Text 18"/>
          <p:cNvSpPr/>
          <p:nvPr/>
        </p:nvSpPr>
        <p:spPr>
          <a:xfrm>
            <a:off x="6515100" y="5600700"/>
            <a:ext cx="54292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Toparlanma Stratejisi</a:t>
            </a:r>
            <a:endParaRPr lang="en-US" sz="1350" dirty="0"/>
          </a:p>
        </p:txBody>
      </p:sp>
      <p:sp>
        <p:nvSpPr>
          <p:cNvPr id="41" name="Text 19"/>
          <p:cNvSpPr/>
          <p:nvPr/>
        </p:nvSpPr>
        <p:spPr>
          <a:xfrm>
            <a:off x="6267450" y="5905500"/>
            <a:ext cx="54292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Bölgesel iş birliğini güçlendirerek ve güvenlik önlemlerini transparent şekilde uygulayarak toparlandı.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50" y="1028700"/>
            <a:ext cx="3759101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750" y="2209800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488" y="2400300"/>
            <a:ext cx="390525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775" y="4514850"/>
            <a:ext cx="2857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2209800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550" y="2400300"/>
            <a:ext cx="3429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5975" y="4781550"/>
            <a:ext cx="323850" cy="285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250" y="2209800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3800" y="2400300"/>
            <a:ext cx="3429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275" y="4781550"/>
            <a:ext cx="285750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5448300"/>
            <a:ext cx="11277600" cy="952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7873" y="5638800"/>
            <a:ext cx="190500" cy="190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9225" y="5943600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0125" y="5943600"/>
            <a:ext cx="2286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5350" y="5943600"/>
            <a:ext cx="28575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ADE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 Sonrası Turizm Toparlanması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457200" y="1371600"/>
            <a:ext cx="11277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Savaş sonrası dönemde turizm sektörünün yeniden canlandırılması, uzun ve zorlu bir süreçtir. Başarılı bir toparlanma, birden fazla faktörün bir araya gelmesiyle mümkündür.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302335" y="3124200"/>
            <a:ext cx="206883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8717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Altyapı Yenileme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609600" y="3543300"/>
            <a:ext cx="3454301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Hasar gören altyapının yeniden inşası: ulaşım ağları, konaklama tesisleri, kültürel miras alanları ve turistik tesislerin restore edilmesi.</a:t>
            </a:r>
            <a:endParaRPr lang="en-US" sz="1350" dirty="0"/>
          </a:p>
        </p:txBody>
      </p:sp>
      <p:sp>
        <p:nvSpPr>
          <p:cNvPr id="23" name="Text 4"/>
          <p:cNvSpPr/>
          <p:nvPr/>
        </p:nvSpPr>
        <p:spPr>
          <a:xfrm>
            <a:off x="4141470" y="3124200"/>
            <a:ext cx="39090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BBF2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Güvenlik Algısının İyileştirilmesi</a:t>
            </a:r>
            <a:endParaRPr lang="en-US" sz="1800" dirty="0"/>
          </a:p>
        </p:txBody>
      </p:sp>
      <p:sp>
        <p:nvSpPr>
          <p:cNvPr id="24" name="Text 5"/>
          <p:cNvSpPr/>
          <p:nvPr/>
        </p:nvSpPr>
        <p:spPr>
          <a:xfrm>
            <a:off x="4368850" y="3543300"/>
            <a:ext cx="3454301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Destinasyonun güvenlik algısının yeniden kazandırılması için yoğun güvenlik önlemlerinin artırılması ve düzenli kontrollerin yapılması.</a:t>
            </a:r>
            <a:endParaRPr lang="en-US" sz="1350" dirty="0"/>
          </a:p>
        </p:txBody>
      </p:sp>
      <p:sp>
        <p:nvSpPr>
          <p:cNvPr id="25" name="Text 6"/>
          <p:cNvSpPr/>
          <p:nvPr/>
        </p:nvSpPr>
        <p:spPr>
          <a:xfrm>
            <a:off x="8563660" y="3124200"/>
            <a:ext cx="25831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4ADE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Yeniden Markalaşma</a:t>
            </a:r>
            <a:endParaRPr lang="en-US" sz="1800" dirty="0"/>
          </a:p>
        </p:txBody>
      </p:sp>
      <p:sp>
        <p:nvSpPr>
          <p:cNvPr id="26" name="Text 7"/>
          <p:cNvSpPr/>
          <p:nvPr/>
        </p:nvSpPr>
        <p:spPr>
          <a:xfrm>
            <a:off x="8128099" y="3543300"/>
            <a:ext cx="3454301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Uluslararası pazarlarda yeniden markalaşma stratejilerinin geliştirilmesi ve potansiyel turistlerin ilgisini çekmek için tanıtım faaliyetlerinin artırılması.</a:t>
            </a:r>
            <a:endParaRPr lang="en-US" sz="1350" dirty="0"/>
          </a:p>
        </p:txBody>
      </p:sp>
      <p:sp>
        <p:nvSpPr>
          <p:cNvPr id="27" name="Text 8"/>
          <p:cNvSpPr/>
          <p:nvPr/>
        </p:nvSpPr>
        <p:spPr>
          <a:xfrm>
            <a:off x="609600" y="56007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ADE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Başarılı Toparlanma İçin Gerekli Faktörler</a:t>
            </a:r>
            <a:endParaRPr lang="en-US" sz="1500" dirty="0"/>
          </a:p>
        </p:txBody>
      </p:sp>
      <p:sp>
        <p:nvSpPr>
          <p:cNvPr id="28" name="Text 9"/>
          <p:cNvSpPr/>
          <p:nvPr/>
        </p:nvSpPr>
        <p:spPr>
          <a:xfrm>
            <a:off x="1724025" y="5962650"/>
            <a:ext cx="1760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Uluslararası Destek</a:t>
            </a:r>
            <a:endParaRPr lang="en-US" sz="1350" dirty="0"/>
          </a:p>
        </p:txBody>
      </p:sp>
      <p:sp>
        <p:nvSpPr>
          <p:cNvPr id="29" name="Text 10"/>
          <p:cNvSpPr/>
          <p:nvPr/>
        </p:nvSpPr>
        <p:spPr>
          <a:xfrm>
            <a:off x="5114925" y="5962650"/>
            <a:ext cx="21374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Yerel Yönetim Kararlılığı</a:t>
            </a:r>
            <a:endParaRPr lang="en-US" sz="1350" dirty="0"/>
          </a:p>
        </p:txBody>
      </p:sp>
      <p:sp>
        <p:nvSpPr>
          <p:cNvPr id="30" name="Text 11"/>
          <p:cNvSpPr/>
          <p:nvPr/>
        </p:nvSpPr>
        <p:spPr>
          <a:xfrm>
            <a:off x="8877300" y="5962650"/>
            <a:ext cx="22745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Sektör Paydaşları İşbirliği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1014</Words>
  <Application>Microsoft Office PowerPoint</Application>
  <PresentationFormat>Geniş ekran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Roboto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YAKUP ERDOGAN</cp:lastModifiedBy>
  <cp:revision>4</cp:revision>
  <dcterms:created xsi:type="dcterms:W3CDTF">2025-12-02T07:26:24Z</dcterms:created>
  <dcterms:modified xsi:type="dcterms:W3CDTF">2026-06-09T12:56:00Z</dcterms:modified>
</cp:coreProperties>
</file>