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0"/>
  </p:notesMasterIdLst>
  <p:sldIdLst>
    <p:sldId id="420" r:id="rId2"/>
    <p:sldId id="394" r:id="rId3"/>
    <p:sldId id="261" r:id="rId4"/>
    <p:sldId id="262" r:id="rId5"/>
    <p:sldId id="263" r:id="rId6"/>
    <p:sldId id="264" r:id="rId7"/>
    <p:sldId id="265" r:id="rId8"/>
    <p:sldId id="39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46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C8758-EB50-4832-8624-680AA9AB89B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AC7F0E6-B01F-4289-8639-59C93F62E69B}">
      <dgm:prSet phldrT="[Metin]"/>
      <dgm:spPr/>
      <dgm:t>
        <a:bodyPr/>
        <a:lstStyle/>
        <a:p>
          <a:r>
            <a:rPr lang="tr-TR" dirty="0"/>
            <a:t>Mesleki Risklerin Önlenmesi</a:t>
          </a:r>
        </a:p>
      </dgm:t>
    </dgm:pt>
    <dgm:pt modelId="{B1951B09-F65F-4B4D-8D1A-CB89D95902C3}" type="parTrans" cxnId="{DBFCBCB0-1D89-4FA7-B4C8-F810C47D4F1B}">
      <dgm:prSet/>
      <dgm:spPr/>
      <dgm:t>
        <a:bodyPr/>
        <a:lstStyle/>
        <a:p>
          <a:endParaRPr lang="tr-TR"/>
        </a:p>
      </dgm:t>
    </dgm:pt>
    <dgm:pt modelId="{6805FCC5-14DD-4C1C-8584-DD29FAB98AA1}" type="sibTrans" cxnId="{DBFCBCB0-1D89-4FA7-B4C8-F810C47D4F1B}">
      <dgm:prSet/>
      <dgm:spPr/>
      <dgm:t>
        <a:bodyPr/>
        <a:lstStyle/>
        <a:p>
          <a:endParaRPr lang="tr-TR"/>
        </a:p>
      </dgm:t>
    </dgm:pt>
    <dgm:pt modelId="{53D0BBDD-D2BF-413E-8C49-0F78A0A5817E}">
      <dgm:prSet phldrT="[Metin]"/>
      <dgm:spPr/>
      <dgm:t>
        <a:bodyPr/>
        <a:lstStyle/>
        <a:p>
          <a:pPr algn="ctr"/>
          <a:r>
            <a:rPr lang="tr-TR" dirty="0"/>
            <a:t>Eğitim ve bilgi verilmesi</a:t>
          </a:r>
        </a:p>
      </dgm:t>
    </dgm:pt>
    <dgm:pt modelId="{42160AA2-FC89-4551-9A93-5BD69B0CB7A5}" type="parTrans" cxnId="{A6C91E75-4E71-4C12-8E52-1FC480135A14}">
      <dgm:prSet/>
      <dgm:spPr/>
      <dgm:t>
        <a:bodyPr/>
        <a:lstStyle/>
        <a:p>
          <a:endParaRPr lang="tr-TR"/>
        </a:p>
      </dgm:t>
    </dgm:pt>
    <dgm:pt modelId="{A74D1F40-3B3E-4008-8EA8-80B7D8F4AA17}" type="sibTrans" cxnId="{A6C91E75-4E71-4C12-8E52-1FC480135A14}">
      <dgm:prSet/>
      <dgm:spPr/>
      <dgm:t>
        <a:bodyPr/>
        <a:lstStyle/>
        <a:p>
          <a:endParaRPr lang="tr-TR"/>
        </a:p>
      </dgm:t>
    </dgm:pt>
    <dgm:pt modelId="{2ADE0BFB-A071-4432-B1EA-0E991A459EB7}">
      <dgm:prSet phldrT="[Metin]"/>
      <dgm:spPr/>
      <dgm:t>
        <a:bodyPr/>
        <a:lstStyle/>
        <a:p>
          <a:r>
            <a:rPr lang="tr-TR" dirty="0"/>
            <a:t>Gerekli araç ve gereçlerin sağlanması</a:t>
          </a:r>
        </a:p>
      </dgm:t>
    </dgm:pt>
    <dgm:pt modelId="{622C1825-2BBC-47ED-A449-1025441D4545}" type="parTrans" cxnId="{4952DEF4-0C1D-4280-ABBA-0208CD818D7B}">
      <dgm:prSet/>
      <dgm:spPr/>
      <dgm:t>
        <a:bodyPr/>
        <a:lstStyle/>
        <a:p>
          <a:endParaRPr lang="tr-TR"/>
        </a:p>
      </dgm:t>
    </dgm:pt>
    <dgm:pt modelId="{82FD4395-CAB4-4E65-B933-4D78197F2D3C}" type="sibTrans" cxnId="{4952DEF4-0C1D-4280-ABBA-0208CD818D7B}">
      <dgm:prSet/>
      <dgm:spPr/>
      <dgm:t>
        <a:bodyPr/>
        <a:lstStyle/>
        <a:p>
          <a:endParaRPr lang="tr-TR"/>
        </a:p>
      </dgm:t>
    </dgm:pt>
    <dgm:pt modelId="{B6DD254B-3469-44EC-A518-D8EBAF519F50}">
      <dgm:prSet phldrT="[Metin]"/>
      <dgm:spPr/>
      <dgm:t>
        <a:bodyPr/>
        <a:lstStyle/>
        <a:p>
          <a:r>
            <a:rPr lang="tr-TR" dirty="0"/>
            <a:t>Sağlık ve güvenlik alanında tedbir</a:t>
          </a:r>
        </a:p>
      </dgm:t>
    </dgm:pt>
    <dgm:pt modelId="{426A1086-0216-43A3-90EF-489E83E426B0}" type="parTrans" cxnId="{5EBBADA2-6DE1-4B1A-A38C-9BB03D650BB1}">
      <dgm:prSet/>
      <dgm:spPr/>
      <dgm:t>
        <a:bodyPr/>
        <a:lstStyle/>
        <a:p>
          <a:endParaRPr lang="tr-TR"/>
        </a:p>
      </dgm:t>
    </dgm:pt>
    <dgm:pt modelId="{303500D6-5035-441F-A7C7-4B92EE6AFB51}" type="sibTrans" cxnId="{5EBBADA2-6DE1-4B1A-A38C-9BB03D650BB1}">
      <dgm:prSet/>
      <dgm:spPr/>
      <dgm:t>
        <a:bodyPr/>
        <a:lstStyle/>
        <a:p>
          <a:endParaRPr lang="tr-TR"/>
        </a:p>
      </dgm:t>
    </dgm:pt>
    <dgm:pt modelId="{4E7E106E-762E-4238-9CEF-B6F712D06C01}" type="pres">
      <dgm:prSet presAssocID="{CDBC8758-EB50-4832-8624-680AA9AB89B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C955BD-1C8E-449A-80B3-9462E23BDD63}" type="pres">
      <dgm:prSet presAssocID="{CDBC8758-EB50-4832-8624-680AA9AB89BD}" presName="axisShape" presStyleLbl="bgShp" presStyleIdx="0" presStyleCnt="1"/>
      <dgm:spPr/>
    </dgm:pt>
    <dgm:pt modelId="{AD02FD61-EE23-4AC7-8E5E-C264F78722D5}" type="pres">
      <dgm:prSet presAssocID="{CDBC8758-EB50-4832-8624-680AA9AB89B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B2CD3D-C056-4302-A720-CE44D840DAF8}" type="pres">
      <dgm:prSet presAssocID="{CDBC8758-EB50-4832-8624-680AA9AB89B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FC8A7C-F194-40E4-B40B-3F6A886F76AF}" type="pres">
      <dgm:prSet presAssocID="{CDBC8758-EB50-4832-8624-680AA9AB89B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86C27E-5775-4EC7-B5E8-F789BE5DBC78}" type="pres">
      <dgm:prSet presAssocID="{CDBC8758-EB50-4832-8624-680AA9AB89B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835490-FC6D-48A7-8166-B7849EE9087B}" type="presOf" srcId="{2AC7F0E6-B01F-4289-8639-59C93F62E69B}" destId="{AD02FD61-EE23-4AC7-8E5E-C264F78722D5}" srcOrd="0" destOrd="0" presId="urn:microsoft.com/office/officeart/2005/8/layout/matrix2"/>
    <dgm:cxn modelId="{4952DEF4-0C1D-4280-ABBA-0208CD818D7B}" srcId="{CDBC8758-EB50-4832-8624-680AA9AB89BD}" destId="{2ADE0BFB-A071-4432-B1EA-0E991A459EB7}" srcOrd="2" destOrd="0" parTransId="{622C1825-2BBC-47ED-A449-1025441D4545}" sibTransId="{82FD4395-CAB4-4E65-B933-4D78197F2D3C}"/>
    <dgm:cxn modelId="{D9D2ABD0-E914-438C-AB97-97BFE36A00CA}" type="presOf" srcId="{CDBC8758-EB50-4832-8624-680AA9AB89BD}" destId="{4E7E106E-762E-4238-9CEF-B6F712D06C01}" srcOrd="0" destOrd="0" presId="urn:microsoft.com/office/officeart/2005/8/layout/matrix2"/>
    <dgm:cxn modelId="{0B80493E-8724-47B0-ACC7-11F61F1485F5}" type="presOf" srcId="{2ADE0BFB-A071-4432-B1EA-0E991A459EB7}" destId="{0AFC8A7C-F194-40E4-B40B-3F6A886F76AF}" srcOrd="0" destOrd="0" presId="urn:microsoft.com/office/officeart/2005/8/layout/matrix2"/>
    <dgm:cxn modelId="{A6C91E75-4E71-4C12-8E52-1FC480135A14}" srcId="{CDBC8758-EB50-4832-8624-680AA9AB89BD}" destId="{53D0BBDD-D2BF-413E-8C49-0F78A0A5817E}" srcOrd="1" destOrd="0" parTransId="{42160AA2-FC89-4551-9A93-5BD69B0CB7A5}" sibTransId="{A74D1F40-3B3E-4008-8EA8-80B7D8F4AA17}"/>
    <dgm:cxn modelId="{28259E84-5D2C-4CD3-BAF0-6106C385B852}" type="presOf" srcId="{53D0BBDD-D2BF-413E-8C49-0F78A0A5817E}" destId="{27B2CD3D-C056-4302-A720-CE44D840DAF8}" srcOrd="0" destOrd="0" presId="urn:microsoft.com/office/officeart/2005/8/layout/matrix2"/>
    <dgm:cxn modelId="{5EBBADA2-6DE1-4B1A-A38C-9BB03D650BB1}" srcId="{CDBC8758-EB50-4832-8624-680AA9AB89BD}" destId="{B6DD254B-3469-44EC-A518-D8EBAF519F50}" srcOrd="3" destOrd="0" parTransId="{426A1086-0216-43A3-90EF-489E83E426B0}" sibTransId="{303500D6-5035-441F-A7C7-4B92EE6AFB51}"/>
    <dgm:cxn modelId="{9B200F58-FA02-48FA-BB32-0EADF56496B8}" type="presOf" srcId="{B6DD254B-3469-44EC-A518-D8EBAF519F50}" destId="{4286C27E-5775-4EC7-B5E8-F789BE5DBC78}" srcOrd="0" destOrd="0" presId="urn:microsoft.com/office/officeart/2005/8/layout/matrix2"/>
    <dgm:cxn modelId="{DBFCBCB0-1D89-4FA7-B4C8-F810C47D4F1B}" srcId="{CDBC8758-EB50-4832-8624-680AA9AB89BD}" destId="{2AC7F0E6-B01F-4289-8639-59C93F62E69B}" srcOrd="0" destOrd="0" parTransId="{B1951B09-F65F-4B4D-8D1A-CB89D95902C3}" sibTransId="{6805FCC5-14DD-4C1C-8584-DD29FAB98AA1}"/>
    <dgm:cxn modelId="{95AA1487-37A5-45F6-B459-7C527105E220}" type="presParOf" srcId="{4E7E106E-762E-4238-9CEF-B6F712D06C01}" destId="{82C955BD-1C8E-449A-80B3-9462E23BDD63}" srcOrd="0" destOrd="0" presId="urn:microsoft.com/office/officeart/2005/8/layout/matrix2"/>
    <dgm:cxn modelId="{684443DA-961C-4707-B3D8-E7BD952F9807}" type="presParOf" srcId="{4E7E106E-762E-4238-9CEF-B6F712D06C01}" destId="{AD02FD61-EE23-4AC7-8E5E-C264F78722D5}" srcOrd="1" destOrd="0" presId="urn:microsoft.com/office/officeart/2005/8/layout/matrix2"/>
    <dgm:cxn modelId="{2BCF4253-E55A-43D5-8C86-872DA8E8BF0B}" type="presParOf" srcId="{4E7E106E-762E-4238-9CEF-B6F712D06C01}" destId="{27B2CD3D-C056-4302-A720-CE44D840DAF8}" srcOrd="2" destOrd="0" presId="urn:microsoft.com/office/officeart/2005/8/layout/matrix2"/>
    <dgm:cxn modelId="{0BB79FBF-8E27-4374-A332-4F7586473EAA}" type="presParOf" srcId="{4E7E106E-762E-4238-9CEF-B6F712D06C01}" destId="{0AFC8A7C-F194-40E4-B40B-3F6A886F76AF}" srcOrd="3" destOrd="0" presId="urn:microsoft.com/office/officeart/2005/8/layout/matrix2"/>
    <dgm:cxn modelId="{BC3DA342-5EA0-4737-8655-68720F26DDFB}" type="presParOf" srcId="{4E7E106E-762E-4238-9CEF-B6F712D06C01}" destId="{4286C27E-5775-4EC7-B5E8-F789BE5DBC7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955BD-1C8E-449A-80B3-9462E23BDD63}">
      <dsp:nvSpPr>
        <dsp:cNvPr id="0" name=""/>
        <dsp:cNvSpPr/>
      </dsp:nvSpPr>
      <dsp:spPr>
        <a:xfrm>
          <a:off x="1124466" y="0"/>
          <a:ext cx="4380468" cy="43804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2FD61-EE23-4AC7-8E5E-C264F78722D5}">
      <dsp:nvSpPr>
        <dsp:cNvPr id="0" name=""/>
        <dsp:cNvSpPr/>
      </dsp:nvSpPr>
      <dsp:spPr>
        <a:xfrm>
          <a:off x="1409196" y="284730"/>
          <a:ext cx="1752187" cy="175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Mesleki Risklerin Önlenmesi</a:t>
          </a:r>
        </a:p>
      </dsp:txBody>
      <dsp:txXfrm>
        <a:off x="1494731" y="370265"/>
        <a:ext cx="1581117" cy="1581117"/>
      </dsp:txXfrm>
    </dsp:sp>
    <dsp:sp modelId="{27B2CD3D-C056-4302-A720-CE44D840DAF8}">
      <dsp:nvSpPr>
        <dsp:cNvPr id="0" name=""/>
        <dsp:cNvSpPr/>
      </dsp:nvSpPr>
      <dsp:spPr>
        <a:xfrm>
          <a:off x="3468016" y="284730"/>
          <a:ext cx="1752187" cy="175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Eğitim ve bilgi verilmesi</a:t>
          </a:r>
        </a:p>
      </dsp:txBody>
      <dsp:txXfrm>
        <a:off x="3553551" y="370265"/>
        <a:ext cx="1581117" cy="1581117"/>
      </dsp:txXfrm>
    </dsp:sp>
    <dsp:sp modelId="{0AFC8A7C-F194-40E4-B40B-3F6A886F76AF}">
      <dsp:nvSpPr>
        <dsp:cNvPr id="0" name=""/>
        <dsp:cNvSpPr/>
      </dsp:nvSpPr>
      <dsp:spPr>
        <a:xfrm>
          <a:off x="1409196" y="2343550"/>
          <a:ext cx="1752187" cy="175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Gerekli araç ve gereçlerin sağlanması</a:t>
          </a:r>
        </a:p>
      </dsp:txBody>
      <dsp:txXfrm>
        <a:off x="1494731" y="2429085"/>
        <a:ext cx="1581117" cy="1581117"/>
      </dsp:txXfrm>
    </dsp:sp>
    <dsp:sp modelId="{4286C27E-5775-4EC7-B5E8-F789BE5DBC78}">
      <dsp:nvSpPr>
        <dsp:cNvPr id="0" name=""/>
        <dsp:cNvSpPr/>
      </dsp:nvSpPr>
      <dsp:spPr>
        <a:xfrm>
          <a:off x="3468016" y="2343550"/>
          <a:ext cx="1752187" cy="175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Sağlık ve güvenlik alanında tedbir</a:t>
          </a:r>
        </a:p>
      </dsp:txBody>
      <dsp:txXfrm>
        <a:off x="3553551" y="2429085"/>
        <a:ext cx="1581117" cy="1581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0051-1B56-4ECA-80AA-75A7D7C1E334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CE0F-F16C-4A17-BAD3-7311596A6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80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Tehlike:</a:t>
            </a:r>
            <a:r>
              <a:rPr lang="tr-TR" baseline="0" dirty="0"/>
              <a:t> </a:t>
            </a:r>
            <a:r>
              <a:rPr lang="tr-TR" sz="1200" dirty="0"/>
              <a:t>İnsan yaralanması yada hastalığı, malın hasar görmesi, işyeri çevresinin zarar görmesi yada bunların kombinasyonuna neden olabilecek potansiyel bir durum ya da kaynaktır.</a:t>
            </a:r>
          </a:p>
          <a:p>
            <a:r>
              <a:rPr lang="tr-TR" dirty="0"/>
              <a:t>Risk: </a:t>
            </a:r>
            <a:r>
              <a:rPr lang="tr-TR" sz="1200" dirty="0"/>
              <a:t>Belirlenmiş tehlikeli bir olayın oluşma ihtimali ve sonuçlarının kombinasyonudur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446F-B4EF-4715-9156-B6484FA21EE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61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4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4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24A62E-0B02-416B-A8B5-0ECA4C1F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T.C. </a:t>
            </a:r>
            <a:br>
              <a:rPr lang="tr-TR" dirty="0"/>
            </a:br>
            <a:r>
              <a:rPr lang="tr-TR" dirty="0"/>
              <a:t>KASTAMONU ÜNİVERSİTESİ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C714E28-F5EE-43E4-AC27-36385A24F3C8}"/>
              </a:ext>
            </a:extLst>
          </p:cNvPr>
          <p:cNvSpPr txBox="1">
            <a:spLocks/>
          </p:cNvSpPr>
          <p:nvPr/>
        </p:nvSpPr>
        <p:spPr>
          <a:xfrm>
            <a:off x="1647514" y="2724737"/>
            <a:ext cx="6683765" cy="161426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TURİZM FAKÜLTESİ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GASTRONOMİ VE MUTFAK SANATLARI BÖLÜMÜ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3391738-7444-4F3E-A688-924FAB07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549" y="4685262"/>
            <a:ext cx="7290055" cy="529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dirty="0" smtClean="0"/>
              <a:t>İŞ SAĞLIĞI VE GÜVENLİĞİ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9512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533400" y="304800"/>
            <a:ext cx="8229600" cy="8683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/>
              <a:t>İŞ SAĞLIĞI VE GÜVENLİĞİ KİMLERİ KAPSAR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88706" y="1447800"/>
            <a:ext cx="811898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ve özel sektöre ait bütün işlere ve işyerlerine, bu işyerlerinin işverenleri ile işveren vekillerine, çırak ve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stajyerler </a:t>
            </a:r>
            <a:r>
              <a:rPr lang="tr-T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dâhil olmak üzere tüm çalışanlarına faaliyet konularına bakılmaksızın uygulanır.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533400" y="2667000"/>
            <a:ext cx="543109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KİMLERİ KAPSAMAZ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88706" y="3352800"/>
            <a:ext cx="8118986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a) Fabrika, bakım merkezi, dikimevi ve benzeri işyerlerindekiler hariç Türk Silahlı Kuvvetleri, genel kolluk kuvvetleri ve Milli İstihbarat Teşkilatı Müsteşarlığının faaliyetleri.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b) Afet ve acil durum birimlerinin müdahale faaliyetleri.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c) Ev hizmetleri.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ç) Çalışan istihdam etmeksizin kendi nam ve hesabına mal ve hizmet üretimi yapanlar.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d) Hükümlü ve tutuklulara yönelik infaz hizmetleri sırasında, iyileştirme kapsamında yapılan iş yurdu, eğitim, güvenlik ve meslek edindirme faaliyetleri. </a:t>
            </a:r>
          </a:p>
        </p:txBody>
      </p:sp>
    </p:spTree>
    <p:extLst>
      <p:ext uri="{BB962C8B-B14F-4D97-AF65-F5344CB8AC3E}">
        <p14:creationId xmlns:p14="http://schemas.microsoft.com/office/powerpoint/2010/main" val="1842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3897066" cy="12144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/>
              <a:t>  TEHLİKE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4659204" y="228600"/>
            <a:ext cx="3913324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/>
              <a:t>RİSK</a:t>
            </a:r>
          </a:p>
        </p:txBody>
      </p:sp>
      <p:graphicFrame>
        <p:nvGraphicFramePr>
          <p:cNvPr id="6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67887"/>
              </p:ext>
            </p:extLst>
          </p:nvPr>
        </p:nvGraphicFramePr>
        <p:xfrm>
          <a:off x="533400" y="1752600"/>
          <a:ext cx="8039128" cy="4693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1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3224">
                <a:tc>
                  <a:txBody>
                    <a:bodyPr/>
                    <a:lstStyle/>
                    <a:p>
                      <a:pPr algn="l"/>
                      <a:r>
                        <a:rPr lang="tr-TR" sz="4400" dirty="0"/>
                        <a:t>        </a:t>
                      </a:r>
                      <a:endParaRPr lang="tr-TR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14 Metin kutusu"/>
          <p:cNvSpPr txBox="1"/>
          <p:nvPr/>
        </p:nvSpPr>
        <p:spPr>
          <a:xfrm>
            <a:off x="674441" y="2024381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b="1" dirty="0"/>
              <a:t>KAYGAN ZEMİN </a:t>
            </a:r>
          </a:p>
        </p:txBody>
      </p:sp>
      <p:sp>
        <p:nvSpPr>
          <p:cNvPr id="8" name="26 Metin kutusu"/>
          <p:cNvSpPr txBox="1"/>
          <p:nvPr/>
        </p:nvSpPr>
        <p:spPr>
          <a:xfrm>
            <a:off x="674441" y="3031149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ELEKTRİK</a:t>
            </a:r>
            <a:endParaRPr lang="tr-TR" sz="3600" b="1" dirty="0"/>
          </a:p>
        </p:txBody>
      </p:sp>
      <p:sp>
        <p:nvSpPr>
          <p:cNvPr id="9" name="28 Metin kutusu"/>
          <p:cNvSpPr txBox="1"/>
          <p:nvPr/>
        </p:nvSpPr>
        <p:spPr>
          <a:xfrm>
            <a:off x="674441" y="402953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2800" b="1" dirty="0"/>
              <a:t>HAŞERE VE BÖCEKLER</a:t>
            </a:r>
          </a:p>
        </p:txBody>
      </p:sp>
      <p:sp>
        <p:nvSpPr>
          <p:cNvPr id="10" name="30 Metin kutusu"/>
          <p:cNvSpPr txBox="1"/>
          <p:nvPr/>
        </p:nvSpPr>
        <p:spPr>
          <a:xfrm>
            <a:off x="674441" y="4952863"/>
            <a:ext cx="3643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SICAK YÜZEYLER</a:t>
            </a:r>
          </a:p>
          <a:p>
            <a:endParaRPr lang="tr-TR" dirty="0"/>
          </a:p>
        </p:txBody>
      </p:sp>
      <p:sp>
        <p:nvSpPr>
          <p:cNvPr id="11" name="15 Metin kutusu"/>
          <p:cNvSpPr txBox="1"/>
          <p:nvPr/>
        </p:nvSpPr>
        <p:spPr>
          <a:xfrm>
            <a:off x="4659204" y="2052118"/>
            <a:ext cx="3627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b="1" dirty="0">
                <a:solidFill>
                  <a:srgbClr val="7030A0"/>
                </a:solidFill>
              </a:rPr>
              <a:t>KAYMA-DÜŞME</a:t>
            </a:r>
          </a:p>
        </p:txBody>
      </p:sp>
      <p:sp>
        <p:nvSpPr>
          <p:cNvPr id="12" name="27 Metin kutusu"/>
          <p:cNvSpPr txBox="1"/>
          <p:nvPr/>
        </p:nvSpPr>
        <p:spPr>
          <a:xfrm>
            <a:off x="4659204" y="3031149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7030A0"/>
                </a:solidFill>
              </a:rPr>
              <a:t>ELEKTİK ÇARPMASI-YANGIN</a:t>
            </a:r>
          </a:p>
        </p:txBody>
      </p:sp>
      <p:sp>
        <p:nvSpPr>
          <p:cNvPr id="13" name="29 Metin kutusu"/>
          <p:cNvSpPr txBox="1"/>
          <p:nvPr/>
        </p:nvSpPr>
        <p:spPr>
          <a:xfrm>
            <a:off x="4659204" y="4029534"/>
            <a:ext cx="391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2400" b="1" dirty="0">
                <a:solidFill>
                  <a:srgbClr val="7030A0"/>
                </a:solidFill>
              </a:rPr>
              <a:t>SAĞLIK BOZULMASI-HİJYEN</a:t>
            </a:r>
          </a:p>
        </p:txBody>
      </p:sp>
      <p:sp>
        <p:nvSpPr>
          <p:cNvPr id="14" name="31 Metin kutusu"/>
          <p:cNvSpPr txBox="1"/>
          <p:nvPr/>
        </p:nvSpPr>
        <p:spPr>
          <a:xfrm>
            <a:off x="4659204" y="4951963"/>
            <a:ext cx="342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YANMA VE YANIK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15" name="Sağ Ok 14"/>
          <p:cNvSpPr/>
          <p:nvPr/>
        </p:nvSpPr>
        <p:spPr>
          <a:xfrm>
            <a:off x="3589283" y="2198311"/>
            <a:ext cx="879255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ğ Ok 15"/>
          <p:cNvSpPr/>
          <p:nvPr/>
        </p:nvSpPr>
        <p:spPr>
          <a:xfrm>
            <a:off x="2362200" y="3097787"/>
            <a:ext cx="2098455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ağ Ok 16"/>
          <p:cNvSpPr/>
          <p:nvPr/>
        </p:nvSpPr>
        <p:spPr>
          <a:xfrm>
            <a:off x="4317779" y="4114172"/>
            <a:ext cx="15075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Ok 17"/>
          <p:cNvSpPr/>
          <p:nvPr/>
        </p:nvSpPr>
        <p:spPr>
          <a:xfrm>
            <a:off x="3438524" y="5060584"/>
            <a:ext cx="879255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1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ANAYASAMIZ (4857 İŞ KANUNU)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33400" y="1752600"/>
            <a:ext cx="8077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Çalışmak herkesin hakkı ve ödevidir.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33400" y="2338968"/>
            <a:ext cx="8077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Hiç kimse zorla çalıştırılamaz.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96529" y="2895600"/>
            <a:ext cx="8077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Kimse yaşına, cinsiyetine ve gücüne uymayan işlerde çalıştırılamaz.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91613" y="3487439"/>
            <a:ext cx="8077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/>
              <a:t>Dinlenmek çalışanların hakkıdır.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47" y="3887549"/>
            <a:ext cx="3810532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2787" y="152400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600" dirty="0"/>
              <a:t>Peki Nasıl Çalışmalıyız?</a:t>
            </a:r>
          </a:p>
        </p:txBody>
      </p:sp>
      <p:sp>
        <p:nvSpPr>
          <p:cNvPr id="5" name="Şeritli Sağ Ok 4"/>
          <p:cNvSpPr/>
          <p:nvPr/>
        </p:nvSpPr>
        <p:spPr>
          <a:xfrm>
            <a:off x="565355" y="1194222"/>
            <a:ext cx="1295400" cy="1200329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981200" y="1194222"/>
            <a:ext cx="6629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dirty="0"/>
              <a:t>Sağlıklı, fiziksel ve sosyal yönden tam bir iyilik hali içerisinde…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0" y="2667000"/>
            <a:ext cx="9144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10 Temel Güvenlik Kuralı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60555" y="3352800"/>
            <a:ext cx="1905000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Uyanık ol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320413" y="3352800"/>
            <a:ext cx="242611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Doğru giysilerini giy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876800" y="3364468"/>
            <a:ext cx="21336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Doğru alet kullan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60555" y="3962400"/>
            <a:ext cx="303571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Doğru yük kaldırmayı öğren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554179" y="5222832"/>
            <a:ext cx="207214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/>
              <a:t>Şaka yapma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533468" y="3962400"/>
            <a:ext cx="15227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Düzenli ol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5295900" y="3962400"/>
            <a:ext cx="15227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Raporla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019550" y="4572000"/>
            <a:ext cx="17145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İlkyardım bil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260552" y="4572000"/>
            <a:ext cx="347324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İSG Programının arkasında dur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60555" y="5222832"/>
            <a:ext cx="415904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/>
              <a:t>İŞİNİ ASLA ŞANSA BIRAKMA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961" y="3798844"/>
            <a:ext cx="2590039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533400" y="304800"/>
            <a:ext cx="8229600" cy="8683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/>
              <a:t>İŞ SAĞLIĞI VE GÜVENLİĞİ KANUNU (6331)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85800" y="1447800"/>
            <a:ext cx="8077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bg1"/>
                </a:solidFill>
              </a:rPr>
              <a:t>İşveren çalışanların işle ilgili sağlık ve güvenliğini sağlamakla yükümlüdür.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229911419"/>
              </p:ext>
            </p:extLst>
          </p:nvPr>
        </p:nvGraphicFramePr>
        <p:xfrm>
          <a:off x="1333500" y="2057400"/>
          <a:ext cx="6629400" cy="438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7391400" y="6172200"/>
            <a:ext cx="1524000" cy="4191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Madde:4</a:t>
            </a:r>
          </a:p>
        </p:txBody>
      </p:sp>
    </p:spTree>
    <p:extLst>
      <p:ext uri="{BB962C8B-B14F-4D97-AF65-F5344CB8AC3E}">
        <p14:creationId xmlns:p14="http://schemas.microsoft.com/office/powerpoint/2010/main" val="2024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13153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8275" y="2642443"/>
            <a:ext cx="7745760" cy="361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44"/>
              </a:lnSpc>
            </a:pPr>
            <a:r>
              <a:rPr lang="en-US" sz="2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İş Kazalarının Önlenmesine Yönelik Hak ve Sorumluluklar</a:t>
            </a:r>
            <a:endParaRPr lang="en-US" sz="2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5" y="3162003"/>
            <a:ext cx="4203725" cy="4208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3497" y="3688110"/>
            <a:ext cx="1873672" cy="180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1125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İşverenlerin Sorumlulukları</a:t>
            </a:r>
            <a:endParaRPr lang="en-US" sz="1125" dirty="0"/>
          </a:p>
        </p:txBody>
      </p:sp>
      <p:sp>
        <p:nvSpPr>
          <p:cNvPr id="6" name="Text 2"/>
          <p:cNvSpPr/>
          <p:nvPr/>
        </p:nvSpPr>
        <p:spPr>
          <a:xfrm>
            <a:off x="473497" y="3932040"/>
            <a:ext cx="3993282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İşin yürütülmesi sırasında oluşabilecek risklere karşı gerekli önlemleri almak</a:t>
            </a:r>
            <a:endParaRPr lang="en-US" sz="813" dirty="0"/>
          </a:p>
        </p:txBody>
      </p:sp>
      <p:sp>
        <p:nvSpPr>
          <p:cNvPr id="7" name="Text 3"/>
          <p:cNvSpPr/>
          <p:nvPr/>
        </p:nvSpPr>
        <p:spPr>
          <a:xfrm>
            <a:off x="473497" y="4137125"/>
            <a:ext cx="3993282" cy="336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Çalışanları, yürüttükleri işin içerdiği tehlikeler ve olası riskler hakkında bilgilendirmek</a:t>
            </a:r>
            <a:endParaRPr lang="en-US" sz="813" dirty="0"/>
          </a:p>
        </p:txBody>
      </p:sp>
      <p:sp>
        <p:nvSpPr>
          <p:cNvPr id="8" name="Text 4"/>
          <p:cNvSpPr/>
          <p:nvPr/>
        </p:nvSpPr>
        <p:spPr>
          <a:xfrm>
            <a:off x="473497" y="4510534"/>
            <a:ext cx="3993282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Güvenli bir çalışma ortamı oluşturmak ve denetlemek</a:t>
            </a:r>
            <a:endParaRPr lang="en-US" sz="813" dirty="0"/>
          </a:p>
        </p:txBody>
      </p:sp>
      <p:sp>
        <p:nvSpPr>
          <p:cNvPr id="9" name="Text 5"/>
          <p:cNvSpPr/>
          <p:nvPr/>
        </p:nvSpPr>
        <p:spPr>
          <a:xfrm>
            <a:off x="473497" y="4715620"/>
            <a:ext cx="3993282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Acil durum planları hazırlamak</a:t>
            </a:r>
            <a:endParaRPr lang="en-US" sz="813" dirty="0"/>
          </a:p>
        </p:txBody>
      </p:sp>
      <p:sp>
        <p:nvSpPr>
          <p:cNvPr id="10" name="Text 6"/>
          <p:cNvSpPr/>
          <p:nvPr/>
        </p:nvSpPr>
        <p:spPr>
          <a:xfrm>
            <a:off x="473497" y="4920705"/>
            <a:ext cx="3993282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İş kazası meydana geldiğinde 3 iş günü içerisinde SGK'ya bildirmek</a:t>
            </a:r>
            <a:endParaRPr lang="en-US" sz="813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62003"/>
            <a:ext cx="4203725" cy="42088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677222" y="3688110"/>
            <a:ext cx="1885578" cy="180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1125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Çalışanların Sorumlulukları</a:t>
            </a:r>
            <a:endParaRPr lang="en-US" sz="1125" dirty="0"/>
          </a:p>
        </p:txBody>
      </p:sp>
      <p:sp>
        <p:nvSpPr>
          <p:cNvPr id="13" name="Text 8"/>
          <p:cNvSpPr/>
          <p:nvPr/>
        </p:nvSpPr>
        <p:spPr>
          <a:xfrm>
            <a:off x="4677222" y="3932040"/>
            <a:ext cx="3993282" cy="336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Olumsuz hareketleri ile kendilerinin ve diğer çalışanların güvenliklerini tehlikeye düşürmemek</a:t>
            </a:r>
            <a:endParaRPr lang="en-US" sz="813" dirty="0"/>
          </a:p>
        </p:txBody>
      </p:sp>
      <p:sp>
        <p:nvSpPr>
          <p:cNvPr id="14" name="Text 9"/>
          <p:cNvSpPr/>
          <p:nvPr/>
        </p:nvSpPr>
        <p:spPr>
          <a:xfrm>
            <a:off x="4677222" y="4305449"/>
            <a:ext cx="3993282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İşyerinde bulunan alet ve ekipmanları amacına uygun kullanmak</a:t>
            </a:r>
            <a:endParaRPr lang="en-US" sz="813" dirty="0"/>
          </a:p>
        </p:txBody>
      </p:sp>
      <p:sp>
        <p:nvSpPr>
          <p:cNvPr id="15" name="Text 10"/>
          <p:cNvSpPr/>
          <p:nvPr/>
        </p:nvSpPr>
        <p:spPr>
          <a:xfrm>
            <a:off x="4677222" y="4510534"/>
            <a:ext cx="3993282" cy="336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İşyerinde gördüğü eksikleri ve riskleri çalışan temsilcisine veya işverene bildirmek</a:t>
            </a:r>
            <a:endParaRPr lang="en-US" sz="813" dirty="0"/>
          </a:p>
        </p:txBody>
      </p:sp>
      <p:sp>
        <p:nvSpPr>
          <p:cNvPr id="16" name="Text 11"/>
          <p:cNvSpPr/>
          <p:nvPr/>
        </p:nvSpPr>
        <p:spPr>
          <a:xfrm>
            <a:off x="4677222" y="4883944"/>
            <a:ext cx="3993282" cy="336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Maruz kaldığı iş kazasını en geç olaydan itibaren iki gün içinde işverene veya ilgili kuruma bildirmek</a:t>
            </a:r>
            <a:endParaRPr lang="en-US" sz="813" dirty="0"/>
          </a:p>
        </p:txBody>
      </p:sp>
      <p:sp>
        <p:nvSpPr>
          <p:cNvPr id="17" name="Text 12"/>
          <p:cNvSpPr/>
          <p:nvPr/>
        </p:nvSpPr>
        <p:spPr>
          <a:xfrm>
            <a:off x="4677222" y="5257354"/>
            <a:ext cx="3993282" cy="168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313"/>
              </a:lnSpc>
              <a:buSzPct val="100000"/>
              <a:buChar char="•"/>
            </a:pPr>
            <a:r>
              <a:rPr lang="en-US" sz="81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İş güvenliği eğitimlerine katılmak</a:t>
            </a:r>
            <a:endParaRPr lang="en-US" sz="813" dirty="0"/>
          </a:p>
        </p:txBody>
      </p:sp>
    </p:spTree>
    <p:extLst>
      <p:ext uri="{BB962C8B-B14F-4D97-AF65-F5344CB8AC3E}">
        <p14:creationId xmlns:p14="http://schemas.microsoft.com/office/powerpoint/2010/main" val="171431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406</Words>
  <Application>Microsoft Office PowerPoint</Application>
  <PresentationFormat>Ekran Gösterisi (4:3)</PresentationFormat>
  <Paragraphs>66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Inter</vt:lpstr>
      <vt:lpstr>Petrona Bold</vt:lpstr>
      <vt:lpstr>Wingdings</vt:lpstr>
      <vt:lpstr>Office Theme</vt:lpstr>
      <vt:lpstr>T.C.  KASTAMONU ÜNİVERSİTESİ</vt:lpstr>
      <vt:lpstr>PowerPoint Sunusu</vt:lpstr>
      <vt:lpstr>PowerPoint Sunusu</vt:lpstr>
      <vt:lpstr>  TEHLİKE</vt:lpstr>
      <vt:lpstr>ANAYASAMIZ (4857 İŞ KANUNU)</vt:lpstr>
      <vt:lpstr>Peki Nasıl Çalışmalıyız?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GÜVENLİĞİ EĞİTİMİ 1. BÖLÜM</dc:title>
  <dc:creator>Polçev1</dc:creator>
  <cp:lastModifiedBy>Özge Çaylak Dönmez</cp:lastModifiedBy>
  <cp:revision>67</cp:revision>
  <dcterms:created xsi:type="dcterms:W3CDTF">2006-08-16T00:00:00Z</dcterms:created>
  <dcterms:modified xsi:type="dcterms:W3CDTF">2025-09-16T08:56:04Z</dcterms:modified>
</cp:coreProperties>
</file>