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277" r:id="rId5"/>
    <p:sldId id="293" r:id="rId6"/>
    <p:sldId id="280" r:id="rId7"/>
    <p:sldId id="285" r:id="rId8"/>
    <p:sldId id="300" r:id="rId9"/>
    <p:sldId id="284" r:id="rId10"/>
    <p:sldId id="286" r:id="rId11"/>
    <p:sldId id="287" r:id="rId12"/>
    <p:sldId id="289" r:id="rId13"/>
    <p:sldId id="291" r:id="rId14"/>
    <p:sldId id="290" r:id="rId15"/>
    <p:sldId id="288" r:id="rId16"/>
    <p:sldId id="282" r:id="rId17"/>
    <p:sldId id="294" r:id="rId18"/>
    <p:sldId id="292" r:id="rId19"/>
    <p:sldId id="297" r:id="rId20"/>
    <p:sldId id="298" r:id="rId21"/>
    <p:sldId id="296" r:id="rId22"/>
    <p:sldId id="279" r:id="rId23"/>
    <p:sldId id="281" r:id="rId24"/>
    <p:sldId id="29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mbaknol.com/human-resource-management/what-is-culture/" TargetMode="External"/><Relationship Id="rId3" Type="http://schemas.openxmlformats.org/officeDocument/2006/relationships/hyperlink" Target="https://www.elephango.com/index.cfm/pg/k12learning/lcid/11480/Components_of_Culture" TargetMode="External"/><Relationship Id="rId7" Type="http://schemas.openxmlformats.org/officeDocument/2006/relationships/hyperlink" Target="https://education.nationalgeographic.org/resource/key-components-civilization/" TargetMode="External"/><Relationship Id="rId2" Type="http://schemas.openxmlformats.org/officeDocument/2006/relationships/hyperlink" Target="https://www.academia.edu/8717033/What_is_the_Difference_between_Culture_and_Civilization_Two_Hundred_Fifty_Years_of_Confusion" TargetMode="External"/><Relationship Id="rId1" Type="http://schemas.openxmlformats.org/officeDocument/2006/relationships/slideLayout" Target="../slideLayouts/slideLayout2.xml"/><Relationship Id="rId6" Type="http://schemas.openxmlformats.org/officeDocument/2006/relationships/hyperlink" Target="https://keydifferences.com/difference-between-culture-and-civilization.html" TargetMode="External"/><Relationship Id="rId5" Type="http://schemas.openxmlformats.org/officeDocument/2006/relationships/hyperlink" Target="https://www.continued.com/early-childhood-education/ask-the-experts/what-is-culture-23709" TargetMode="External"/><Relationship Id="rId4" Type="http://schemas.openxmlformats.org/officeDocument/2006/relationships/hyperlink" Target="https://www.geektonight.com/what-is-cultur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ergipark.org.tr/tr/pub/huefd/issue/41213/505402" TargetMode="External"/><Relationship Id="rId2" Type="http://schemas.openxmlformats.org/officeDocument/2006/relationships/hyperlink" Target="https://www.researchgate.net/publication/389562873_THE_CONCEPT_AND_COMPONENTS_OF_CULTURE/citation/download" TargetMode="External"/><Relationship Id="rId1" Type="http://schemas.openxmlformats.org/officeDocument/2006/relationships/slideLayout" Target="../slideLayouts/slideLayout2.xml"/><Relationship Id="rId6" Type="http://schemas.openxmlformats.org/officeDocument/2006/relationships/hyperlink" Target="https://polish-sociological-review.eu/pdf-127408-54810?filename=The%20Evolutionary%20Approach.pdf" TargetMode="External"/><Relationship Id="rId5" Type="http://schemas.openxmlformats.org/officeDocument/2006/relationships/hyperlink" Target="https://www.felsefe.gen.tr/kultur-ile-uygarlik-arasindaki-farklar-nelerdir/" TargetMode="External"/><Relationship Id="rId4" Type="http://schemas.openxmlformats.org/officeDocument/2006/relationships/hyperlink" Target="https://testbook.com/key-differences/difference-between-culture-and-civiliz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17016" y="540855"/>
            <a:ext cx="8747978" cy="3535489"/>
          </a:xfrm>
        </p:spPr>
        <p:txBody>
          <a:bodyPr/>
          <a:lstStyle/>
          <a:p>
            <a:pPr algn="ctr"/>
            <a:r>
              <a:rPr lang="tr-TR" sz="3200" b="1" dirty="0">
                <a:solidFill>
                  <a:schemeClr val="tx1"/>
                </a:solidFill>
              </a:rPr>
              <a:t>ÇOK KÜLTÜRLÜLÜK VE HİZMETLERİ</a:t>
            </a:r>
            <a:br>
              <a:rPr lang="tr-TR" sz="3200" b="1" dirty="0">
                <a:solidFill>
                  <a:schemeClr val="tx1"/>
                </a:solidFill>
              </a:rPr>
            </a:br>
            <a:r>
              <a:rPr lang="tr-TR" sz="3200" b="1" dirty="0">
                <a:solidFill>
                  <a:schemeClr val="tx1"/>
                </a:solidFill>
              </a:rPr>
              <a:t>1. HAFTA</a:t>
            </a:r>
            <a:br>
              <a:rPr lang="tr-TR" sz="3200" b="1" dirty="0">
                <a:solidFill>
                  <a:schemeClr val="tx1"/>
                </a:solidFill>
              </a:rPr>
            </a:br>
            <a:r>
              <a:rPr lang="tr-TR" sz="3200" b="1" dirty="0">
                <a:solidFill>
                  <a:schemeClr val="tx1"/>
                </a:solidFill>
              </a:rPr>
              <a:t> Kültür Kavramı ve Toplumsal Bağlamda Yeri: </a:t>
            </a:r>
            <a:br>
              <a:rPr lang="tr-TR" sz="3200" b="1" dirty="0">
                <a:solidFill>
                  <a:schemeClr val="tx1"/>
                </a:solidFill>
              </a:rPr>
            </a:br>
            <a:r>
              <a:rPr lang="tr-TR" sz="3200" b="1" dirty="0">
                <a:solidFill>
                  <a:schemeClr val="tx1"/>
                </a:solidFill>
              </a:rPr>
              <a:t>Tanımlar, Gelişim Süreçleri ve Uygulamalı Yaklaşımlar</a:t>
            </a:r>
            <a:br>
              <a:rPr lang="tr-TR" sz="3200" b="1" dirty="0">
                <a:solidFill>
                  <a:schemeClr val="tx1"/>
                </a:solidFill>
              </a:rPr>
            </a:br>
            <a:endParaRPr lang="en-US" sz="32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50E19-BD26-2D92-EE36-A41682E48DF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8570A83-A5BF-1E95-07C4-2C5A92CDCC37}"/>
              </a:ext>
            </a:extLst>
          </p:cNvPr>
          <p:cNvSpPr>
            <a:spLocks noGrp="1"/>
          </p:cNvSpPr>
          <p:nvPr>
            <p:ph type="title"/>
          </p:nvPr>
        </p:nvSpPr>
        <p:spPr>
          <a:xfrm>
            <a:off x="765825" y="157315"/>
            <a:ext cx="8596668" cy="526027"/>
          </a:xfrm>
        </p:spPr>
        <p:txBody>
          <a:bodyPr>
            <a:normAutofit/>
          </a:bodyPr>
          <a:lstStyle/>
          <a:p>
            <a:pPr algn="ctr"/>
            <a:r>
              <a:rPr lang="tr-TR" sz="2400" b="1" dirty="0"/>
              <a:t>KÜLTÜR (CULTURE) VE UYGARLIK (CIVILIZATION)</a:t>
            </a:r>
            <a:endParaRPr lang="en-US" sz="2400" b="1" dirty="0"/>
          </a:p>
        </p:txBody>
      </p:sp>
      <p:sp>
        <p:nvSpPr>
          <p:cNvPr id="3" name="İçerik Yer Tutucusu 2">
            <a:extLst>
              <a:ext uri="{FF2B5EF4-FFF2-40B4-BE49-F238E27FC236}">
                <a16:creationId xmlns:a16="http://schemas.microsoft.com/office/drawing/2014/main" id="{E8FC7ABB-8363-4055-0F90-1C668D276B5D}"/>
              </a:ext>
            </a:extLst>
          </p:cNvPr>
          <p:cNvSpPr>
            <a:spLocks noGrp="1"/>
          </p:cNvSpPr>
          <p:nvPr>
            <p:ph idx="1"/>
          </p:nvPr>
        </p:nvSpPr>
        <p:spPr>
          <a:xfrm>
            <a:off x="959607" y="683342"/>
            <a:ext cx="9438005" cy="2949677"/>
          </a:xfrm>
        </p:spPr>
        <p:txBody>
          <a:bodyPr>
            <a:noAutofit/>
          </a:bodyPr>
          <a:lstStyle/>
          <a:p>
            <a:pPr algn="just"/>
            <a:r>
              <a:rPr lang="tr-TR" sz="1200" b="1" dirty="0"/>
              <a:t>Türk sosyolog Ziya Gökalp’e göre (Yıldırım, 2020) kültür (hars), dil, din, sanat, gelenek gibi ulusa özgü ögelerden oluşurken, uygarlık (medeniyet) bilim, teknoloji ve yöntemlerle gelişir ve uluslararasıdır. </a:t>
            </a:r>
          </a:p>
          <a:p>
            <a:pPr algn="just"/>
            <a:r>
              <a:rPr lang="tr-TR" sz="1200" b="1" dirty="0"/>
              <a:t>Kültür içten, gönüllü ve duygulara dayanırken, uygarlık dıştan zorlayıcı ve akla dayalıdır. </a:t>
            </a:r>
          </a:p>
          <a:p>
            <a:pPr algn="just"/>
            <a:r>
              <a:rPr lang="tr-TR" sz="1200" b="1" dirty="0"/>
              <a:t>Uygarlık teknolojik ve bilimsel gelişmelerle ilerler, taklit edilebilir; kültür ise özgün ve içten gelişir. </a:t>
            </a:r>
          </a:p>
          <a:p>
            <a:pPr algn="just"/>
            <a:r>
              <a:rPr lang="tr-TR" sz="1200" b="1" dirty="0"/>
              <a:t>Bir ulusun gelişimi, kültür ve uygarlığın uyum içinde olmasıyla yükselir. </a:t>
            </a:r>
          </a:p>
          <a:p>
            <a:pPr algn="just"/>
            <a:r>
              <a:rPr lang="tr-TR" sz="1200" b="1" dirty="0"/>
              <a:t>Ayrıca, fazla uygarlık gelişimi, kültürün bozulmasına neden olabilir. </a:t>
            </a:r>
          </a:p>
          <a:p>
            <a:pPr algn="just"/>
            <a:r>
              <a:rPr lang="tr-TR" sz="1200" b="1" dirty="0"/>
              <a:t>“Ulusları yükselten şey kültürle uygarlığın uyumlu bir biçimde kaynaşmasıdır” diyen Gökalp, Türk kültürünün Batı uygarlığıyla birleşmesini savunmuştur. </a:t>
            </a:r>
          </a:p>
          <a:p>
            <a:pPr marL="0" indent="0" algn="just">
              <a:buNone/>
            </a:pPr>
            <a:r>
              <a:rPr lang="tr-TR" sz="1200" b="1" dirty="0"/>
              <a:t>Uygarlık, kentsel merkezler, ortak iletişim sistemleri, anıtsal mimari, örgütlü yönetim, işbölümü, toplumsal ve ekonomik sınıflar ve kültürel gelişmeyle karakterize edilen ve tüm bunların altyapı, ticaret, çatışma, keşif ve çevresel uyumla desteklendiği karmaşık bir yaşam biçimidir (</a:t>
            </a:r>
            <a:r>
              <a:rPr lang="en-US" sz="1200" b="1" dirty="0"/>
              <a:t>National Geographic Society</a:t>
            </a:r>
            <a:r>
              <a:rPr lang="tr-TR" sz="1200" b="1" dirty="0"/>
              <a:t>, </a:t>
            </a:r>
            <a:r>
              <a:rPr lang="en-US" sz="1200" b="1" dirty="0"/>
              <a:t>2025). </a:t>
            </a:r>
            <a:endParaRPr lang="tr-TR" sz="1200" b="1" dirty="0"/>
          </a:p>
        </p:txBody>
      </p:sp>
      <p:pic>
        <p:nvPicPr>
          <p:cNvPr id="4" name="Resim 3">
            <a:extLst>
              <a:ext uri="{FF2B5EF4-FFF2-40B4-BE49-F238E27FC236}">
                <a16:creationId xmlns:a16="http://schemas.microsoft.com/office/drawing/2014/main" id="{690E028B-9F89-36D3-E5F6-E21FDAF22C5F}"/>
              </a:ext>
            </a:extLst>
          </p:cNvPr>
          <p:cNvPicPr>
            <a:picLocks noChangeAspect="1"/>
          </p:cNvPicPr>
          <p:nvPr/>
        </p:nvPicPr>
        <p:blipFill>
          <a:blip r:embed="rId2"/>
          <a:stretch>
            <a:fillRect/>
          </a:stretch>
        </p:blipFill>
        <p:spPr>
          <a:xfrm>
            <a:off x="2722921" y="3952568"/>
            <a:ext cx="5644331" cy="2135444"/>
          </a:xfrm>
          <a:prstGeom prst="rect">
            <a:avLst/>
          </a:prstGeom>
        </p:spPr>
      </p:pic>
      <p:sp>
        <p:nvSpPr>
          <p:cNvPr id="6" name="Metin kutusu 5">
            <a:extLst>
              <a:ext uri="{FF2B5EF4-FFF2-40B4-BE49-F238E27FC236}">
                <a16:creationId xmlns:a16="http://schemas.microsoft.com/office/drawing/2014/main" id="{A43F4C14-546C-90FA-E703-3887D87B1610}"/>
              </a:ext>
            </a:extLst>
          </p:cNvPr>
          <p:cNvSpPr txBox="1"/>
          <p:nvPr/>
        </p:nvSpPr>
        <p:spPr>
          <a:xfrm>
            <a:off x="2959510" y="6174658"/>
            <a:ext cx="5176684" cy="276999"/>
          </a:xfrm>
          <a:prstGeom prst="rect">
            <a:avLst/>
          </a:prstGeom>
          <a:noFill/>
        </p:spPr>
        <p:txBody>
          <a:bodyPr wrap="square">
            <a:spAutoFit/>
          </a:bodyPr>
          <a:lstStyle/>
          <a:p>
            <a:r>
              <a:rPr lang="en-US" sz="1200" b="1" dirty="0"/>
              <a:t>Key components of civilization</a:t>
            </a:r>
            <a:r>
              <a:rPr lang="tr-TR" sz="1200" b="1" dirty="0"/>
              <a:t> (</a:t>
            </a:r>
            <a:r>
              <a:rPr lang="en-US" sz="1200" b="1" dirty="0"/>
              <a:t>National Geographic Society</a:t>
            </a:r>
            <a:r>
              <a:rPr lang="tr-TR" sz="1200" b="1" dirty="0"/>
              <a:t>, </a:t>
            </a:r>
            <a:r>
              <a:rPr lang="en-US" sz="1200" b="1" dirty="0"/>
              <a:t>2025). </a:t>
            </a:r>
            <a:endParaRPr lang="tr-TR" sz="1200" b="1" dirty="0"/>
          </a:p>
        </p:txBody>
      </p:sp>
    </p:spTree>
    <p:extLst>
      <p:ext uri="{BB962C8B-B14F-4D97-AF65-F5344CB8AC3E}">
        <p14:creationId xmlns:p14="http://schemas.microsoft.com/office/powerpoint/2010/main" val="366786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BF029-F4DA-5A95-E30A-EB2F80172F8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56E3686-AF65-3478-243D-95F6564E08DE}"/>
              </a:ext>
            </a:extLst>
          </p:cNvPr>
          <p:cNvSpPr>
            <a:spLocks noGrp="1"/>
          </p:cNvSpPr>
          <p:nvPr>
            <p:ph type="title"/>
          </p:nvPr>
        </p:nvSpPr>
        <p:spPr>
          <a:xfrm>
            <a:off x="765825" y="157315"/>
            <a:ext cx="8596668" cy="634182"/>
          </a:xfrm>
        </p:spPr>
        <p:txBody>
          <a:bodyPr>
            <a:normAutofit/>
          </a:bodyPr>
          <a:lstStyle/>
          <a:p>
            <a:pPr algn="ctr"/>
            <a:r>
              <a:rPr lang="tr-TR" sz="2400" b="1" dirty="0"/>
              <a:t>KÜLTÜR (CULTURE) VE UYGARLIK (CIVILIZATION)</a:t>
            </a:r>
            <a:endParaRPr lang="en-US" sz="2400" b="1" dirty="0"/>
          </a:p>
        </p:txBody>
      </p:sp>
      <p:sp>
        <p:nvSpPr>
          <p:cNvPr id="3" name="İçerik Yer Tutucusu 2">
            <a:extLst>
              <a:ext uri="{FF2B5EF4-FFF2-40B4-BE49-F238E27FC236}">
                <a16:creationId xmlns:a16="http://schemas.microsoft.com/office/drawing/2014/main" id="{3E22F65B-BFB1-BF36-FEE8-71BD86D55EEF}"/>
              </a:ext>
            </a:extLst>
          </p:cNvPr>
          <p:cNvSpPr>
            <a:spLocks noGrp="1"/>
          </p:cNvSpPr>
          <p:nvPr>
            <p:ph idx="1"/>
          </p:nvPr>
        </p:nvSpPr>
        <p:spPr>
          <a:xfrm>
            <a:off x="640059" y="648108"/>
            <a:ext cx="9438005" cy="2462981"/>
          </a:xfrm>
        </p:spPr>
        <p:txBody>
          <a:bodyPr>
            <a:noAutofit/>
          </a:bodyPr>
          <a:lstStyle/>
          <a:p>
            <a:pPr marL="0" indent="0" algn="just">
              <a:buNone/>
            </a:pPr>
            <a:r>
              <a:rPr lang="tr-TR" sz="1500" b="1" dirty="0"/>
              <a:t>İki kavramın farkı yüz yıllardır sorgulanmakta; yerel ve küresel kimlikler, gelenek ve modernite arasındaki süregelen çatışmalar arasında önemini korumaktadır. </a:t>
            </a:r>
          </a:p>
          <a:p>
            <a:pPr marL="0" indent="0" algn="just">
              <a:buNone/>
            </a:pPr>
            <a:r>
              <a:rPr lang="tr-TR" sz="1500" b="1" dirty="0"/>
              <a:t>Karışıklığın bir nedeni, kavramların tek başına halklar arasındaki uçurumları açıklayamaması veya kapatamamasıdır.</a:t>
            </a:r>
          </a:p>
          <a:p>
            <a:pPr marL="0" indent="0" algn="just">
              <a:buNone/>
            </a:pPr>
            <a:r>
              <a:rPr lang="tr-TR" sz="1500" b="1" dirty="0"/>
              <a:t>Hem kültür hem de uygarlık, tek başlarına ele alındığında, özünde benmerkezci oldukları için totaliter tutumları besleme riski taşır. Kültürler ve uygarlıklar genellikle kendi kendini yetiştirmiş ve üstün olarak görülür - Çin binlerce yıllık kültürüyle, Batı ise teknolojik ve bilimsel başarılarıyla gurur duyar - ancak bu görüşler, gerçek bir anlayış için gerekli olan karşılıklı tanınmayı göz ardı eder (</a:t>
            </a:r>
            <a:r>
              <a:rPr lang="tr-TR" sz="1500" b="1" dirty="0" err="1"/>
              <a:t>Botz-Bornstein</a:t>
            </a:r>
            <a:r>
              <a:rPr lang="tr-TR" sz="1500" b="1" dirty="0"/>
              <a:t>, 2012, </a:t>
            </a:r>
            <a:r>
              <a:rPr lang="tr-TR" sz="1500" b="1" dirty="0" err="1"/>
              <a:t>ss</a:t>
            </a:r>
            <a:r>
              <a:rPr lang="tr-TR" sz="1500" b="1" dirty="0"/>
              <a:t>. 25-26).</a:t>
            </a:r>
            <a:endParaRPr lang="en-US" sz="1500" dirty="0"/>
          </a:p>
        </p:txBody>
      </p:sp>
      <p:pic>
        <p:nvPicPr>
          <p:cNvPr id="4" name="Resim 3">
            <a:extLst>
              <a:ext uri="{FF2B5EF4-FFF2-40B4-BE49-F238E27FC236}">
                <a16:creationId xmlns:a16="http://schemas.microsoft.com/office/drawing/2014/main" id="{B0891BF0-A759-A9A7-4C30-303C8F8C9224}"/>
              </a:ext>
            </a:extLst>
          </p:cNvPr>
          <p:cNvPicPr>
            <a:picLocks noChangeAspect="1"/>
          </p:cNvPicPr>
          <p:nvPr/>
        </p:nvPicPr>
        <p:blipFill>
          <a:blip r:embed="rId2"/>
          <a:stretch>
            <a:fillRect/>
          </a:stretch>
        </p:blipFill>
        <p:spPr>
          <a:xfrm>
            <a:off x="2497394" y="3111089"/>
            <a:ext cx="5461819" cy="3029156"/>
          </a:xfrm>
          <a:prstGeom prst="rect">
            <a:avLst/>
          </a:prstGeom>
        </p:spPr>
      </p:pic>
      <p:sp>
        <p:nvSpPr>
          <p:cNvPr id="6" name="Metin kutusu 5">
            <a:extLst>
              <a:ext uri="{FF2B5EF4-FFF2-40B4-BE49-F238E27FC236}">
                <a16:creationId xmlns:a16="http://schemas.microsoft.com/office/drawing/2014/main" id="{0803D845-D5A7-43A5-6B71-C45026B2AC5A}"/>
              </a:ext>
            </a:extLst>
          </p:cNvPr>
          <p:cNvSpPr txBox="1"/>
          <p:nvPr/>
        </p:nvSpPr>
        <p:spPr>
          <a:xfrm>
            <a:off x="2443316" y="6169741"/>
            <a:ext cx="5569974" cy="276999"/>
          </a:xfrm>
          <a:prstGeom prst="rect">
            <a:avLst/>
          </a:prstGeom>
          <a:noFill/>
        </p:spPr>
        <p:txBody>
          <a:bodyPr wrap="square">
            <a:spAutoFit/>
          </a:bodyPr>
          <a:lstStyle/>
          <a:p>
            <a:r>
              <a:rPr lang="en-US" sz="1200" b="1" dirty="0"/>
              <a:t>Difference between culture and civilization</a:t>
            </a:r>
            <a:r>
              <a:rPr lang="tr-TR" sz="1200" b="1" dirty="0"/>
              <a:t> (</a:t>
            </a:r>
            <a:r>
              <a:rPr lang="tr-TR" sz="1200" b="1" dirty="0" err="1"/>
              <a:t>Testbook</a:t>
            </a:r>
            <a:r>
              <a:rPr lang="tr-TR" sz="1200" b="1" dirty="0"/>
              <a:t> Edu Solutions, 2024)</a:t>
            </a:r>
          </a:p>
        </p:txBody>
      </p:sp>
    </p:spTree>
    <p:extLst>
      <p:ext uri="{BB962C8B-B14F-4D97-AF65-F5344CB8AC3E}">
        <p14:creationId xmlns:p14="http://schemas.microsoft.com/office/powerpoint/2010/main" val="201464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582D0-AB46-2502-7A08-7BCBE934E91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3D1007B-2523-5507-CAC2-58BEC81B8C7C}"/>
              </a:ext>
            </a:extLst>
          </p:cNvPr>
          <p:cNvSpPr>
            <a:spLocks noGrp="1"/>
          </p:cNvSpPr>
          <p:nvPr>
            <p:ph type="title"/>
          </p:nvPr>
        </p:nvSpPr>
        <p:spPr>
          <a:xfrm>
            <a:off x="765825" y="157315"/>
            <a:ext cx="8596668" cy="634182"/>
          </a:xfrm>
        </p:spPr>
        <p:txBody>
          <a:bodyPr>
            <a:normAutofit/>
          </a:bodyPr>
          <a:lstStyle/>
          <a:p>
            <a:pPr algn="ctr"/>
            <a:r>
              <a:rPr lang="tr-TR" sz="2400" b="1" dirty="0"/>
              <a:t>KÜLTÜR (CULTURE) VE UYGARLIK (CIVILIZATION)</a:t>
            </a:r>
            <a:endParaRPr lang="en-US" sz="2400" b="1" dirty="0"/>
          </a:p>
        </p:txBody>
      </p:sp>
      <p:sp>
        <p:nvSpPr>
          <p:cNvPr id="3" name="İçerik Yer Tutucusu 2">
            <a:extLst>
              <a:ext uri="{FF2B5EF4-FFF2-40B4-BE49-F238E27FC236}">
                <a16:creationId xmlns:a16="http://schemas.microsoft.com/office/drawing/2014/main" id="{A7F597EF-95A3-CEA4-C38F-D7C8241ED659}"/>
              </a:ext>
            </a:extLst>
          </p:cNvPr>
          <p:cNvSpPr>
            <a:spLocks noGrp="1"/>
          </p:cNvSpPr>
          <p:nvPr>
            <p:ph idx="1"/>
          </p:nvPr>
        </p:nvSpPr>
        <p:spPr>
          <a:xfrm>
            <a:off x="649891" y="791496"/>
            <a:ext cx="9438005" cy="4886633"/>
          </a:xfrm>
        </p:spPr>
        <p:txBody>
          <a:bodyPr>
            <a:noAutofit/>
          </a:bodyPr>
          <a:lstStyle/>
          <a:p>
            <a:pPr marL="0" indent="0" algn="just">
              <a:buNone/>
            </a:pPr>
            <a:r>
              <a:rPr lang="tr-TR" sz="1500" b="1" dirty="0"/>
              <a:t>Çağdaş dünyada kültür ve uygarlık çatışmaktadır; bu bağlamda iki yaklaşım:  </a:t>
            </a:r>
          </a:p>
          <a:p>
            <a:pPr algn="just">
              <a:buAutoNum type="arabicPeriod"/>
            </a:pPr>
            <a:r>
              <a:rPr lang="tr-TR" sz="1500" b="1" dirty="0"/>
              <a:t>Batılı ve Batı dışı kimlik politikaları veya hatta radikal dini hareketler (İslami veya Hristiyan köktenciliği), kültürel olduklarını iddia eder. Kendilerine evrensel veya yabancı bir uygarlığı dayatmaya çalışanları düşman görür. Ancak, tarihin de gösterdiği gibi, kültür uygarlık olmadan kültür olmaz. Köktenci bir anlamda kültürcü olanlara karşı savunulması gereken şey budur. </a:t>
            </a:r>
          </a:p>
          <a:p>
            <a:pPr algn="just">
              <a:buAutoNum type="arabicPeriod"/>
            </a:pPr>
            <a:r>
              <a:rPr lang="tr-TR" sz="1500" b="1" dirty="0"/>
              <a:t>İkinci olarak, karşılıklı kültürel anlayışın, süreklilikleri ve istikrarı sağlayabilecek ve Doğu-Batı anlayışını geliştirebilecek en etkili uzlaştırıcı gücü temsil ettiğine inananlar vardır. Ancak yerel olarak yaşanan bir deneyim olarak kültür, her zaman uygarlık aracılığıyla iletilir (aksi durumda bir müzede veya tema parkında tıkıştırılmış ölü bir kültür olurdu). Ayrıca uygarlık tamamen soyut bir evrensel ögedir; kültürel canlandırma yoluyla somutlaşır.</a:t>
            </a:r>
          </a:p>
          <a:p>
            <a:pPr marL="0" indent="0" algn="just">
              <a:buNone/>
            </a:pPr>
            <a:r>
              <a:rPr lang="tr-TR" sz="1500" b="1" u="sng" dirty="0"/>
              <a:t>Sonuç:</a:t>
            </a:r>
            <a:r>
              <a:rPr lang="tr-TR" sz="1500" b="1" dirty="0"/>
              <a:t> </a:t>
            </a:r>
          </a:p>
          <a:p>
            <a:pPr algn="just"/>
            <a:r>
              <a:rPr lang="tr-TR" sz="1500" b="1" dirty="0"/>
              <a:t>Kültür uygarlık aracılığıyla iletilir ve kültürel ifadenin çerçevesini oluşturur. </a:t>
            </a:r>
          </a:p>
          <a:p>
            <a:pPr algn="just"/>
            <a:r>
              <a:rPr lang="tr-TR" sz="1500" b="1" dirty="0"/>
              <a:t>Uygarlık, ancak kültürel canlandırma yoluyla somut anlam kazanan soyut bir evrensel ögedir.  </a:t>
            </a:r>
          </a:p>
          <a:p>
            <a:pPr algn="just"/>
            <a:r>
              <a:rPr lang="tr-TR" sz="1500" b="1" dirty="0"/>
              <a:t>Gerçek anlayış, kültür ve uygarlığın birbirine bağlı olduğunu ve tamamen ayrı tutulamayacağını veya tek başına anlaşılamayacağını kabul etmeyi gerektirir (</a:t>
            </a:r>
            <a:r>
              <a:rPr lang="tr-TR" sz="1500" b="1" dirty="0" err="1"/>
              <a:t>Botz-Bornstein</a:t>
            </a:r>
            <a:r>
              <a:rPr lang="tr-TR" sz="1500" b="1" dirty="0"/>
              <a:t>, 2012, </a:t>
            </a:r>
            <a:r>
              <a:rPr lang="tr-TR" sz="1500" b="1" dirty="0" err="1"/>
              <a:t>ss</a:t>
            </a:r>
            <a:r>
              <a:rPr lang="tr-TR" sz="1500" b="1" dirty="0"/>
              <a:t>. 25-26). </a:t>
            </a:r>
            <a:endParaRPr lang="en-US" sz="1500" dirty="0"/>
          </a:p>
        </p:txBody>
      </p:sp>
    </p:spTree>
    <p:extLst>
      <p:ext uri="{BB962C8B-B14F-4D97-AF65-F5344CB8AC3E}">
        <p14:creationId xmlns:p14="http://schemas.microsoft.com/office/powerpoint/2010/main" val="174430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0FF10-A018-BDB0-B7F9-478D9A0B6AB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87C976A-E705-93EA-A76F-5D599304D44B}"/>
              </a:ext>
            </a:extLst>
          </p:cNvPr>
          <p:cNvSpPr>
            <a:spLocks noGrp="1"/>
          </p:cNvSpPr>
          <p:nvPr>
            <p:ph type="title"/>
          </p:nvPr>
        </p:nvSpPr>
        <p:spPr>
          <a:xfrm>
            <a:off x="770741" y="117986"/>
            <a:ext cx="8596668" cy="462117"/>
          </a:xfrm>
        </p:spPr>
        <p:txBody>
          <a:bodyPr>
            <a:normAutofit/>
          </a:bodyPr>
          <a:lstStyle/>
          <a:p>
            <a:pPr algn="ctr"/>
            <a:r>
              <a:rPr lang="tr-TR" sz="2400" b="1" dirty="0"/>
              <a:t>KÜLTÜR (CULTURE) VE UYGARLIK (CIVILIZATION)</a:t>
            </a:r>
            <a:endParaRPr lang="en-US" sz="2400" b="1" dirty="0"/>
          </a:p>
        </p:txBody>
      </p:sp>
      <p:sp>
        <p:nvSpPr>
          <p:cNvPr id="3" name="İçerik Yer Tutucusu 2">
            <a:extLst>
              <a:ext uri="{FF2B5EF4-FFF2-40B4-BE49-F238E27FC236}">
                <a16:creationId xmlns:a16="http://schemas.microsoft.com/office/drawing/2014/main" id="{B9751638-4644-A739-BE30-5F65EC5AE0FC}"/>
              </a:ext>
            </a:extLst>
          </p:cNvPr>
          <p:cNvSpPr>
            <a:spLocks noGrp="1"/>
          </p:cNvSpPr>
          <p:nvPr>
            <p:ph idx="1"/>
          </p:nvPr>
        </p:nvSpPr>
        <p:spPr>
          <a:xfrm>
            <a:off x="649891" y="644013"/>
            <a:ext cx="9438005" cy="2784987"/>
          </a:xfrm>
        </p:spPr>
        <p:txBody>
          <a:bodyPr>
            <a:noAutofit/>
          </a:bodyPr>
          <a:lstStyle/>
          <a:p>
            <a:pPr algn="just"/>
            <a:r>
              <a:rPr lang="en-US" sz="1400" b="1" dirty="0" err="1"/>
              <a:t>Kültür</a:t>
            </a:r>
            <a:r>
              <a:rPr lang="en-US" sz="1400" b="1" dirty="0"/>
              <a:t>, </a:t>
            </a:r>
            <a:r>
              <a:rPr lang="en-US" sz="1400" b="1" dirty="0" err="1"/>
              <a:t>insanların</a:t>
            </a:r>
            <a:r>
              <a:rPr lang="en-US" sz="1400" b="1" dirty="0"/>
              <a:t> </a:t>
            </a:r>
            <a:r>
              <a:rPr lang="en-US" sz="1400" b="1" dirty="0" err="1"/>
              <a:t>düşünme</a:t>
            </a:r>
            <a:r>
              <a:rPr lang="en-US" sz="1400" b="1" dirty="0"/>
              <a:t>, </a:t>
            </a:r>
            <a:r>
              <a:rPr lang="en-US" sz="1400" b="1" dirty="0" err="1"/>
              <a:t>davranma</a:t>
            </a:r>
            <a:r>
              <a:rPr lang="en-US" sz="1400" b="1" dirty="0"/>
              <a:t> </a:t>
            </a:r>
            <a:r>
              <a:rPr lang="en-US" sz="1400" b="1" dirty="0" err="1"/>
              <a:t>ve</a:t>
            </a:r>
            <a:r>
              <a:rPr lang="en-US" sz="1400" b="1" dirty="0"/>
              <a:t> </a:t>
            </a:r>
            <a:r>
              <a:rPr lang="en-US" sz="1400" b="1" dirty="0" err="1"/>
              <a:t>kendilerini</a:t>
            </a:r>
            <a:r>
              <a:rPr lang="en-US" sz="1400" b="1" dirty="0"/>
              <a:t> </a:t>
            </a:r>
            <a:r>
              <a:rPr lang="en-US" sz="1400" b="1" dirty="0" err="1"/>
              <a:t>ifade</a:t>
            </a:r>
            <a:r>
              <a:rPr lang="en-US" sz="1400" b="1" dirty="0"/>
              <a:t> </a:t>
            </a:r>
            <a:r>
              <a:rPr lang="en-US" sz="1400" b="1" dirty="0" err="1"/>
              <a:t>etme</a:t>
            </a:r>
            <a:r>
              <a:rPr lang="en-US" sz="1400" b="1" dirty="0"/>
              <a:t> </a:t>
            </a:r>
            <a:r>
              <a:rPr lang="en-US" sz="1400" b="1" dirty="0" err="1"/>
              <a:t>biçimleriyle</a:t>
            </a:r>
            <a:r>
              <a:rPr lang="en-US" sz="1400" b="1" dirty="0"/>
              <a:t> </a:t>
            </a:r>
            <a:r>
              <a:rPr lang="en-US" sz="1400" b="1" dirty="0" err="1"/>
              <a:t>ilgilidir</a:t>
            </a:r>
            <a:r>
              <a:rPr lang="en-US" sz="1400" b="1" dirty="0"/>
              <a:t>; </a:t>
            </a:r>
            <a:r>
              <a:rPr lang="en-US" sz="1400" b="1" dirty="0" err="1"/>
              <a:t>dil</a:t>
            </a:r>
            <a:r>
              <a:rPr lang="en-US" sz="1400" b="1" dirty="0"/>
              <a:t>, </a:t>
            </a:r>
            <a:r>
              <a:rPr lang="en-US" sz="1400" b="1" dirty="0" err="1"/>
              <a:t>sanat</a:t>
            </a:r>
            <a:r>
              <a:rPr lang="en-US" sz="1400" b="1" dirty="0"/>
              <a:t>, </a:t>
            </a:r>
            <a:r>
              <a:rPr lang="en-US" sz="1400" b="1" dirty="0" err="1"/>
              <a:t>gelenek</a:t>
            </a:r>
            <a:r>
              <a:rPr lang="en-US" sz="1400" b="1" dirty="0"/>
              <a:t>, </a:t>
            </a:r>
            <a:r>
              <a:rPr lang="en-US" sz="1400" b="1" dirty="0" err="1"/>
              <a:t>görenek</a:t>
            </a:r>
            <a:r>
              <a:rPr lang="en-US" sz="1400" b="1" dirty="0"/>
              <a:t> </a:t>
            </a:r>
            <a:r>
              <a:rPr lang="en-US" sz="1400" b="1" dirty="0" err="1"/>
              <a:t>ve</a:t>
            </a:r>
            <a:r>
              <a:rPr lang="en-US" sz="1400" b="1" dirty="0"/>
              <a:t> </a:t>
            </a:r>
            <a:r>
              <a:rPr lang="en-US" sz="1400" b="1" dirty="0" err="1"/>
              <a:t>ahlak</a:t>
            </a:r>
            <a:r>
              <a:rPr lang="en-US" sz="1400" b="1" dirty="0"/>
              <a:t> </a:t>
            </a:r>
            <a:r>
              <a:rPr lang="en-US" sz="1400" b="1" dirty="0" err="1"/>
              <a:t>kuralları</a:t>
            </a:r>
            <a:r>
              <a:rPr lang="en-US" sz="1400" b="1" dirty="0"/>
              <a:t> </a:t>
            </a:r>
            <a:r>
              <a:rPr lang="en-US" sz="1400" b="1" dirty="0" err="1"/>
              <a:t>aracılığıyla</a:t>
            </a:r>
            <a:r>
              <a:rPr lang="en-US" sz="1400" b="1" dirty="0"/>
              <a:t> </a:t>
            </a:r>
            <a:r>
              <a:rPr lang="en-US" sz="1400" b="1" dirty="0" err="1"/>
              <a:t>içsel</a:t>
            </a:r>
            <a:r>
              <a:rPr lang="en-US" sz="1400" b="1" dirty="0"/>
              <a:t> </a:t>
            </a:r>
            <a:r>
              <a:rPr lang="en-US" sz="1400" b="1" dirty="0" err="1"/>
              <a:t>incelikleri</a:t>
            </a:r>
            <a:r>
              <a:rPr lang="en-US" sz="1400" b="1" dirty="0"/>
              <a:t> </a:t>
            </a:r>
            <a:r>
              <a:rPr lang="en-US" sz="1400" b="1" dirty="0" err="1"/>
              <a:t>ve</a:t>
            </a:r>
            <a:r>
              <a:rPr lang="en-US" sz="1400" b="1" dirty="0"/>
              <a:t> </a:t>
            </a:r>
            <a:r>
              <a:rPr lang="en-US" sz="1400" b="1" dirty="0" err="1"/>
              <a:t>sosyal</a:t>
            </a:r>
            <a:r>
              <a:rPr lang="en-US" sz="1400" b="1" dirty="0"/>
              <a:t> </a:t>
            </a:r>
            <a:r>
              <a:rPr lang="en-US" sz="1400" b="1" dirty="0" err="1"/>
              <a:t>uygulamaları</a:t>
            </a:r>
            <a:r>
              <a:rPr lang="en-US" sz="1400" b="1" dirty="0"/>
              <a:t> </a:t>
            </a:r>
            <a:r>
              <a:rPr lang="en-US" sz="1400" b="1" dirty="0" err="1"/>
              <a:t>yansıtır</a:t>
            </a:r>
            <a:r>
              <a:rPr lang="en-US" sz="1400" b="1" dirty="0"/>
              <a:t>. </a:t>
            </a:r>
            <a:r>
              <a:rPr lang="tr-TR" sz="1400" b="1" dirty="0"/>
              <a:t>Uygarlık, </a:t>
            </a:r>
            <a:r>
              <a:rPr lang="en-US" sz="1400" b="1" dirty="0" err="1"/>
              <a:t>altyapı</a:t>
            </a:r>
            <a:r>
              <a:rPr lang="en-US" sz="1400" b="1" dirty="0"/>
              <a:t>, </a:t>
            </a:r>
            <a:r>
              <a:rPr lang="en-US" sz="1400" b="1" dirty="0" err="1"/>
              <a:t>yasalar</a:t>
            </a:r>
            <a:r>
              <a:rPr lang="en-US" sz="1400" b="1" dirty="0"/>
              <a:t>, </a:t>
            </a:r>
            <a:r>
              <a:rPr lang="en-US" sz="1400" b="1" dirty="0" err="1"/>
              <a:t>teknoloji</a:t>
            </a:r>
            <a:r>
              <a:rPr lang="en-US" sz="1400" b="1" dirty="0"/>
              <a:t> </a:t>
            </a:r>
            <a:r>
              <a:rPr lang="en-US" sz="1400" b="1" dirty="0" err="1"/>
              <a:t>ve</a:t>
            </a:r>
            <a:r>
              <a:rPr lang="en-US" sz="1400" b="1" dirty="0"/>
              <a:t> </a:t>
            </a:r>
            <a:r>
              <a:rPr lang="en-US" sz="1400" b="1" dirty="0" err="1"/>
              <a:t>örgütlü</a:t>
            </a:r>
            <a:r>
              <a:rPr lang="en-US" sz="1400" b="1" dirty="0"/>
              <a:t> </a:t>
            </a:r>
            <a:r>
              <a:rPr lang="en-US" sz="1400" b="1" dirty="0" err="1"/>
              <a:t>sosyal</a:t>
            </a:r>
            <a:r>
              <a:rPr lang="en-US" sz="1400" b="1" dirty="0"/>
              <a:t> </a:t>
            </a:r>
            <a:r>
              <a:rPr lang="en-US" sz="1400" b="1" dirty="0" err="1"/>
              <a:t>sistemlerle</a:t>
            </a:r>
            <a:r>
              <a:rPr lang="en-US" sz="1400" b="1" dirty="0"/>
              <a:t> </a:t>
            </a:r>
            <a:r>
              <a:rPr lang="en-US" sz="1400" b="1" dirty="0" err="1"/>
              <a:t>karakterize</a:t>
            </a:r>
            <a:r>
              <a:rPr lang="en-US" sz="1400" b="1" dirty="0"/>
              <a:t> </a:t>
            </a:r>
            <a:r>
              <a:rPr lang="en-US" sz="1400" b="1" dirty="0" err="1"/>
              <a:t>edilen</a:t>
            </a:r>
            <a:r>
              <a:rPr lang="en-US" sz="1400" b="1" dirty="0"/>
              <a:t>, </a:t>
            </a:r>
            <a:r>
              <a:rPr lang="en-US" sz="1400" b="1" dirty="0" err="1"/>
              <a:t>dışsal</a:t>
            </a:r>
            <a:r>
              <a:rPr lang="en-US" sz="1400" b="1" dirty="0"/>
              <a:t> </a:t>
            </a:r>
            <a:r>
              <a:rPr lang="en-US" sz="1400" b="1" dirty="0" err="1"/>
              <a:t>ilerlemeyi</a:t>
            </a:r>
            <a:r>
              <a:rPr lang="en-US" sz="1400" b="1" dirty="0"/>
              <a:t> </a:t>
            </a:r>
            <a:r>
              <a:rPr lang="en-US" sz="1400" b="1" dirty="0" err="1"/>
              <a:t>ve</a:t>
            </a:r>
            <a:r>
              <a:rPr lang="en-US" sz="1400" b="1" dirty="0"/>
              <a:t> </a:t>
            </a:r>
            <a:r>
              <a:rPr lang="en-US" sz="1400" b="1" dirty="0" err="1"/>
              <a:t>maddi</a:t>
            </a:r>
            <a:r>
              <a:rPr lang="en-US" sz="1400" b="1" dirty="0"/>
              <a:t> </a:t>
            </a:r>
            <a:r>
              <a:rPr lang="en-US" sz="1400" b="1" dirty="0" err="1"/>
              <a:t>başarıları</a:t>
            </a:r>
            <a:r>
              <a:rPr lang="en-US" sz="1400" b="1" dirty="0"/>
              <a:t> </a:t>
            </a:r>
            <a:r>
              <a:rPr lang="en-US" sz="1400" b="1" dirty="0" err="1"/>
              <a:t>temsil</a:t>
            </a:r>
            <a:r>
              <a:rPr lang="en-US" sz="1400" b="1" dirty="0"/>
              <a:t> </a:t>
            </a:r>
            <a:r>
              <a:rPr lang="en-US" sz="1400" b="1" dirty="0" err="1"/>
              <a:t>eden</a:t>
            </a:r>
            <a:r>
              <a:rPr lang="en-US" sz="1400" b="1" dirty="0"/>
              <a:t> </a:t>
            </a:r>
            <a:r>
              <a:rPr lang="en-US" sz="1400" b="1" dirty="0" err="1"/>
              <a:t>insan</a:t>
            </a:r>
            <a:r>
              <a:rPr lang="en-US" sz="1400" b="1" dirty="0"/>
              <a:t> </a:t>
            </a:r>
            <a:r>
              <a:rPr lang="en-US" sz="1400" b="1" dirty="0" err="1"/>
              <a:t>toplumunun</a:t>
            </a:r>
            <a:r>
              <a:rPr lang="en-US" sz="1400" b="1" dirty="0"/>
              <a:t> </a:t>
            </a:r>
            <a:r>
              <a:rPr lang="en-US" sz="1400" b="1" dirty="0" err="1"/>
              <a:t>ileri</a:t>
            </a:r>
            <a:r>
              <a:rPr lang="en-US" sz="1400" b="1" dirty="0"/>
              <a:t> </a:t>
            </a:r>
            <a:r>
              <a:rPr lang="en-US" sz="1400" b="1" dirty="0" err="1"/>
              <a:t>gelişimini</a:t>
            </a:r>
            <a:r>
              <a:rPr lang="en-US" sz="1400" b="1" dirty="0"/>
              <a:t> </a:t>
            </a:r>
            <a:r>
              <a:rPr lang="en-US" sz="1400" b="1" dirty="0" err="1"/>
              <a:t>ifade</a:t>
            </a:r>
            <a:r>
              <a:rPr lang="en-US" sz="1400" b="1" dirty="0"/>
              <a:t> </a:t>
            </a:r>
            <a:r>
              <a:rPr lang="en-US" sz="1400" b="1" dirty="0" err="1"/>
              <a:t>eder</a:t>
            </a:r>
            <a:r>
              <a:rPr lang="en-US" sz="1400" b="1" dirty="0"/>
              <a:t>.</a:t>
            </a:r>
            <a:endParaRPr lang="tr-TR" sz="1400" b="1" dirty="0"/>
          </a:p>
          <a:p>
            <a:pPr algn="just"/>
            <a:r>
              <a:rPr lang="en-US" sz="1400" b="1" dirty="0" err="1"/>
              <a:t>Kültür</a:t>
            </a:r>
            <a:r>
              <a:rPr lang="en-US" sz="1400" b="1" dirty="0"/>
              <a:t> </a:t>
            </a:r>
            <a:r>
              <a:rPr lang="en-US" sz="1400" b="1" dirty="0" err="1"/>
              <a:t>içsel</a:t>
            </a:r>
            <a:r>
              <a:rPr lang="en-US" sz="1400" b="1" dirty="0"/>
              <a:t> </a:t>
            </a:r>
            <a:r>
              <a:rPr lang="en-US" sz="1400" b="1" dirty="0" err="1"/>
              <a:t>olarak</a:t>
            </a:r>
            <a:r>
              <a:rPr lang="en-US" sz="1400" b="1" dirty="0"/>
              <a:t> </a:t>
            </a:r>
            <a:r>
              <a:rPr lang="en-US" sz="1400" b="1" dirty="0" err="1"/>
              <a:t>kim</a:t>
            </a:r>
            <a:r>
              <a:rPr lang="en-US" sz="1400" b="1" dirty="0"/>
              <a:t> </a:t>
            </a:r>
            <a:r>
              <a:rPr lang="en-US" sz="1400" b="1" dirty="0" err="1"/>
              <a:t>olduğumuzu</a:t>
            </a:r>
            <a:r>
              <a:rPr lang="en-US" sz="1400" b="1" dirty="0"/>
              <a:t> </a:t>
            </a:r>
            <a:r>
              <a:rPr lang="en-US" sz="1400" b="1" dirty="0" err="1"/>
              <a:t>tanımlarken</a:t>
            </a:r>
            <a:r>
              <a:rPr lang="en-US" sz="1400" b="1" dirty="0"/>
              <a:t>, </a:t>
            </a:r>
            <a:r>
              <a:rPr lang="tr-TR" sz="1400" b="1" dirty="0"/>
              <a:t>uygarlık</a:t>
            </a:r>
            <a:r>
              <a:rPr lang="en-US" sz="1400" b="1" dirty="0"/>
              <a:t> </a:t>
            </a:r>
            <a:r>
              <a:rPr lang="en-US" sz="1400" b="1" dirty="0" err="1"/>
              <a:t>dışsal</a:t>
            </a:r>
            <a:r>
              <a:rPr lang="en-US" sz="1400" b="1" dirty="0"/>
              <a:t> </a:t>
            </a:r>
            <a:r>
              <a:rPr lang="en-US" sz="1400" b="1" dirty="0" err="1"/>
              <a:t>olarak</a:t>
            </a:r>
            <a:r>
              <a:rPr lang="en-US" sz="1400" b="1" dirty="0"/>
              <a:t> </a:t>
            </a:r>
            <a:r>
              <a:rPr lang="en-US" sz="1400" b="1" dirty="0" err="1"/>
              <a:t>yarattığımız</a:t>
            </a:r>
            <a:r>
              <a:rPr lang="en-US" sz="1400" b="1" dirty="0"/>
              <a:t> </a:t>
            </a:r>
            <a:r>
              <a:rPr lang="en-US" sz="1400" b="1" dirty="0" err="1"/>
              <a:t>ve</a:t>
            </a:r>
            <a:r>
              <a:rPr lang="en-US" sz="1400" b="1" dirty="0"/>
              <a:t> </a:t>
            </a:r>
            <a:r>
              <a:rPr lang="en-US" sz="1400" b="1" dirty="0" err="1"/>
              <a:t>sahip</a:t>
            </a:r>
            <a:r>
              <a:rPr lang="en-US" sz="1400" b="1" dirty="0"/>
              <a:t> </a:t>
            </a:r>
            <a:r>
              <a:rPr lang="en-US" sz="1400" b="1" dirty="0" err="1"/>
              <a:t>olduğumuz</a:t>
            </a:r>
            <a:r>
              <a:rPr lang="en-US" sz="1400" b="1" dirty="0"/>
              <a:t> </a:t>
            </a:r>
            <a:r>
              <a:rPr lang="en-US" sz="1400" b="1" dirty="0" err="1"/>
              <a:t>şeylerle</a:t>
            </a:r>
            <a:r>
              <a:rPr lang="en-US" sz="1400" b="1" dirty="0"/>
              <a:t> </a:t>
            </a:r>
            <a:r>
              <a:rPr lang="en-US" sz="1400" b="1" dirty="0" err="1"/>
              <a:t>ilgilidir</a:t>
            </a:r>
            <a:r>
              <a:rPr lang="en-US" sz="1400" b="1" dirty="0"/>
              <a:t>. </a:t>
            </a:r>
            <a:endParaRPr lang="tr-TR" sz="1400" b="1" dirty="0"/>
          </a:p>
          <a:p>
            <a:pPr algn="just"/>
            <a:r>
              <a:rPr lang="en-US" sz="1400" b="1" dirty="0" err="1"/>
              <a:t>Kültür</a:t>
            </a:r>
            <a:r>
              <a:rPr lang="en-US" sz="1400" b="1" dirty="0"/>
              <a:t> </a:t>
            </a:r>
            <a:r>
              <a:rPr lang="en-US" sz="1400" b="1" dirty="0" err="1"/>
              <a:t>bağımsız</a:t>
            </a:r>
            <a:r>
              <a:rPr lang="en-US" sz="1400" b="1" dirty="0"/>
              <a:t> </a:t>
            </a:r>
            <a:r>
              <a:rPr lang="en-US" sz="1400" b="1" dirty="0" err="1"/>
              <a:t>olarak</a:t>
            </a:r>
            <a:r>
              <a:rPr lang="en-US" sz="1400" b="1" dirty="0"/>
              <a:t> var </a:t>
            </a:r>
            <a:r>
              <a:rPr lang="en-US" sz="1400" b="1" dirty="0" err="1"/>
              <a:t>olabilir</a:t>
            </a:r>
            <a:r>
              <a:rPr lang="en-US" sz="1400" b="1" dirty="0"/>
              <a:t> </a:t>
            </a:r>
            <a:r>
              <a:rPr lang="en-US" sz="1400" b="1" dirty="0" err="1"/>
              <a:t>ve</a:t>
            </a:r>
            <a:r>
              <a:rPr lang="en-US" sz="1400" b="1" dirty="0"/>
              <a:t> zaman </a:t>
            </a:r>
            <a:r>
              <a:rPr lang="en-US" sz="1400" b="1" dirty="0" err="1"/>
              <a:t>içinde</a:t>
            </a:r>
            <a:r>
              <a:rPr lang="en-US" sz="1400" b="1" dirty="0"/>
              <a:t> </a:t>
            </a:r>
            <a:r>
              <a:rPr lang="en-US" sz="1400" b="1" dirty="0" err="1"/>
              <a:t>gelişebilirken</a:t>
            </a:r>
            <a:r>
              <a:rPr lang="en-US" sz="1400" b="1" dirty="0"/>
              <a:t>, </a:t>
            </a:r>
            <a:r>
              <a:rPr lang="tr-TR" sz="1400" b="1" dirty="0"/>
              <a:t>uygarlık </a:t>
            </a:r>
            <a:r>
              <a:rPr lang="en-US" sz="1400" b="1" dirty="0" err="1"/>
              <a:t>kültüre</a:t>
            </a:r>
            <a:r>
              <a:rPr lang="en-US" sz="1400" b="1" dirty="0"/>
              <a:t> </a:t>
            </a:r>
            <a:r>
              <a:rPr lang="en-US" sz="1400" b="1" dirty="0" err="1"/>
              <a:t>bağlıdır</a:t>
            </a:r>
            <a:r>
              <a:rPr lang="en-US" sz="1400" b="1" dirty="0"/>
              <a:t> </a:t>
            </a:r>
            <a:r>
              <a:rPr lang="en-US" sz="1400" b="1" dirty="0" err="1"/>
              <a:t>ve</a:t>
            </a:r>
            <a:r>
              <a:rPr lang="en-US" sz="1400" b="1" dirty="0"/>
              <a:t> </a:t>
            </a:r>
            <a:r>
              <a:rPr lang="en-US" sz="1400" b="1" dirty="0" err="1"/>
              <a:t>teknolojik</a:t>
            </a:r>
            <a:r>
              <a:rPr lang="en-US" sz="1400" b="1" dirty="0"/>
              <a:t> </a:t>
            </a:r>
            <a:r>
              <a:rPr lang="en-US" sz="1400" b="1" dirty="0" err="1"/>
              <a:t>ve</a:t>
            </a:r>
            <a:r>
              <a:rPr lang="en-US" sz="1400" b="1" dirty="0"/>
              <a:t> </a:t>
            </a:r>
            <a:r>
              <a:rPr lang="en-US" sz="1400" b="1" dirty="0" err="1"/>
              <a:t>toplumsal</a:t>
            </a:r>
            <a:r>
              <a:rPr lang="en-US" sz="1400" b="1" dirty="0"/>
              <a:t> </a:t>
            </a:r>
            <a:r>
              <a:rPr lang="en-US" sz="1400" b="1" dirty="0" err="1"/>
              <a:t>gelişmeler</a:t>
            </a:r>
            <a:r>
              <a:rPr lang="en-US" sz="1400" b="1" dirty="0"/>
              <a:t> </a:t>
            </a:r>
            <a:r>
              <a:rPr lang="en-US" sz="1400" b="1" dirty="0" err="1"/>
              <a:t>yoluyla</a:t>
            </a:r>
            <a:r>
              <a:rPr lang="en-US" sz="1400" b="1" dirty="0"/>
              <a:t> </a:t>
            </a:r>
            <a:r>
              <a:rPr lang="en-US" sz="1400" b="1" dirty="0" err="1"/>
              <a:t>sürekli</a:t>
            </a:r>
            <a:r>
              <a:rPr lang="en-US" sz="1400" b="1" dirty="0"/>
              <a:t> </a:t>
            </a:r>
            <a:r>
              <a:rPr lang="en-US" sz="1400" b="1" dirty="0" err="1"/>
              <a:t>olarak</a:t>
            </a:r>
            <a:r>
              <a:rPr lang="en-US" sz="1400" b="1" dirty="0"/>
              <a:t> </a:t>
            </a:r>
            <a:r>
              <a:rPr lang="en-US" sz="1400" b="1" dirty="0" err="1"/>
              <a:t>ilerler</a:t>
            </a:r>
            <a:r>
              <a:rPr lang="en-US" sz="1400" b="1" dirty="0"/>
              <a:t>. </a:t>
            </a:r>
            <a:endParaRPr lang="tr-TR" sz="1400" b="1" dirty="0"/>
          </a:p>
          <a:p>
            <a:pPr marL="0" indent="0" algn="just">
              <a:buNone/>
            </a:pPr>
            <a:r>
              <a:rPr lang="en-US" sz="1400" b="1" dirty="0"/>
              <a:t>Bu </a:t>
            </a:r>
            <a:r>
              <a:rPr lang="en-US" sz="1400" b="1" dirty="0" err="1"/>
              <a:t>farklılıkları</a:t>
            </a:r>
            <a:r>
              <a:rPr lang="en-US" sz="1400" b="1" dirty="0"/>
              <a:t> </a:t>
            </a:r>
            <a:r>
              <a:rPr lang="en-US" sz="1400" b="1" dirty="0" err="1"/>
              <a:t>anlamak</a:t>
            </a:r>
            <a:r>
              <a:rPr lang="en-US" sz="1400" b="1" dirty="0"/>
              <a:t>, </a:t>
            </a:r>
            <a:r>
              <a:rPr lang="en-US" sz="1400" b="1" dirty="0" err="1"/>
              <a:t>insan</a:t>
            </a:r>
            <a:r>
              <a:rPr lang="en-US" sz="1400" b="1" dirty="0"/>
              <a:t> </a:t>
            </a:r>
            <a:r>
              <a:rPr lang="en-US" sz="1400" b="1" dirty="0" err="1"/>
              <a:t>toplumlarının</a:t>
            </a:r>
            <a:r>
              <a:rPr lang="en-US" sz="1400" b="1" dirty="0"/>
              <a:t> </a:t>
            </a:r>
            <a:r>
              <a:rPr lang="en-US" sz="1400" b="1" dirty="0" err="1"/>
              <a:t>nasıl</a:t>
            </a:r>
            <a:r>
              <a:rPr lang="en-US" sz="1400" b="1" dirty="0"/>
              <a:t> </a:t>
            </a:r>
            <a:r>
              <a:rPr lang="en-US" sz="1400" b="1" dirty="0" err="1"/>
              <a:t>geliştiğini</a:t>
            </a:r>
            <a:r>
              <a:rPr lang="en-US" sz="1400" b="1" dirty="0"/>
              <a:t> </a:t>
            </a:r>
            <a:r>
              <a:rPr lang="en-US" sz="1400" b="1" dirty="0" err="1"/>
              <a:t>ve</a:t>
            </a:r>
            <a:r>
              <a:rPr lang="en-US" sz="1400" b="1" dirty="0"/>
              <a:t> </a:t>
            </a:r>
            <a:r>
              <a:rPr lang="en-US" sz="1400" b="1" dirty="0" err="1"/>
              <a:t>kimliklerini</a:t>
            </a:r>
            <a:r>
              <a:rPr lang="en-US" sz="1400" b="1" dirty="0"/>
              <a:t> </a:t>
            </a:r>
            <a:r>
              <a:rPr lang="en-US" sz="1400" b="1" dirty="0" err="1"/>
              <a:t>nasıl</a:t>
            </a:r>
            <a:r>
              <a:rPr lang="en-US" sz="1400" b="1" dirty="0"/>
              <a:t> </a:t>
            </a:r>
            <a:r>
              <a:rPr lang="en-US" sz="1400" b="1" dirty="0" err="1"/>
              <a:t>ifade</a:t>
            </a:r>
            <a:r>
              <a:rPr lang="en-US" sz="1400" b="1" dirty="0"/>
              <a:t> </a:t>
            </a:r>
            <a:r>
              <a:rPr lang="en-US" sz="1400" b="1" dirty="0" err="1"/>
              <a:t>ettiğini</a:t>
            </a:r>
            <a:r>
              <a:rPr lang="en-US" sz="1400" b="1" dirty="0"/>
              <a:t> </a:t>
            </a:r>
            <a:r>
              <a:rPr lang="en-US" sz="1400" b="1" dirty="0" err="1"/>
              <a:t>anlamamıza</a:t>
            </a:r>
            <a:r>
              <a:rPr lang="en-US" sz="1400" b="1" dirty="0"/>
              <a:t> </a:t>
            </a:r>
            <a:r>
              <a:rPr lang="en-US" sz="1400" b="1" dirty="0" err="1"/>
              <a:t>yardımcı</a:t>
            </a:r>
            <a:r>
              <a:rPr lang="en-US" sz="1400" b="1" dirty="0"/>
              <a:t> </a:t>
            </a:r>
            <a:r>
              <a:rPr lang="en-US" sz="1400" b="1" dirty="0" err="1"/>
              <a:t>olur</a:t>
            </a:r>
            <a:r>
              <a:rPr lang="tr-TR" sz="1400" b="1" dirty="0"/>
              <a:t> </a:t>
            </a:r>
            <a:r>
              <a:rPr lang="en-US" sz="1400" b="1" dirty="0"/>
              <a:t>(Key Differences, 2025).</a:t>
            </a:r>
          </a:p>
        </p:txBody>
      </p:sp>
      <p:pic>
        <p:nvPicPr>
          <p:cNvPr id="4" name="Resim 3">
            <a:extLst>
              <a:ext uri="{FF2B5EF4-FFF2-40B4-BE49-F238E27FC236}">
                <a16:creationId xmlns:a16="http://schemas.microsoft.com/office/drawing/2014/main" id="{50DF9EDD-B82E-67D4-57FE-8C06E1AFE085}"/>
              </a:ext>
            </a:extLst>
          </p:cNvPr>
          <p:cNvPicPr>
            <a:picLocks noChangeAspect="1"/>
          </p:cNvPicPr>
          <p:nvPr/>
        </p:nvPicPr>
        <p:blipFill>
          <a:blip r:embed="rId2"/>
          <a:stretch>
            <a:fillRect/>
          </a:stretch>
        </p:blipFill>
        <p:spPr>
          <a:xfrm>
            <a:off x="2860573" y="3429000"/>
            <a:ext cx="5143500" cy="2571750"/>
          </a:xfrm>
          <a:prstGeom prst="rect">
            <a:avLst/>
          </a:prstGeom>
        </p:spPr>
      </p:pic>
      <p:pic>
        <p:nvPicPr>
          <p:cNvPr id="5" name="Resim 4">
            <a:extLst>
              <a:ext uri="{FF2B5EF4-FFF2-40B4-BE49-F238E27FC236}">
                <a16:creationId xmlns:a16="http://schemas.microsoft.com/office/drawing/2014/main" id="{550D37F1-09B3-BF0D-3EC5-B22FFF541095}"/>
              </a:ext>
            </a:extLst>
          </p:cNvPr>
          <p:cNvPicPr>
            <a:picLocks noChangeAspect="1"/>
          </p:cNvPicPr>
          <p:nvPr/>
        </p:nvPicPr>
        <p:blipFill>
          <a:blip r:embed="rId3"/>
          <a:stretch>
            <a:fillRect/>
          </a:stretch>
        </p:blipFill>
        <p:spPr>
          <a:xfrm>
            <a:off x="3104213" y="5839192"/>
            <a:ext cx="5157663" cy="323116"/>
          </a:xfrm>
          <a:prstGeom prst="rect">
            <a:avLst/>
          </a:prstGeom>
        </p:spPr>
      </p:pic>
    </p:spTree>
    <p:extLst>
      <p:ext uri="{BB962C8B-B14F-4D97-AF65-F5344CB8AC3E}">
        <p14:creationId xmlns:p14="http://schemas.microsoft.com/office/powerpoint/2010/main" val="27443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6B47-BCB6-229B-4281-0EBE177ABAF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26540A4-31E0-E3B5-BC8A-A24CE378521C}"/>
              </a:ext>
            </a:extLst>
          </p:cNvPr>
          <p:cNvSpPr>
            <a:spLocks noGrp="1"/>
          </p:cNvSpPr>
          <p:nvPr>
            <p:ph type="title"/>
          </p:nvPr>
        </p:nvSpPr>
        <p:spPr>
          <a:xfrm>
            <a:off x="765825" y="157315"/>
            <a:ext cx="8596668" cy="634182"/>
          </a:xfrm>
        </p:spPr>
        <p:txBody>
          <a:bodyPr>
            <a:normAutofit/>
          </a:bodyPr>
          <a:lstStyle/>
          <a:p>
            <a:pPr algn="ctr"/>
            <a:r>
              <a:rPr lang="tr-TR" sz="2400" b="1" dirty="0"/>
              <a:t>KÜLTÜR (CULTURE) VE UYGARLIK (CIVILIZATION)</a:t>
            </a:r>
            <a:endParaRPr lang="en-US" sz="2400" b="1" dirty="0"/>
          </a:p>
        </p:txBody>
      </p:sp>
      <p:graphicFrame>
        <p:nvGraphicFramePr>
          <p:cNvPr id="4" name="İçerik Yer Tutucusu 3">
            <a:extLst>
              <a:ext uri="{FF2B5EF4-FFF2-40B4-BE49-F238E27FC236}">
                <a16:creationId xmlns:a16="http://schemas.microsoft.com/office/drawing/2014/main" id="{8450157F-A462-C8E1-DAC8-552DF650F0E7}"/>
              </a:ext>
            </a:extLst>
          </p:cNvPr>
          <p:cNvGraphicFramePr>
            <a:graphicFrameLocks noGrp="1"/>
          </p:cNvGraphicFramePr>
          <p:nvPr>
            <p:ph idx="1"/>
            <p:extLst>
              <p:ext uri="{D42A27DB-BD31-4B8C-83A1-F6EECF244321}">
                <p14:modId xmlns:p14="http://schemas.microsoft.com/office/powerpoint/2010/main" val="1864595567"/>
              </p:ext>
            </p:extLst>
          </p:nvPr>
        </p:nvGraphicFramePr>
        <p:xfrm>
          <a:off x="884341" y="1020046"/>
          <a:ext cx="8596311" cy="394716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39682255"/>
                    </a:ext>
                  </a:extLst>
                </a:gridCol>
                <a:gridCol w="2865437">
                  <a:extLst>
                    <a:ext uri="{9D8B030D-6E8A-4147-A177-3AD203B41FA5}">
                      <a16:colId xmlns:a16="http://schemas.microsoft.com/office/drawing/2014/main" val="1117798044"/>
                    </a:ext>
                  </a:extLst>
                </a:gridCol>
                <a:gridCol w="2865437">
                  <a:extLst>
                    <a:ext uri="{9D8B030D-6E8A-4147-A177-3AD203B41FA5}">
                      <a16:colId xmlns:a16="http://schemas.microsoft.com/office/drawing/2014/main" val="2885878880"/>
                    </a:ext>
                  </a:extLst>
                </a:gridCol>
              </a:tblGrid>
              <a:tr h="370840">
                <a:tc>
                  <a:txBody>
                    <a:bodyPr/>
                    <a:lstStyle/>
                    <a:p>
                      <a:r>
                        <a:rPr lang="tr-TR" b="1" dirty="0"/>
                        <a:t>Karşılaştırma Temeli (</a:t>
                      </a:r>
                      <a:r>
                        <a:rPr lang="tr-TR" b="1" dirty="0" err="1"/>
                        <a:t>Basis</a:t>
                      </a:r>
                      <a:r>
                        <a:rPr lang="tr-TR" b="1" dirty="0"/>
                        <a:t> </a:t>
                      </a:r>
                      <a:r>
                        <a:rPr lang="tr-TR" b="1" dirty="0" err="1"/>
                        <a:t>for</a:t>
                      </a:r>
                      <a:r>
                        <a:rPr lang="tr-TR" b="1" dirty="0"/>
                        <a:t> </a:t>
                      </a:r>
                      <a:r>
                        <a:rPr lang="tr-TR" b="1" dirty="0" err="1"/>
                        <a:t>Comparison</a:t>
                      </a:r>
                      <a:r>
                        <a:rPr lang="tr-TR" b="1" dirty="0"/>
                        <a:t>)</a:t>
                      </a:r>
                    </a:p>
                  </a:txBody>
                  <a:tcPr/>
                </a:tc>
                <a:tc>
                  <a:txBody>
                    <a:bodyPr/>
                    <a:lstStyle/>
                    <a:p>
                      <a:r>
                        <a:rPr lang="tr-TR" b="1" dirty="0"/>
                        <a:t>Kültür (</a:t>
                      </a:r>
                      <a:r>
                        <a:rPr lang="tr-TR" b="1" dirty="0" err="1"/>
                        <a:t>Culture</a:t>
                      </a:r>
                      <a:r>
                        <a:rPr lang="tr-TR" b="1" dirty="0"/>
                        <a:t>)	</a:t>
                      </a:r>
                    </a:p>
                  </a:txBody>
                  <a:tcPr/>
                </a:tc>
                <a:tc>
                  <a:txBody>
                    <a:bodyPr/>
                    <a:lstStyle/>
                    <a:p>
                      <a:r>
                        <a:rPr lang="tr-TR" b="1" dirty="0"/>
                        <a:t>Uygarlık (</a:t>
                      </a:r>
                      <a:r>
                        <a:rPr lang="tr-TR" b="1" dirty="0" err="1"/>
                        <a:t>Civilization</a:t>
                      </a:r>
                      <a:r>
                        <a:rPr lang="tr-TR" b="1" dirty="0"/>
                        <a:t>)</a:t>
                      </a:r>
                    </a:p>
                  </a:txBody>
                  <a:tcPr/>
                </a:tc>
                <a:extLst>
                  <a:ext uri="{0D108BD9-81ED-4DB2-BD59-A6C34878D82A}">
                    <a16:rowId xmlns:a16="http://schemas.microsoft.com/office/drawing/2014/main" val="2611986671"/>
                  </a:ext>
                </a:extLst>
              </a:tr>
              <a:tr h="370840">
                <a:tc>
                  <a:txBody>
                    <a:bodyPr/>
                    <a:lstStyle/>
                    <a:p>
                      <a:r>
                        <a:rPr lang="tr-TR" sz="1200" b="1" dirty="0"/>
                        <a:t>Anlam (</a:t>
                      </a:r>
                      <a:r>
                        <a:rPr lang="tr-TR" sz="1200" b="1" dirty="0" err="1"/>
                        <a:t>Meaning</a:t>
                      </a:r>
                      <a:r>
                        <a:rPr lang="tr-TR" sz="1200" b="1" dirty="0"/>
                        <a:t>)</a:t>
                      </a:r>
                    </a:p>
                  </a:txBody>
                  <a:tcPr/>
                </a:tc>
                <a:tc>
                  <a:txBody>
                    <a:bodyPr/>
                    <a:lstStyle/>
                    <a:p>
                      <a:r>
                        <a:rPr lang="tr-TR" sz="1200" b="1" dirty="0"/>
                        <a:t>Düşünme, davranma ve hareket etme biçimimizin tezahürünü belirtmek için kullanılan bir terimdir.</a:t>
                      </a:r>
                    </a:p>
                  </a:txBody>
                  <a:tcPr/>
                </a:tc>
                <a:tc>
                  <a:txBody>
                    <a:bodyPr/>
                    <a:lstStyle/>
                    <a:p>
                      <a:r>
                        <a:rPr lang="tr-TR" sz="1200" b="1" dirty="0"/>
                        <a:t>Bir bölge veya toplumun, insan gelişimi ve örgütlenmesinin ileri bir aşamasını aştığı süreci ifade eder.</a:t>
                      </a:r>
                    </a:p>
                  </a:txBody>
                  <a:tcPr/>
                </a:tc>
                <a:extLst>
                  <a:ext uri="{0D108BD9-81ED-4DB2-BD59-A6C34878D82A}">
                    <a16:rowId xmlns:a16="http://schemas.microsoft.com/office/drawing/2014/main" val="1093063384"/>
                  </a:ext>
                </a:extLst>
              </a:tr>
              <a:tr h="370840">
                <a:tc>
                  <a:txBody>
                    <a:bodyPr/>
                    <a:lstStyle/>
                    <a:p>
                      <a:r>
                        <a:rPr lang="tr-TR" sz="1200" b="1" dirty="0"/>
                        <a:t>Nedir? (</a:t>
                      </a:r>
                      <a:r>
                        <a:rPr lang="tr-TR" sz="1200" b="1" dirty="0" err="1"/>
                        <a:t>What</a:t>
                      </a:r>
                      <a:r>
                        <a:rPr lang="tr-TR" sz="1200" b="1" dirty="0"/>
                        <a:t> is it?)</a:t>
                      </a:r>
                    </a:p>
                  </a:txBody>
                  <a:tcPr/>
                </a:tc>
                <a:tc>
                  <a:txBody>
                    <a:bodyPr/>
                    <a:lstStyle/>
                    <a:p>
                      <a:r>
                        <a:rPr lang="tr-TR" sz="1200" b="1" dirty="0"/>
                        <a:t>Sonuç (</a:t>
                      </a:r>
                      <a:r>
                        <a:rPr lang="tr-TR" sz="1200" b="1" dirty="0" err="1"/>
                        <a:t>End</a:t>
                      </a:r>
                      <a:r>
                        <a:rPr lang="tr-TR" sz="1200" b="1" dirty="0"/>
                        <a:t>)</a:t>
                      </a:r>
                    </a:p>
                  </a:txBody>
                  <a:tcPr/>
                </a:tc>
                <a:tc>
                  <a:txBody>
                    <a:bodyPr/>
                    <a:lstStyle/>
                    <a:p>
                      <a:r>
                        <a:rPr lang="tr-TR" sz="1200" b="1" dirty="0"/>
                        <a:t>Araçlar (</a:t>
                      </a:r>
                      <a:r>
                        <a:rPr lang="tr-TR" sz="1200" b="1" dirty="0" err="1"/>
                        <a:t>Means</a:t>
                      </a:r>
                      <a:r>
                        <a:rPr lang="tr-TR" sz="1200" b="1" dirty="0"/>
                        <a:t>)</a:t>
                      </a:r>
                    </a:p>
                  </a:txBody>
                  <a:tcPr/>
                </a:tc>
                <a:extLst>
                  <a:ext uri="{0D108BD9-81ED-4DB2-BD59-A6C34878D82A}">
                    <a16:rowId xmlns:a16="http://schemas.microsoft.com/office/drawing/2014/main" val="393759332"/>
                  </a:ext>
                </a:extLst>
              </a:tr>
              <a:tr h="370840">
                <a:tc>
                  <a:txBody>
                    <a:bodyPr/>
                    <a:lstStyle/>
                    <a:p>
                      <a:r>
                        <a:rPr lang="tr-TR" sz="1200" b="1" dirty="0"/>
                        <a:t>Temsil (</a:t>
                      </a:r>
                      <a:r>
                        <a:rPr lang="tr-TR" sz="1200" b="1" dirty="0" err="1"/>
                        <a:t>Represents</a:t>
                      </a:r>
                      <a:r>
                        <a:rPr lang="tr-TR" sz="1200" b="1" dirty="0"/>
                        <a:t>)</a:t>
                      </a:r>
                    </a:p>
                  </a:txBody>
                  <a:tcPr/>
                </a:tc>
                <a:tc>
                  <a:txBody>
                    <a:bodyPr/>
                    <a:lstStyle/>
                    <a:p>
                      <a:r>
                        <a:rPr lang="tr-TR" sz="1200" b="1" dirty="0"/>
                        <a:t>Biz kimiz? (</a:t>
                      </a:r>
                      <a:r>
                        <a:rPr lang="en-US" sz="1200" b="1" dirty="0"/>
                        <a:t>What we are?</a:t>
                      </a:r>
                      <a:r>
                        <a:rPr lang="tr-TR" sz="1200" b="1" dirty="0"/>
                        <a:t>)</a:t>
                      </a:r>
                    </a:p>
                  </a:txBody>
                  <a:tcPr/>
                </a:tc>
                <a:tc>
                  <a:txBody>
                    <a:bodyPr/>
                    <a:lstStyle/>
                    <a:p>
                      <a:r>
                        <a:rPr lang="tr-TR" sz="1200" b="1" dirty="0"/>
                        <a:t>Neye sahibiz?</a:t>
                      </a:r>
                      <a:r>
                        <a:rPr lang="en-US" sz="1200" b="1" dirty="0"/>
                        <a:t> </a:t>
                      </a:r>
                      <a:r>
                        <a:rPr lang="tr-TR" sz="1200" b="1" dirty="0"/>
                        <a:t>(</a:t>
                      </a:r>
                      <a:r>
                        <a:rPr lang="en-US" sz="1200" b="1" dirty="0"/>
                        <a:t>What we possess?</a:t>
                      </a:r>
                      <a:r>
                        <a:rPr lang="tr-TR" sz="1200" b="1" dirty="0"/>
                        <a:t>)</a:t>
                      </a:r>
                    </a:p>
                  </a:txBody>
                  <a:tcPr/>
                </a:tc>
                <a:extLst>
                  <a:ext uri="{0D108BD9-81ED-4DB2-BD59-A6C34878D82A}">
                    <a16:rowId xmlns:a16="http://schemas.microsoft.com/office/drawing/2014/main" val="690900128"/>
                  </a:ext>
                </a:extLst>
              </a:tr>
              <a:tr h="370840">
                <a:tc>
                  <a:txBody>
                    <a:bodyPr/>
                    <a:lstStyle/>
                    <a:p>
                      <a:r>
                        <a:rPr lang="tr-TR" sz="1200" b="1" dirty="0"/>
                        <a:t>Yansıtılan (</a:t>
                      </a:r>
                      <a:r>
                        <a:rPr lang="tr-TR" sz="1200" b="1" dirty="0" err="1"/>
                        <a:t>Reflected</a:t>
                      </a:r>
                      <a:r>
                        <a:rPr lang="tr-TR" sz="1200" b="1" dirty="0"/>
                        <a:t> in)</a:t>
                      </a:r>
                    </a:p>
                  </a:txBody>
                  <a:tcPr/>
                </a:tc>
                <a:tc>
                  <a:txBody>
                    <a:bodyPr/>
                    <a:lstStyle/>
                    <a:p>
                      <a:r>
                        <a:rPr lang="tr-TR" sz="1200" b="1" dirty="0"/>
                        <a:t>Din, sanat, dans, edebiyat, gelenek, görenek, ahlak, müzik, felsefe vb.</a:t>
                      </a:r>
                    </a:p>
                  </a:txBody>
                  <a:tcPr/>
                </a:tc>
                <a:tc>
                  <a:txBody>
                    <a:bodyPr/>
                    <a:lstStyle/>
                    <a:p>
                      <a:r>
                        <a:rPr lang="tr-TR" sz="1200" b="1" dirty="0"/>
                        <a:t>Hukuk, yönetim, altyapı, mimari, sosyal düzen vb.</a:t>
                      </a:r>
                    </a:p>
                  </a:txBody>
                  <a:tcPr/>
                </a:tc>
                <a:extLst>
                  <a:ext uri="{0D108BD9-81ED-4DB2-BD59-A6C34878D82A}">
                    <a16:rowId xmlns:a16="http://schemas.microsoft.com/office/drawing/2014/main" val="3636698220"/>
                  </a:ext>
                </a:extLst>
              </a:tr>
              <a:tr h="370840">
                <a:tc>
                  <a:txBody>
                    <a:bodyPr/>
                    <a:lstStyle/>
                    <a:p>
                      <a:r>
                        <a:rPr lang="tr-TR" sz="1200" b="1" dirty="0"/>
                        <a:t>İfade (</a:t>
                      </a:r>
                      <a:r>
                        <a:rPr lang="tr-TR" sz="1200" b="1" dirty="0" err="1"/>
                        <a:t>Expression</a:t>
                      </a:r>
                      <a:r>
                        <a:rPr lang="tr-TR" sz="1200" b="1" dirty="0"/>
                        <a:t>)</a:t>
                      </a:r>
                    </a:p>
                  </a:txBody>
                  <a:tcPr/>
                </a:tc>
                <a:tc>
                  <a:txBody>
                    <a:bodyPr/>
                    <a:lstStyle/>
                    <a:p>
                      <a:r>
                        <a:rPr lang="tr-TR" sz="1200" b="1" dirty="0"/>
                        <a:t>Daha yüksek düzeyde içsel incelik (</a:t>
                      </a:r>
                      <a:r>
                        <a:rPr lang="en-US" sz="1200" b="1" dirty="0"/>
                        <a:t>Higher level of inner refinement</a:t>
                      </a:r>
                      <a:r>
                        <a:rPr lang="tr-TR" sz="1200" b="1" dirty="0"/>
                        <a:t>) </a:t>
                      </a:r>
                    </a:p>
                  </a:txBody>
                  <a:tcPr/>
                </a:tc>
                <a:tc>
                  <a:txBody>
                    <a:bodyPr/>
                    <a:lstStyle/>
                    <a:p>
                      <a:r>
                        <a:rPr lang="tr-TR" sz="1200" b="1" dirty="0"/>
                        <a:t>Daha yüksek düzeyde genel gelişim (</a:t>
                      </a:r>
                      <a:r>
                        <a:rPr lang="en-US" sz="1200" b="1" dirty="0"/>
                        <a:t>Higher level of general development</a:t>
                      </a:r>
                      <a:r>
                        <a:rPr lang="tr-TR" sz="1200" b="1" dirty="0"/>
                        <a:t>)</a:t>
                      </a:r>
                    </a:p>
                  </a:txBody>
                  <a:tcPr/>
                </a:tc>
                <a:extLst>
                  <a:ext uri="{0D108BD9-81ED-4DB2-BD59-A6C34878D82A}">
                    <a16:rowId xmlns:a16="http://schemas.microsoft.com/office/drawing/2014/main" val="2003592578"/>
                  </a:ext>
                </a:extLst>
              </a:tr>
              <a:tr h="370840">
                <a:tc>
                  <a:txBody>
                    <a:bodyPr/>
                    <a:lstStyle/>
                    <a:p>
                      <a:r>
                        <a:rPr lang="tr-TR" sz="1200" b="1" dirty="0"/>
                        <a:t>İlerleme (</a:t>
                      </a:r>
                      <a:r>
                        <a:rPr lang="tr-TR" sz="1200" b="1" dirty="0" err="1"/>
                        <a:t>Advancement</a:t>
                      </a:r>
                      <a:r>
                        <a:rPr lang="tr-TR" sz="1200" b="1" dirty="0"/>
                        <a:t>)</a:t>
                      </a:r>
                    </a:p>
                  </a:txBody>
                  <a:tcPr/>
                </a:tc>
                <a:tc>
                  <a:txBody>
                    <a:bodyPr/>
                    <a:lstStyle/>
                    <a:p>
                      <a:r>
                        <a:rPr lang="tr-TR" sz="1200" b="1" dirty="0"/>
                        <a:t>Hayır (No)</a:t>
                      </a:r>
                    </a:p>
                  </a:txBody>
                  <a:tcPr/>
                </a:tc>
                <a:tc>
                  <a:txBody>
                    <a:bodyPr/>
                    <a:lstStyle/>
                    <a:p>
                      <a:r>
                        <a:rPr lang="tr-TR" sz="1200" b="1" dirty="0"/>
                        <a:t>Evet (</a:t>
                      </a:r>
                      <a:r>
                        <a:rPr lang="tr-TR" sz="1200" b="1" dirty="0" err="1"/>
                        <a:t>Yes</a:t>
                      </a:r>
                      <a:r>
                        <a:rPr lang="tr-TR" sz="1200" b="1" dirty="0"/>
                        <a:t>)</a:t>
                      </a:r>
                    </a:p>
                  </a:txBody>
                  <a:tcPr/>
                </a:tc>
                <a:extLst>
                  <a:ext uri="{0D108BD9-81ED-4DB2-BD59-A6C34878D82A}">
                    <a16:rowId xmlns:a16="http://schemas.microsoft.com/office/drawing/2014/main" val="1474523234"/>
                  </a:ext>
                </a:extLst>
              </a:tr>
              <a:tr h="370840">
                <a:tc>
                  <a:txBody>
                    <a:bodyPr/>
                    <a:lstStyle/>
                    <a:p>
                      <a:r>
                        <a:rPr lang="tr-TR" sz="1200" b="1" dirty="0"/>
                        <a:t>Karşılıklı Bağımlılık (</a:t>
                      </a:r>
                      <a:r>
                        <a:rPr lang="tr-TR" sz="1200" b="1" dirty="0" err="1"/>
                        <a:t>Interdependency</a:t>
                      </a:r>
                      <a:r>
                        <a:rPr lang="tr-TR" sz="1200" b="1" dirty="0"/>
                        <a:t>)</a:t>
                      </a:r>
                    </a:p>
                  </a:txBody>
                  <a:tcPr/>
                </a:tc>
                <a:tc>
                  <a:txBody>
                    <a:bodyPr/>
                    <a:lstStyle/>
                    <a:p>
                      <a:r>
                        <a:rPr lang="tr-TR" sz="1200" b="1" dirty="0"/>
                        <a:t>Kültür, uygarlık olmadan da gelişebilir ve var olabilir.</a:t>
                      </a:r>
                    </a:p>
                  </a:txBody>
                  <a:tcPr/>
                </a:tc>
                <a:tc>
                  <a:txBody>
                    <a:bodyPr/>
                    <a:lstStyle/>
                    <a:p>
                      <a:r>
                        <a:rPr lang="tr-TR" sz="1200" b="1" dirty="0"/>
                        <a:t>Kültür olmadan uygarlığın gelişmesi ve var olması olası değildir.</a:t>
                      </a:r>
                    </a:p>
                  </a:txBody>
                  <a:tcPr/>
                </a:tc>
                <a:extLst>
                  <a:ext uri="{0D108BD9-81ED-4DB2-BD59-A6C34878D82A}">
                    <a16:rowId xmlns:a16="http://schemas.microsoft.com/office/drawing/2014/main" val="3135933352"/>
                  </a:ext>
                </a:extLst>
              </a:tr>
            </a:tbl>
          </a:graphicData>
        </a:graphic>
      </p:graphicFrame>
      <p:sp>
        <p:nvSpPr>
          <p:cNvPr id="6" name="Metin kutusu 5">
            <a:extLst>
              <a:ext uri="{FF2B5EF4-FFF2-40B4-BE49-F238E27FC236}">
                <a16:creationId xmlns:a16="http://schemas.microsoft.com/office/drawing/2014/main" id="{32AE1ACC-B2CA-BA44-B9DF-723539600A30}"/>
              </a:ext>
            </a:extLst>
          </p:cNvPr>
          <p:cNvSpPr txBox="1"/>
          <p:nvPr/>
        </p:nvSpPr>
        <p:spPr>
          <a:xfrm>
            <a:off x="2998839" y="5195755"/>
            <a:ext cx="5152103" cy="276999"/>
          </a:xfrm>
          <a:prstGeom prst="rect">
            <a:avLst/>
          </a:prstGeom>
          <a:noFill/>
        </p:spPr>
        <p:txBody>
          <a:bodyPr wrap="square">
            <a:spAutoFit/>
          </a:bodyPr>
          <a:lstStyle/>
          <a:p>
            <a:r>
              <a:rPr lang="en-US" sz="1200" b="1" dirty="0"/>
              <a:t>Difference between culture and civilization</a:t>
            </a:r>
            <a:r>
              <a:rPr lang="tr-TR" sz="1200" b="1" dirty="0"/>
              <a:t> (</a:t>
            </a:r>
            <a:r>
              <a:rPr lang="tr-TR" sz="1200" b="1" dirty="0" err="1"/>
              <a:t>Key</a:t>
            </a:r>
            <a:r>
              <a:rPr lang="tr-TR" sz="1200" b="1" dirty="0"/>
              <a:t> </a:t>
            </a:r>
            <a:r>
              <a:rPr lang="tr-TR" sz="1200" b="1" dirty="0" err="1"/>
              <a:t>Differences</a:t>
            </a:r>
            <a:r>
              <a:rPr lang="tr-TR" sz="1200" b="1" dirty="0"/>
              <a:t>, 2025).</a:t>
            </a:r>
          </a:p>
        </p:txBody>
      </p:sp>
    </p:spTree>
    <p:extLst>
      <p:ext uri="{BB962C8B-B14F-4D97-AF65-F5344CB8AC3E}">
        <p14:creationId xmlns:p14="http://schemas.microsoft.com/office/powerpoint/2010/main" val="311660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DFB05-0EA5-E43D-7035-6F853D511E4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29F219B-22D1-BB1B-5C94-1130B0AA08FC}"/>
              </a:ext>
            </a:extLst>
          </p:cNvPr>
          <p:cNvSpPr>
            <a:spLocks noGrp="1"/>
          </p:cNvSpPr>
          <p:nvPr>
            <p:ph type="title"/>
          </p:nvPr>
        </p:nvSpPr>
        <p:spPr>
          <a:xfrm>
            <a:off x="765825" y="157315"/>
            <a:ext cx="8596668" cy="634182"/>
          </a:xfrm>
        </p:spPr>
        <p:txBody>
          <a:bodyPr>
            <a:normAutofit/>
          </a:bodyPr>
          <a:lstStyle/>
          <a:p>
            <a:pPr algn="ctr"/>
            <a:r>
              <a:rPr lang="tr-TR" sz="2400" b="1" dirty="0"/>
              <a:t>KÜLTÜR (CULTURE) VE UYGARLIK (CIVILIZATION)</a:t>
            </a:r>
            <a:endParaRPr lang="en-US" sz="2400" b="1" dirty="0"/>
          </a:p>
        </p:txBody>
      </p:sp>
      <p:sp>
        <p:nvSpPr>
          <p:cNvPr id="3" name="İçerik Yer Tutucusu 2">
            <a:extLst>
              <a:ext uri="{FF2B5EF4-FFF2-40B4-BE49-F238E27FC236}">
                <a16:creationId xmlns:a16="http://schemas.microsoft.com/office/drawing/2014/main" id="{A1364170-5B6A-9B3D-44B5-4A0D44FC1C02}"/>
              </a:ext>
            </a:extLst>
          </p:cNvPr>
          <p:cNvSpPr>
            <a:spLocks noGrp="1"/>
          </p:cNvSpPr>
          <p:nvPr>
            <p:ph idx="1"/>
          </p:nvPr>
        </p:nvSpPr>
        <p:spPr>
          <a:xfrm>
            <a:off x="649891" y="791497"/>
            <a:ext cx="9438005" cy="5181600"/>
          </a:xfrm>
        </p:spPr>
        <p:txBody>
          <a:bodyPr>
            <a:noAutofit/>
          </a:bodyPr>
          <a:lstStyle/>
          <a:p>
            <a:pPr algn="just"/>
            <a:r>
              <a:rPr lang="en-US" sz="1600" b="1" dirty="0" err="1"/>
              <a:t>Kültür</a:t>
            </a:r>
            <a:r>
              <a:rPr lang="en-US" sz="1600" b="1" dirty="0"/>
              <a:t> </a:t>
            </a:r>
            <a:r>
              <a:rPr lang="en-US" sz="1600" b="1" dirty="0" err="1"/>
              <a:t>ve</a:t>
            </a:r>
            <a:r>
              <a:rPr lang="en-US" sz="1600" b="1" dirty="0"/>
              <a:t> </a:t>
            </a:r>
            <a:r>
              <a:rPr lang="tr-TR" sz="1600" b="1" dirty="0"/>
              <a:t>uygarlık</a:t>
            </a:r>
            <a:r>
              <a:rPr lang="en-US" sz="1600" b="1" dirty="0"/>
              <a:t> </a:t>
            </a:r>
            <a:r>
              <a:rPr lang="en-US" sz="1600" b="1" dirty="0" err="1"/>
              <a:t>arasındaki</a:t>
            </a:r>
            <a:r>
              <a:rPr lang="en-US" sz="1600" b="1" dirty="0"/>
              <a:t> fark, </a:t>
            </a:r>
            <a:r>
              <a:rPr lang="en-US" sz="1600" b="1" dirty="0" err="1"/>
              <a:t>kapsam</a:t>
            </a:r>
            <a:r>
              <a:rPr lang="en-US" sz="1600" b="1" dirty="0"/>
              <a:t> </a:t>
            </a:r>
            <a:r>
              <a:rPr lang="en-US" sz="1600" b="1" dirty="0" err="1"/>
              <a:t>ve</a:t>
            </a:r>
            <a:r>
              <a:rPr lang="en-US" sz="1600" b="1" dirty="0"/>
              <a:t> </a:t>
            </a:r>
            <a:r>
              <a:rPr lang="en-US" sz="1600" b="1" dirty="0" err="1"/>
              <a:t>doğalarında</a:t>
            </a:r>
            <a:r>
              <a:rPr lang="en-US" sz="1600" b="1" dirty="0"/>
              <a:t> </a:t>
            </a:r>
            <a:r>
              <a:rPr lang="en-US" sz="1600" b="1" dirty="0" err="1"/>
              <a:t>yatar</a:t>
            </a:r>
            <a:r>
              <a:rPr lang="en-US" sz="1600" b="1" dirty="0"/>
              <a:t>. </a:t>
            </a:r>
            <a:endParaRPr lang="tr-TR" sz="1600" b="1" dirty="0"/>
          </a:p>
          <a:p>
            <a:pPr algn="just"/>
            <a:r>
              <a:rPr lang="en-US" sz="1600" b="1" dirty="0" err="1"/>
              <a:t>Kültür</a:t>
            </a:r>
            <a:r>
              <a:rPr lang="en-US" sz="1600" b="1" dirty="0"/>
              <a:t>, </a:t>
            </a:r>
            <a:r>
              <a:rPr lang="en-US" sz="1600" b="1" dirty="0" err="1"/>
              <a:t>bir</a:t>
            </a:r>
            <a:r>
              <a:rPr lang="en-US" sz="1600" b="1" dirty="0"/>
              <a:t> </a:t>
            </a:r>
            <a:r>
              <a:rPr lang="en-US" sz="1600" b="1" dirty="0" err="1"/>
              <a:t>toplumun</a:t>
            </a:r>
            <a:r>
              <a:rPr lang="en-US" sz="1600" b="1" dirty="0"/>
              <a:t> </a:t>
            </a:r>
            <a:r>
              <a:rPr lang="en-US" sz="1600" b="1" dirty="0" err="1"/>
              <a:t>inançlar</a:t>
            </a:r>
            <a:r>
              <a:rPr lang="en-US" sz="1600" b="1" dirty="0"/>
              <a:t>, </a:t>
            </a:r>
            <a:r>
              <a:rPr lang="en-US" sz="1600" b="1" dirty="0" err="1"/>
              <a:t>gelenekler</a:t>
            </a:r>
            <a:r>
              <a:rPr lang="en-US" sz="1600" b="1" dirty="0"/>
              <a:t>, </a:t>
            </a:r>
            <a:r>
              <a:rPr lang="en-US" sz="1600" b="1" dirty="0" err="1"/>
              <a:t>sanatlar</a:t>
            </a:r>
            <a:r>
              <a:rPr lang="en-US" sz="1600" b="1" dirty="0"/>
              <a:t>, </a:t>
            </a:r>
            <a:r>
              <a:rPr lang="en-US" sz="1600" b="1" dirty="0" err="1"/>
              <a:t>dil</a:t>
            </a:r>
            <a:r>
              <a:rPr lang="en-US" sz="1600" b="1" dirty="0"/>
              <a:t> </a:t>
            </a:r>
            <a:r>
              <a:rPr lang="en-US" sz="1600" b="1" dirty="0" err="1"/>
              <a:t>ve</a:t>
            </a:r>
            <a:r>
              <a:rPr lang="en-US" sz="1600" b="1" dirty="0"/>
              <a:t> </a:t>
            </a:r>
            <a:r>
              <a:rPr lang="en-US" sz="1600" b="1" dirty="0" err="1"/>
              <a:t>gelenekler</a:t>
            </a:r>
            <a:r>
              <a:rPr lang="en-US" sz="1600" b="1" dirty="0"/>
              <a:t> </a:t>
            </a:r>
            <a:r>
              <a:rPr lang="en-US" sz="1600" b="1" dirty="0" err="1"/>
              <a:t>gibi</a:t>
            </a:r>
            <a:r>
              <a:rPr lang="en-US" sz="1600" b="1" dirty="0"/>
              <a:t> </a:t>
            </a:r>
            <a:r>
              <a:rPr lang="en-US" sz="1600" b="1" dirty="0" err="1"/>
              <a:t>gru</a:t>
            </a:r>
            <a:r>
              <a:rPr lang="tr-TR" sz="1600" b="1" dirty="0"/>
              <a:t>p</a:t>
            </a:r>
            <a:r>
              <a:rPr lang="en-US" sz="1600" b="1" dirty="0"/>
              <a:t> </a:t>
            </a:r>
            <a:r>
              <a:rPr lang="en-US" sz="1600" b="1" dirty="0" err="1"/>
              <a:t>kimliğini</a:t>
            </a:r>
            <a:r>
              <a:rPr lang="en-US" sz="1600" b="1" dirty="0"/>
              <a:t> </a:t>
            </a:r>
            <a:r>
              <a:rPr lang="en-US" sz="1600" b="1" dirty="0" err="1"/>
              <a:t>tanımlayan</a:t>
            </a:r>
            <a:r>
              <a:rPr lang="en-US" sz="1600" b="1" dirty="0"/>
              <a:t> </a:t>
            </a:r>
            <a:r>
              <a:rPr lang="en-US" sz="1600" b="1" dirty="0" err="1"/>
              <a:t>somut</a:t>
            </a:r>
            <a:r>
              <a:rPr lang="en-US" sz="1600" b="1" dirty="0"/>
              <a:t> </a:t>
            </a:r>
            <a:r>
              <a:rPr lang="en-US" sz="1600" b="1" dirty="0" err="1"/>
              <a:t>olmayan</a:t>
            </a:r>
            <a:r>
              <a:rPr lang="en-US" sz="1600" b="1" dirty="0"/>
              <a:t> </a:t>
            </a:r>
            <a:r>
              <a:rPr lang="en-US" sz="1600" b="1" dirty="0" err="1"/>
              <a:t>yönlerini</a:t>
            </a:r>
            <a:r>
              <a:rPr lang="en-US" sz="1600" b="1" dirty="0"/>
              <a:t> </a:t>
            </a:r>
            <a:r>
              <a:rPr lang="en-US" sz="1600" b="1" dirty="0" err="1"/>
              <a:t>kapsar</a:t>
            </a:r>
            <a:r>
              <a:rPr lang="en-US" sz="1600" b="1" dirty="0"/>
              <a:t>. </a:t>
            </a:r>
            <a:r>
              <a:rPr lang="tr-TR" sz="1600" b="1" dirty="0"/>
              <a:t>Kuşaklar</a:t>
            </a:r>
            <a:r>
              <a:rPr lang="en-US" sz="1600" b="1" dirty="0"/>
              <a:t> </a:t>
            </a:r>
            <a:r>
              <a:rPr lang="en-US" sz="1600" b="1" dirty="0" err="1"/>
              <a:t>boyunca</a:t>
            </a:r>
            <a:r>
              <a:rPr lang="en-US" sz="1600" b="1" dirty="0"/>
              <a:t> </a:t>
            </a:r>
            <a:r>
              <a:rPr lang="en-US" sz="1600" b="1" dirty="0" err="1"/>
              <a:t>aktarılan</a:t>
            </a:r>
            <a:r>
              <a:rPr lang="en-US" sz="1600" b="1" dirty="0"/>
              <a:t> </a:t>
            </a:r>
            <a:r>
              <a:rPr lang="en-US" sz="1600" b="1" dirty="0" err="1"/>
              <a:t>kişisel</a:t>
            </a:r>
            <a:r>
              <a:rPr lang="en-US" sz="1600" b="1" dirty="0"/>
              <a:t> </a:t>
            </a:r>
            <a:r>
              <a:rPr lang="en-US" sz="1600" b="1" dirty="0" err="1"/>
              <a:t>ve</a:t>
            </a:r>
            <a:r>
              <a:rPr lang="en-US" sz="1600" b="1" dirty="0"/>
              <a:t> </a:t>
            </a:r>
            <a:r>
              <a:rPr lang="en-US" sz="1600" b="1" dirty="0" err="1"/>
              <a:t>duygusal</a:t>
            </a:r>
            <a:r>
              <a:rPr lang="en-US" sz="1600" b="1" dirty="0"/>
              <a:t> </a:t>
            </a:r>
            <a:r>
              <a:rPr lang="en-US" sz="1600" b="1" dirty="0" err="1"/>
              <a:t>ifadelere</a:t>
            </a:r>
            <a:r>
              <a:rPr lang="en-US" sz="1600" b="1" dirty="0"/>
              <a:t> </a:t>
            </a:r>
            <a:r>
              <a:rPr lang="en-US" sz="1600" b="1" dirty="0" err="1"/>
              <a:t>dayanır</a:t>
            </a:r>
            <a:r>
              <a:rPr lang="en-US" sz="1600" b="1" dirty="0"/>
              <a:t> </a:t>
            </a:r>
            <a:r>
              <a:rPr lang="en-US" sz="1600" b="1" dirty="0" err="1"/>
              <a:t>ve</a:t>
            </a:r>
            <a:r>
              <a:rPr lang="en-US" sz="1600" b="1" dirty="0"/>
              <a:t> zaman </a:t>
            </a:r>
            <a:r>
              <a:rPr lang="en-US" sz="1600" b="1" dirty="0" err="1"/>
              <a:t>içinde</a:t>
            </a:r>
            <a:r>
              <a:rPr lang="en-US" sz="1600" b="1" dirty="0"/>
              <a:t> </a:t>
            </a:r>
            <a:r>
              <a:rPr lang="en-US" sz="1600" b="1" dirty="0" err="1"/>
              <a:t>kademeli</a:t>
            </a:r>
            <a:r>
              <a:rPr lang="en-US" sz="1600" b="1" dirty="0"/>
              <a:t> </a:t>
            </a:r>
            <a:r>
              <a:rPr lang="en-US" sz="1600" b="1" dirty="0" err="1"/>
              <a:t>olarak</a:t>
            </a:r>
            <a:r>
              <a:rPr lang="en-US" sz="1600" b="1" dirty="0"/>
              <a:t> </a:t>
            </a:r>
            <a:r>
              <a:rPr lang="en-US" sz="1600" b="1" dirty="0" err="1"/>
              <a:t>gelişerek</a:t>
            </a:r>
            <a:r>
              <a:rPr lang="en-US" sz="1600" b="1" dirty="0"/>
              <a:t> </a:t>
            </a:r>
            <a:r>
              <a:rPr lang="en-US" sz="1600" b="1" dirty="0" err="1"/>
              <a:t>bireysel</a:t>
            </a:r>
            <a:r>
              <a:rPr lang="en-US" sz="1600" b="1" dirty="0"/>
              <a:t> </a:t>
            </a:r>
            <a:r>
              <a:rPr lang="en-US" sz="1600" b="1" dirty="0" err="1"/>
              <a:t>değerleri</a:t>
            </a:r>
            <a:r>
              <a:rPr lang="en-US" sz="1600" b="1" dirty="0"/>
              <a:t> </a:t>
            </a:r>
            <a:r>
              <a:rPr lang="en-US" sz="1600" b="1" dirty="0" err="1"/>
              <a:t>ve</a:t>
            </a:r>
            <a:r>
              <a:rPr lang="en-US" sz="1600" b="1" dirty="0"/>
              <a:t> </a:t>
            </a:r>
            <a:r>
              <a:rPr lang="en-US" sz="1600" b="1" dirty="0" err="1"/>
              <a:t>sosyal</a:t>
            </a:r>
            <a:r>
              <a:rPr lang="en-US" sz="1600" b="1" dirty="0"/>
              <a:t> </a:t>
            </a:r>
            <a:r>
              <a:rPr lang="en-US" sz="1600" b="1" dirty="0" err="1"/>
              <a:t>bağları</a:t>
            </a:r>
            <a:r>
              <a:rPr lang="en-US" sz="1600" b="1" dirty="0"/>
              <a:t> </a:t>
            </a:r>
            <a:r>
              <a:rPr lang="en-US" sz="1600" b="1" dirty="0" err="1"/>
              <a:t>şekillendirir</a:t>
            </a:r>
            <a:r>
              <a:rPr lang="en-US" sz="1600" b="1" dirty="0"/>
              <a:t>.</a:t>
            </a:r>
            <a:endParaRPr lang="tr-TR" sz="1600" b="1" dirty="0"/>
          </a:p>
          <a:p>
            <a:pPr algn="just"/>
            <a:r>
              <a:rPr lang="tr-TR" sz="1600" b="1" dirty="0"/>
              <a:t>Uygarlık </a:t>
            </a:r>
            <a:r>
              <a:rPr lang="en-US" sz="1600" b="1" dirty="0" err="1"/>
              <a:t>ise</a:t>
            </a:r>
            <a:r>
              <a:rPr lang="en-US" sz="1600" b="1" dirty="0"/>
              <a:t>, </a:t>
            </a:r>
            <a:r>
              <a:rPr lang="en-US" sz="1600" b="1" dirty="0" err="1"/>
              <a:t>altyapı</a:t>
            </a:r>
            <a:r>
              <a:rPr lang="en-US" sz="1600" b="1" dirty="0"/>
              <a:t>, </a:t>
            </a:r>
            <a:r>
              <a:rPr lang="en-US" sz="1600" b="1" dirty="0" err="1"/>
              <a:t>teknoloji</a:t>
            </a:r>
            <a:r>
              <a:rPr lang="en-US" sz="1600" b="1" dirty="0"/>
              <a:t>, </a:t>
            </a:r>
            <a:r>
              <a:rPr lang="en-US" sz="1600" b="1" dirty="0" err="1"/>
              <a:t>yönetişim</a:t>
            </a:r>
            <a:r>
              <a:rPr lang="en-US" sz="1600" b="1" dirty="0"/>
              <a:t> </a:t>
            </a:r>
            <a:r>
              <a:rPr lang="en-US" sz="1600" b="1" dirty="0" err="1"/>
              <a:t>ve</a:t>
            </a:r>
            <a:r>
              <a:rPr lang="en-US" sz="1600" b="1" dirty="0"/>
              <a:t> </a:t>
            </a:r>
            <a:r>
              <a:rPr lang="en-US" sz="1600" b="1" dirty="0" err="1"/>
              <a:t>örgütlü</a:t>
            </a:r>
            <a:r>
              <a:rPr lang="en-US" sz="1600" b="1" dirty="0"/>
              <a:t> </a:t>
            </a:r>
            <a:r>
              <a:rPr lang="en-US" sz="1600" b="1" dirty="0" err="1"/>
              <a:t>sistemler</a:t>
            </a:r>
            <a:r>
              <a:rPr lang="en-US" sz="1600" b="1" dirty="0"/>
              <a:t> </a:t>
            </a:r>
            <a:r>
              <a:rPr lang="en-US" sz="1600" b="1" dirty="0" err="1"/>
              <a:t>gibi</a:t>
            </a:r>
            <a:r>
              <a:rPr lang="en-US" sz="1600" b="1" dirty="0"/>
              <a:t> </a:t>
            </a:r>
            <a:r>
              <a:rPr lang="en-US" sz="1600" b="1" dirty="0" err="1"/>
              <a:t>somut</a:t>
            </a:r>
            <a:r>
              <a:rPr lang="en-US" sz="1600" b="1" dirty="0"/>
              <a:t> </a:t>
            </a:r>
            <a:r>
              <a:rPr lang="en-US" sz="1600" b="1" dirty="0" err="1"/>
              <a:t>ilerlemelerle</a:t>
            </a:r>
            <a:r>
              <a:rPr lang="en-US" sz="1600" b="1" dirty="0"/>
              <a:t> </a:t>
            </a:r>
            <a:r>
              <a:rPr lang="en-US" sz="1600" b="1" dirty="0" err="1"/>
              <a:t>karakterize</a:t>
            </a:r>
            <a:r>
              <a:rPr lang="en-US" sz="1600" b="1" dirty="0"/>
              <a:t> </a:t>
            </a:r>
            <a:r>
              <a:rPr lang="en-US" sz="1600" b="1" dirty="0" err="1"/>
              <a:t>edilen</a:t>
            </a:r>
            <a:r>
              <a:rPr lang="en-US" sz="1600" b="1" dirty="0"/>
              <a:t>, </a:t>
            </a:r>
            <a:r>
              <a:rPr lang="en-US" sz="1600" b="1" dirty="0" err="1"/>
              <a:t>toplumsal</a:t>
            </a:r>
            <a:r>
              <a:rPr lang="en-US" sz="1600" b="1" dirty="0"/>
              <a:t> </a:t>
            </a:r>
            <a:r>
              <a:rPr lang="en-US" sz="1600" b="1" dirty="0" err="1"/>
              <a:t>gelişimin</a:t>
            </a:r>
            <a:r>
              <a:rPr lang="en-US" sz="1600" b="1" dirty="0"/>
              <a:t> </a:t>
            </a:r>
            <a:r>
              <a:rPr lang="en-US" sz="1600" b="1" dirty="0" err="1"/>
              <a:t>ileri</a:t>
            </a:r>
            <a:r>
              <a:rPr lang="en-US" sz="1600" b="1" dirty="0"/>
              <a:t> </a:t>
            </a:r>
            <a:r>
              <a:rPr lang="en-US" sz="1600" b="1" dirty="0" err="1"/>
              <a:t>aşamasını</a:t>
            </a:r>
            <a:r>
              <a:rPr lang="en-US" sz="1600" b="1" dirty="0"/>
              <a:t> </a:t>
            </a:r>
            <a:r>
              <a:rPr lang="en-US" sz="1600" b="1" dirty="0" err="1"/>
              <a:t>ifade</a:t>
            </a:r>
            <a:r>
              <a:rPr lang="en-US" sz="1600" b="1" dirty="0"/>
              <a:t> </a:t>
            </a:r>
            <a:r>
              <a:rPr lang="en-US" sz="1600" b="1" dirty="0" err="1"/>
              <a:t>eder</a:t>
            </a:r>
            <a:r>
              <a:rPr lang="en-US" sz="1600" b="1" dirty="0"/>
              <a:t>. </a:t>
            </a:r>
            <a:r>
              <a:rPr lang="en-US" sz="1600" b="1" dirty="0" err="1"/>
              <a:t>Genellikle</a:t>
            </a:r>
            <a:r>
              <a:rPr lang="en-US" sz="1600" b="1" dirty="0"/>
              <a:t> </a:t>
            </a:r>
            <a:r>
              <a:rPr lang="en-US" sz="1600" b="1" dirty="0" err="1"/>
              <a:t>teknolojik</a:t>
            </a:r>
            <a:r>
              <a:rPr lang="en-US" sz="1600" b="1" dirty="0"/>
              <a:t> </a:t>
            </a:r>
            <a:r>
              <a:rPr lang="en-US" sz="1600" b="1" dirty="0" err="1"/>
              <a:t>ve</a:t>
            </a:r>
            <a:r>
              <a:rPr lang="en-US" sz="1600" b="1" dirty="0"/>
              <a:t> </a:t>
            </a:r>
            <a:r>
              <a:rPr lang="en-US" sz="1600" b="1" dirty="0" err="1"/>
              <a:t>ekonomik</a:t>
            </a:r>
            <a:r>
              <a:rPr lang="en-US" sz="1600" b="1" dirty="0"/>
              <a:t> </a:t>
            </a:r>
            <a:r>
              <a:rPr lang="en-US" sz="1600" b="1" dirty="0" err="1"/>
              <a:t>ilerlemelerin</a:t>
            </a:r>
            <a:r>
              <a:rPr lang="en-US" sz="1600" b="1" dirty="0"/>
              <a:t> </a:t>
            </a:r>
            <a:r>
              <a:rPr lang="en-US" sz="1600" b="1" dirty="0" err="1"/>
              <a:t>yönlendirdiği</a:t>
            </a:r>
            <a:r>
              <a:rPr lang="en-US" sz="1600" b="1" dirty="0"/>
              <a:t> </a:t>
            </a:r>
            <a:r>
              <a:rPr lang="en-US" sz="1600" b="1" dirty="0" err="1"/>
              <a:t>hızlı</a:t>
            </a:r>
            <a:r>
              <a:rPr lang="en-US" sz="1600" b="1" dirty="0"/>
              <a:t> </a:t>
            </a:r>
            <a:r>
              <a:rPr lang="en-US" sz="1600" b="1" dirty="0" err="1"/>
              <a:t>değişimleri</a:t>
            </a:r>
            <a:r>
              <a:rPr lang="tr-TR" sz="1600" b="1" dirty="0"/>
              <a:t>, </a:t>
            </a:r>
            <a:r>
              <a:rPr lang="en-US" sz="1600" b="1" dirty="0" err="1"/>
              <a:t>karmaşık</a:t>
            </a:r>
            <a:r>
              <a:rPr lang="en-US" sz="1600" b="1" dirty="0"/>
              <a:t> </a:t>
            </a:r>
            <a:r>
              <a:rPr lang="en-US" sz="1600" b="1" dirty="0" err="1"/>
              <a:t>toplumsal</a:t>
            </a:r>
            <a:r>
              <a:rPr lang="en-US" sz="1600" b="1" dirty="0"/>
              <a:t> </a:t>
            </a:r>
            <a:r>
              <a:rPr lang="en-US" sz="1600" b="1" dirty="0" err="1"/>
              <a:t>yapıları</a:t>
            </a:r>
            <a:r>
              <a:rPr lang="en-US" sz="1600" b="1" dirty="0"/>
              <a:t> </a:t>
            </a:r>
            <a:r>
              <a:rPr lang="en-US" sz="1600" b="1" dirty="0" err="1"/>
              <a:t>ve</a:t>
            </a:r>
            <a:r>
              <a:rPr lang="en-US" sz="1600" b="1" dirty="0"/>
              <a:t> </a:t>
            </a:r>
            <a:r>
              <a:rPr lang="en-US" sz="1600" b="1" dirty="0" err="1"/>
              <a:t>kentleşmeyi</a:t>
            </a:r>
            <a:r>
              <a:rPr lang="en-US" sz="1600" b="1" dirty="0"/>
              <a:t> </a:t>
            </a:r>
            <a:r>
              <a:rPr lang="en-US" sz="1600" b="1" dirty="0" err="1"/>
              <a:t>içeren</a:t>
            </a:r>
            <a:r>
              <a:rPr lang="en-US" sz="1600" b="1" dirty="0"/>
              <a:t>, </a:t>
            </a:r>
            <a:r>
              <a:rPr lang="en-US" sz="1600" b="1" dirty="0" err="1"/>
              <a:t>daha</a:t>
            </a:r>
            <a:r>
              <a:rPr lang="en-US" sz="1600" b="1" dirty="0"/>
              <a:t> </a:t>
            </a:r>
            <a:r>
              <a:rPr lang="en-US" sz="1600" b="1" dirty="0" err="1"/>
              <a:t>kişisel</a:t>
            </a:r>
            <a:r>
              <a:rPr lang="en-US" sz="1600" b="1" dirty="0"/>
              <a:t> </a:t>
            </a:r>
            <a:r>
              <a:rPr lang="en-US" sz="1600" b="1" dirty="0" err="1"/>
              <a:t>olmayan</a:t>
            </a:r>
            <a:r>
              <a:rPr lang="en-US" sz="1600" b="1" dirty="0"/>
              <a:t> </a:t>
            </a:r>
            <a:r>
              <a:rPr lang="en-US" sz="1600" b="1" dirty="0" err="1"/>
              <a:t>ve</a:t>
            </a:r>
            <a:r>
              <a:rPr lang="en-US" sz="1600" b="1" dirty="0"/>
              <a:t> </a:t>
            </a:r>
            <a:r>
              <a:rPr lang="en-US" sz="1600" b="1" dirty="0" err="1"/>
              <a:t>işlevsel</a:t>
            </a:r>
            <a:r>
              <a:rPr lang="en-US" sz="1600" b="1" dirty="0"/>
              <a:t> </a:t>
            </a:r>
            <a:r>
              <a:rPr lang="en-US" sz="1600" b="1" dirty="0" err="1"/>
              <a:t>bir</a:t>
            </a:r>
            <a:r>
              <a:rPr lang="en-US" sz="1600" b="1" dirty="0"/>
              <a:t> </a:t>
            </a:r>
            <a:r>
              <a:rPr lang="en-US" sz="1600" b="1" dirty="0" err="1"/>
              <a:t>toplumsal</a:t>
            </a:r>
            <a:r>
              <a:rPr lang="en-US" sz="1600" b="1" dirty="0"/>
              <a:t> </a:t>
            </a:r>
            <a:r>
              <a:rPr lang="en-US" sz="1600" b="1" dirty="0" err="1"/>
              <a:t>büyüme</a:t>
            </a:r>
            <a:r>
              <a:rPr lang="en-US" sz="1600" b="1" dirty="0"/>
              <a:t> </a:t>
            </a:r>
            <a:r>
              <a:rPr lang="en-US" sz="1600" b="1" dirty="0" err="1"/>
              <a:t>düzeyini</a:t>
            </a:r>
            <a:r>
              <a:rPr lang="en-US" sz="1600" b="1" dirty="0"/>
              <a:t> </a:t>
            </a:r>
            <a:r>
              <a:rPr lang="en-US" sz="1600" b="1" dirty="0" err="1"/>
              <a:t>temsil</a:t>
            </a:r>
            <a:r>
              <a:rPr lang="en-US" sz="1600" b="1" dirty="0"/>
              <a:t> </a:t>
            </a:r>
            <a:r>
              <a:rPr lang="en-US" sz="1600" b="1" dirty="0" err="1"/>
              <a:t>eder</a:t>
            </a:r>
            <a:r>
              <a:rPr lang="en-US" sz="1600" b="1" dirty="0"/>
              <a:t>.</a:t>
            </a:r>
            <a:endParaRPr lang="tr-TR" sz="1600" b="1" dirty="0"/>
          </a:p>
          <a:p>
            <a:pPr algn="just"/>
            <a:r>
              <a:rPr lang="en-US" sz="1600" b="1" dirty="0" err="1"/>
              <a:t>Kültür</a:t>
            </a:r>
            <a:r>
              <a:rPr lang="en-US" sz="1600" b="1" dirty="0"/>
              <a:t> </a:t>
            </a:r>
            <a:r>
              <a:rPr lang="en-US" sz="1600" b="1" dirty="0" err="1"/>
              <a:t>insan</a:t>
            </a:r>
            <a:r>
              <a:rPr lang="en-US" sz="1600" b="1" dirty="0"/>
              <a:t> </a:t>
            </a:r>
            <a:r>
              <a:rPr lang="en-US" sz="1600" b="1" dirty="0" err="1"/>
              <a:t>bağlantısını</a:t>
            </a:r>
            <a:r>
              <a:rPr lang="en-US" sz="1600" b="1" dirty="0"/>
              <a:t>, </a:t>
            </a:r>
            <a:r>
              <a:rPr lang="en-US" sz="1600" b="1" dirty="0" err="1"/>
              <a:t>mirası</a:t>
            </a:r>
            <a:r>
              <a:rPr lang="en-US" sz="1600" b="1" dirty="0"/>
              <a:t> </a:t>
            </a:r>
            <a:r>
              <a:rPr lang="en-US" sz="1600" b="1" dirty="0" err="1"/>
              <a:t>ve</a:t>
            </a:r>
            <a:r>
              <a:rPr lang="en-US" sz="1600" b="1" dirty="0"/>
              <a:t> </a:t>
            </a:r>
            <a:r>
              <a:rPr lang="en-US" sz="1600" b="1" dirty="0" err="1"/>
              <a:t>geleneği</a:t>
            </a:r>
            <a:r>
              <a:rPr lang="en-US" sz="1600" b="1" dirty="0"/>
              <a:t> </a:t>
            </a:r>
            <a:r>
              <a:rPr lang="en-US" sz="1600" b="1" dirty="0" err="1"/>
              <a:t>vurgularken</a:t>
            </a:r>
            <a:r>
              <a:rPr lang="en-US" sz="1600" b="1" dirty="0"/>
              <a:t>, </a:t>
            </a:r>
            <a:r>
              <a:rPr lang="tr-TR" sz="1600" b="1" dirty="0"/>
              <a:t>uygarlık </a:t>
            </a:r>
            <a:r>
              <a:rPr lang="en-US" sz="1600" b="1" dirty="0" err="1"/>
              <a:t>toplumsal</a:t>
            </a:r>
            <a:r>
              <a:rPr lang="en-US" sz="1600" b="1" dirty="0"/>
              <a:t> </a:t>
            </a:r>
            <a:r>
              <a:rPr lang="en-US" sz="1600" b="1" dirty="0" err="1"/>
              <a:t>örgütlenmeye</a:t>
            </a:r>
            <a:r>
              <a:rPr lang="en-US" sz="1600" b="1" dirty="0"/>
              <a:t>, </a:t>
            </a:r>
            <a:r>
              <a:rPr lang="en-US" sz="1600" b="1" dirty="0" err="1"/>
              <a:t>ilerlemeye</a:t>
            </a:r>
            <a:r>
              <a:rPr lang="en-US" sz="1600" b="1" dirty="0"/>
              <a:t> </a:t>
            </a:r>
            <a:r>
              <a:rPr lang="en-US" sz="1600" b="1" dirty="0" err="1"/>
              <a:t>ve</a:t>
            </a:r>
            <a:r>
              <a:rPr lang="en-US" sz="1600" b="1" dirty="0"/>
              <a:t> </a:t>
            </a:r>
            <a:r>
              <a:rPr lang="en-US" sz="1600" b="1" dirty="0" err="1"/>
              <a:t>verimliliğe</a:t>
            </a:r>
            <a:r>
              <a:rPr lang="en-US" sz="1600" b="1" dirty="0"/>
              <a:t> </a:t>
            </a:r>
            <a:r>
              <a:rPr lang="en-US" sz="1600" b="1" dirty="0" err="1"/>
              <a:t>odaklanır</a:t>
            </a:r>
            <a:r>
              <a:rPr lang="en-US" sz="1600" b="1" dirty="0"/>
              <a:t>. </a:t>
            </a:r>
            <a:endParaRPr lang="tr-TR" sz="1600" b="1" dirty="0"/>
          </a:p>
          <a:p>
            <a:pPr algn="just"/>
            <a:r>
              <a:rPr lang="en-US" sz="1600" b="1" dirty="0"/>
              <a:t>Her </a:t>
            </a:r>
            <a:r>
              <a:rPr lang="en-US" sz="1600" b="1" dirty="0" err="1"/>
              <a:t>iki</a:t>
            </a:r>
            <a:r>
              <a:rPr lang="en-US" sz="1600" b="1" dirty="0"/>
              <a:t> </a:t>
            </a:r>
            <a:r>
              <a:rPr lang="en-US" sz="1600" b="1" dirty="0" err="1"/>
              <a:t>kavram</a:t>
            </a:r>
            <a:r>
              <a:rPr lang="en-US" sz="1600" b="1" dirty="0"/>
              <a:t> da </a:t>
            </a:r>
            <a:r>
              <a:rPr lang="en-US" sz="1600" b="1" dirty="0" err="1"/>
              <a:t>birbiriyle</a:t>
            </a:r>
            <a:r>
              <a:rPr lang="en-US" sz="1600" b="1" dirty="0"/>
              <a:t> </a:t>
            </a:r>
            <a:r>
              <a:rPr lang="en-US" sz="1600" b="1" dirty="0" err="1"/>
              <a:t>bağlantılıdır</a:t>
            </a:r>
            <a:r>
              <a:rPr lang="en-US" sz="1600" b="1" dirty="0"/>
              <a:t>; </a:t>
            </a:r>
            <a:r>
              <a:rPr lang="en-US" sz="1600" b="1" dirty="0" err="1"/>
              <a:t>kültür</a:t>
            </a:r>
            <a:r>
              <a:rPr lang="en-US" sz="1600" b="1" dirty="0"/>
              <a:t>, </a:t>
            </a:r>
            <a:r>
              <a:rPr lang="en-US" sz="1600" b="1" dirty="0" err="1"/>
              <a:t>medeniyetlerin</a:t>
            </a:r>
            <a:r>
              <a:rPr lang="tr-TR" sz="1600" b="1" dirty="0"/>
              <a:t>/uygarlıkların</a:t>
            </a:r>
            <a:r>
              <a:rPr lang="en-US" sz="1600" b="1" dirty="0"/>
              <a:t> </a:t>
            </a:r>
            <a:r>
              <a:rPr lang="en-US" sz="1600" b="1" dirty="0" err="1"/>
              <a:t>nasıl</a:t>
            </a:r>
            <a:r>
              <a:rPr lang="en-US" sz="1600" b="1" dirty="0"/>
              <a:t> </a:t>
            </a:r>
            <a:r>
              <a:rPr lang="en-US" sz="1600" b="1" dirty="0" err="1"/>
              <a:t>gelişip</a:t>
            </a:r>
            <a:r>
              <a:rPr lang="en-US" sz="1600" b="1" dirty="0"/>
              <a:t> </a:t>
            </a:r>
            <a:r>
              <a:rPr lang="en-US" sz="1600" b="1" dirty="0" err="1"/>
              <a:t>uyum</a:t>
            </a:r>
            <a:r>
              <a:rPr lang="en-US" sz="1600" b="1" dirty="0"/>
              <a:t> </a:t>
            </a:r>
            <a:r>
              <a:rPr lang="en-US" sz="1600" b="1" dirty="0" err="1"/>
              <a:t>sağladığını</a:t>
            </a:r>
            <a:r>
              <a:rPr lang="en-US" sz="1600" b="1" dirty="0"/>
              <a:t> </a:t>
            </a:r>
            <a:r>
              <a:rPr lang="en-US" sz="1600" b="1" dirty="0" err="1"/>
              <a:t>etkilerken</a:t>
            </a:r>
            <a:r>
              <a:rPr lang="en-US" sz="1600" b="1" dirty="0"/>
              <a:t>, </a:t>
            </a:r>
            <a:r>
              <a:rPr lang="tr-TR" sz="1600" b="1" dirty="0"/>
              <a:t>uygarlıklar</a:t>
            </a:r>
            <a:r>
              <a:rPr lang="en-US" sz="1600" b="1" dirty="0"/>
              <a:t> </a:t>
            </a:r>
            <a:r>
              <a:rPr lang="en-US" sz="1600" b="1" dirty="0" err="1"/>
              <a:t>kültürel</a:t>
            </a:r>
            <a:r>
              <a:rPr lang="en-US" sz="1600" b="1" dirty="0"/>
              <a:t> </a:t>
            </a:r>
            <a:r>
              <a:rPr lang="en-US" sz="1600" b="1" dirty="0" err="1"/>
              <a:t>ifadeyi</a:t>
            </a:r>
            <a:r>
              <a:rPr lang="en-US" sz="1600" b="1" dirty="0"/>
              <a:t> </a:t>
            </a:r>
            <a:r>
              <a:rPr lang="en-US" sz="1600" b="1" dirty="0" err="1"/>
              <a:t>destekleyen</a:t>
            </a:r>
            <a:r>
              <a:rPr lang="en-US" sz="1600" b="1" dirty="0"/>
              <a:t> </a:t>
            </a:r>
            <a:r>
              <a:rPr lang="en-US" sz="1600" b="1" dirty="0" err="1"/>
              <a:t>maddi</a:t>
            </a:r>
            <a:r>
              <a:rPr lang="en-US" sz="1600" b="1" dirty="0"/>
              <a:t> </a:t>
            </a:r>
            <a:r>
              <a:rPr lang="en-US" sz="1600" b="1" dirty="0" err="1"/>
              <a:t>temeli</a:t>
            </a:r>
            <a:r>
              <a:rPr lang="en-US" sz="1600" b="1" dirty="0"/>
              <a:t> </a:t>
            </a:r>
            <a:r>
              <a:rPr lang="en-US" sz="1600" b="1" dirty="0" err="1"/>
              <a:t>sağlar</a:t>
            </a:r>
            <a:r>
              <a:rPr lang="en-US" sz="1600" b="1" dirty="0"/>
              <a:t>. </a:t>
            </a:r>
            <a:endParaRPr lang="tr-TR" sz="1600" b="1" dirty="0"/>
          </a:p>
          <a:p>
            <a:pPr algn="just"/>
            <a:r>
              <a:rPr lang="en-US" sz="1600" b="1" dirty="0" err="1"/>
              <a:t>Aralarındaki</a:t>
            </a:r>
            <a:r>
              <a:rPr lang="en-US" sz="1600" b="1" dirty="0"/>
              <a:t> </a:t>
            </a:r>
            <a:r>
              <a:rPr lang="en-US" sz="1600" b="1" dirty="0" err="1"/>
              <a:t>farklılıkları</a:t>
            </a:r>
            <a:r>
              <a:rPr lang="en-US" sz="1600" b="1" dirty="0"/>
              <a:t> </a:t>
            </a:r>
            <a:r>
              <a:rPr lang="en-US" sz="1600" b="1" dirty="0" err="1"/>
              <a:t>anlamak</a:t>
            </a:r>
            <a:r>
              <a:rPr lang="en-US" sz="1600" b="1" dirty="0"/>
              <a:t>, </a:t>
            </a:r>
            <a:r>
              <a:rPr lang="en-US" sz="1600" b="1" dirty="0" err="1"/>
              <a:t>toplumsal</a:t>
            </a:r>
            <a:r>
              <a:rPr lang="en-US" sz="1600" b="1" dirty="0"/>
              <a:t> </a:t>
            </a:r>
            <a:r>
              <a:rPr lang="en-US" sz="1600" b="1" dirty="0" err="1"/>
              <a:t>evrimi</a:t>
            </a:r>
            <a:r>
              <a:rPr lang="en-US" sz="1600" b="1" dirty="0"/>
              <a:t>, </a:t>
            </a:r>
            <a:r>
              <a:rPr lang="en-US" sz="1600" b="1" dirty="0" err="1"/>
              <a:t>tarihsel</a:t>
            </a:r>
            <a:r>
              <a:rPr lang="en-US" sz="1600" b="1" dirty="0"/>
              <a:t> </a:t>
            </a:r>
            <a:r>
              <a:rPr lang="en-US" sz="1600" b="1" dirty="0" err="1"/>
              <a:t>ilerlemeyi</a:t>
            </a:r>
            <a:r>
              <a:rPr lang="en-US" sz="1600" b="1" dirty="0"/>
              <a:t> </a:t>
            </a:r>
            <a:r>
              <a:rPr lang="en-US" sz="1600" b="1" dirty="0" err="1"/>
              <a:t>ve</a:t>
            </a:r>
            <a:r>
              <a:rPr lang="en-US" sz="1600" b="1" dirty="0"/>
              <a:t> </a:t>
            </a:r>
            <a:r>
              <a:rPr lang="en-US" sz="1600" b="1" dirty="0" err="1"/>
              <a:t>küreselleşmenin</a:t>
            </a:r>
            <a:r>
              <a:rPr lang="en-US" sz="1600" b="1" dirty="0"/>
              <a:t> </a:t>
            </a:r>
            <a:r>
              <a:rPr lang="en-US" sz="1600" b="1" dirty="0" err="1"/>
              <a:t>geleneksel</a:t>
            </a:r>
            <a:r>
              <a:rPr lang="en-US" sz="1600" b="1" dirty="0"/>
              <a:t> </a:t>
            </a:r>
            <a:r>
              <a:rPr lang="en-US" sz="1600" b="1" dirty="0" err="1"/>
              <a:t>uygulamalar</a:t>
            </a:r>
            <a:r>
              <a:rPr lang="en-US" sz="1600" b="1" dirty="0"/>
              <a:t> </a:t>
            </a:r>
            <a:r>
              <a:rPr lang="en-US" sz="1600" b="1" dirty="0" err="1"/>
              <a:t>üzerindeki</a:t>
            </a:r>
            <a:r>
              <a:rPr lang="en-US" sz="1600" b="1" dirty="0"/>
              <a:t> </a:t>
            </a:r>
            <a:r>
              <a:rPr lang="en-US" sz="1600" b="1" dirty="0" err="1"/>
              <a:t>etkisini</a:t>
            </a:r>
            <a:r>
              <a:rPr lang="en-US" sz="1600" b="1" dirty="0"/>
              <a:t> </a:t>
            </a:r>
            <a:r>
              <a:rPr lang="en-US" sz="1600" b="1" dirty="0" err="1"/>
              <a:t>analiz</a:t>
            </a:r>
            <a:r>
              <a:rPr lang="en-US" sz="1600" b="1" dirty="0"/>
              <a:t> </a:t>
            </a:r>
            <a:r>
              <a:rPr lang="en-US" sz="1600" b="1" dirty="0" err="1"/>
              <a:t>etmeye</a:t>
            </a:r>
            <a:r>
              <a:rPr lang="en-US" sz="1600" b="1" dirty="0"/>
              <a:t> </a:t>
            </a:r>
            <a:r>
              <a:rPr lang="en-US" sz="1600" b="1" dirty="0" err="1"/>
              <a:t>yardımcı</a:t>
            </a:r>
            <a:r>
              <a:rPr lang="en-US" sz="1600" b="1" dirty="0"/>
              <a:t> </a:t>
            </a:r>
            <a:r>
              <a:rPr lang="en-US" sz="1600" b="1" dirty="0" err="1"/>
              <a:t>olur</a:t>
            </a:r>
            <a:r>
              <a:rPr lang="tr-TR" sz="1600" b="1" dirty="0"/>
              <a:t> (</a:t>
            </a:r>
            <a:r>
              <a:rPr lang="tr-TR" sz="1600" b="1" dirty="0" err="1"/>
              <a:t>Testbook</a:t>
            </a:r>
            <a:r>
              <a:rPr lang="tr-TR" sz="1600" b="1" dirty="0"/>
              <a:t> Edu Solutions, 2024)</a:t>
            </a:r>
            <a:endParaRPr lang="en-US" sz="1500" dirty="0"/>
          </a:p>
        </p:txBody>
      </p:sp>
    </p:spTree>
    <p:extLst>
      <p:ext uri="{BB962C8B-B14F-4D97-AF65-F5344CB8AC3E}">
        <p14:creationId xmlns:p14="http://schemas.microsoft.com/office/powerpoint/2010/main" val="193049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39A13-FA14-38BF-2C85-64537DAB385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8F753AE-6D73-9672-22F1-9A2AE815ECFB}"/>
              </a:ext>
            </a:extLst>
          </p:cNvPr>
          <p:cNvSpPr>
            <a:spLocks noGrp="1"/>
          </p:cNvSpPr>
          <p:nvPr>
            <p:ph type="title"/>
          </p:nvPr>
        </p:nvSpPr>
        <p:spPr>
          <a:xfrm>
            <a:off x="765825" y="157315"/>
            <a:ext cx="8596668" cy="634182"/>
          </a:xfrm>
        </p:spPr>
        <p:txBody>
          <a:bodyPr>
            <a:normAutofit/>
          </a:bodyPr>
          <a:lstStyle/>
          <a:p>
            <a:pPr algn="ctr"/>
            <a:r>
              <a:rPr lang="tr-TR" sz="2400" b="1" dirty="0"/>
              <a:t>KÜLTÜR (CULTURE) VE UYGARLIK (CIVILIZATION)</a:t>
            </a:r>
            <a:endParaRPr lang="en-US" sz="2400" b="1" dirty="0"/>
          </a:p>
        </p:txBody>
      </p:sp>
      <p:sp>
        <p:nvSpPr>
          <p:cNvPr id="3" name="İçerik Yer Tutucusu 2">
            <a:extLst>
              <a:ext uri="{FF2B5EF4-FFF2-40B4-BE49-F238E27FC236}">
                <a16:creationId xmlns:a16="http://schemas.microsoft.com/office/drawing/2014/main" id="{1DE7DF55-029B-6ACC-BB63-2699065BDEF8}"/>
              </a:ext>
            </a:extLst>
          </p:cNvPr>
          <p:cNvSpPr>
            <a:spLocks noGrp="1"/>
          </p:cNvSpPr>
          <p:nvPr>
            <p:ph idx="1"/>
          </p:nvPr>
        </p:nvSpPr>
        <p:spPr>
          <a:xfrm>
            <a:off x="649891" y="791497"/>
            <a:ext cx="9438005" cy="5181600"/>
          </a:xfrm>
        </p:spPr>
        <p:txBody>
          <a:bodyPr>
            <a:noAutofit/>
          </a:bodyPr>
          <a:lstStyle/>
          <a:p>
            <a:pPr marL="0" indent="0" algn="just">
              <a:buNone/>
            </a:pPr>
            <a:r>
              <a:rPr lang="en-US" sz="1500" b="1" dirty="0"/>
              <a:t>Tylor</a:t>
            </a:r>
            <a:r>
              <a:rPr lang="tr-TR" sz="1500" b="1" dirty="0"/>
              <a:t>’</a:t>
            </a:r>
            <a:r>
              <a:rPr lang="tr-TR" sz="1500" b="1" dirty="0" err="1"/>
              <a:t>ın</a:t>
            </a:r>
            <a:r>
              <a:rPr lang="tr-TR" sz="1500" b="1" dirty="0"/>
              <a:t> (1871) </a:t>
            </a:r>
            <a:r>
              <a:rPr lang="en-US" sz="1500" b="1" dirty="0" err="1"/>
              <a:t>kültür</a:t>
            </a:r>
            <a:r>
              <a:rPr lang="tr-TR" sz="1500" b="1" dirty="0"/>
              <a:t> ve uygarlık ilişkisi konusunda görüşleri özetle şöyledir:</a:t>
            </a:r>
          </a:p>
          <a:p>
            <a:pPr algn="just"/>
            <a:r>
              <a:rPr lang="tr-TR" sz="1500" b="1" dirty="0"/>
              <a:t>İn</a:t>
            </a:r>
            <a:r>
              <a:rPr lang="en-US" sz="1500" b="1" dirty="0" err="1"/>
              <a:t>sanın</a:t>
            </a:r>
            <a:r>
              <a:rPr lang="en-US" sz="1500" b="1" dirty="0"/>
              <a:t> </a:t>
            </a:r>
            <a:r>
              <a:rPr lang="en-US" sz="1500" b="1" dirty="0" err="1"/>
              <a:t>toplumun</a:t>
            </a:r>
            <a:r>
              <a:rPr lang="en-US" sz="1500" b="1" dirty="0"/>
              <a:t> </a:t>
            </a:r>
            <a:r>
              <a:rPr lang="en-US" sz="1500" b="1" dirty="0" err="1"/>
              <a:t>bir</a:t>
            </a:r>
            <a:r>
              <a:rPr lang="en-US" sz="1500" b="1" dirty="0"/>
              <a:t> </a:t>
            </a:r>
            <a:r>
              <a:rPr lang="en-US" sz="1500" b="1" dirty="0" err="1"/>
              <a:t>üyesi</a:t>
            </a:r>
            <a:r>
              <a:rPr lang="en-US" sz="1500" b="1" dirty="0"/>
              <a:t> </a:t>
            </a:r>
            <a:r>
              <a:rPr lang="en-US" sz="1500" b="1" dirty="0" err="1"/>
              <a:t>olarak</a:t>
            </a:r>
            <a:r>
              <a:rPr lang="en-US" sz="1500" b="1" dirty="0"/>
              <a:t> </a:t>
            </a:r>
            <a:r>
              <a:rPr lang="en-US" sz="1500" b="1" dirty="0" err="1"/>
              <a:t>edindiği</a:t>
            </a:r>
            <a:r>
              <a:rPr lang="en-US" sz="1500" b="1" dirty="0"/>
              <a:t> </a:t>
            </a:r>
            <a:r>
              <a:rPr lang="en-US" sz="1500" b="1" dirty="0" err="1"/>
              <a:t>insan</a:t>
            </a:r>
            <a:r>
              <a:rPr lang="en-US" sz="1500" b="1" dirty="0"/>
              <a:t> </a:t>
            </a:r>
            <a:r>
              <a:rPr lang="en-US" sz="1500" b="1" dirty="0" err="1"/>
              <a:t>bilgisi</a:t>
            </a:r>
            <a:r>
              <a:rPr lang="en-US" sz="1500" b="1" dirty="0"/>
              <a:t>, </a:t>
            </a:r>
            <a:r>
              <a:rPr lang="en-US" sz="1500" b="1" dirty="0" err="1"/>
              <a:t>inancı</a:t>
            </a:r>
            <a:r>
              <a:rPr lang="en-US" sz="1500" b="1" dirty="0"/>
              <a:t>, </a:t>
            </a:r>
            <a:r>
              <a:rPr lang="en-US" sz="1500" b="1" dirty="0" err="1"/>
              <a:t>sanatı</a:t>
            </a:r>
            <a:r>
              <a:rPr lang="en-US" sz="1500" b="1" dirty="0"/>
              <a:t>, </a:t>
            </a:r>
            <a:r>
              <a:rPr lang="en-US" sz="1500" b="1" dirty="0" err="1"/>
              <a:t>ahlakı</a:t>
            </a:r>
            <a:r>
              <a:rPr lang="en-US" sz="1500" b="1" dirty="0"/>
              <a:t>, </a:t>
            </a:r>
            <a:r>
              <a:rPr lang="en-US" sz="1500" b="1" dirty="0" err="1"/>
              <a:t>hukuku</a:t>
            </a:r>
            <a:r>
              <a:rPr lang="en-US" sz="1500" b="1" dirty="0"/>
              <a:t>, </a:t>
            </a:r>
            <a:r>
              <a:rPr lang="en-US" sz="1500" b="1" dirty="0" err="1"/>
              <a:t>gelenek</a:t>
            </a:r>
            <a:r>
              <a:rPr lang="en-US" sz="1500" b="1" dirty="0"/>
              <a:t> </a:t>
            </a:r>
            <a:r>
              <a:rPr lang="en-US" sz="1500" b="1" dirty="0" err="1"/>
              <a:t>ve</a:t>
            </a:r>
            <a:r>
              <a:rPr lang="en-US" sz="1500" b="1" dirty="0"/>
              <a:t> </a:t>
            </a:r>
            <a:r>
              <a:rPr lang="en-US" sz="1500" b="1" dirty="0" err="1"/>
              <a:t>alışkanlıklarının</a:t>
            </a:r>
            <a:r>
              <a:rPr lang="en-US" sz="1500" b="1" dirty="0"/>
              <a:t> </a:t>
            </a:r>
            <a:r>
              <a:rPr lang="en-US" sz="1500" b="1" dirty="0" err="1"/>
              <a:t>tamamı</a:t>
            </a:r>
            <a:r>
              <a:rPr lang="tr-TR" sz="1500" b="1" dirty="0" err="1"/>
              <a:t>dır</a:t>
            </a:r>
            <a:r>
              <a:rPr lang="tr-TR" sz="1500" b="1" dirty="0"/>
              <a:t>. </a:t>
            </a:r>
            <a:r>
              <a:rPr lang="en-US" sz="1500" b="1" dirty="0" err="1"/>
              <a:t>İnsan</a:t>
            </a:r>
            <a:r>
              <a:rPr lang="en-US" sz="1500" b="1" dirty="0"/>
              <a:t> </a:t>
            </a:r>
            <a:r>
              <a:rPr lang="en-US" sz="1500" b="1" dirty="0" err="1"/>
              <a:t>yaşamının</a:t>
            </a:r>
            <a:r>
              <a:rPr lang="en-US" sz="1500" b="1" dirty="0"/>
              <a:t> </a:t>
            </a:r>
            <a:r>
              <a:rPr lang="en-US" sz="1500" b="1" dirty="0" err="1"/>
              <a:t>tüm</a:t>
            </a:r>
            <a:r>
              <a:rPr lang="en-US" sz="1500" b="1" dirty="0"/>
              <a:t> </a:t>
            </a:r>
            <a:r>
              <a:rPr lang="en-US" sz="1500" b="1" dirty="0" err="1"/>
              <a:t>öğrenilmiş</a:t>
            </a:r>
            <a:r>
              <a:rPr lang="en-US" sz="1500" b="1" dirty="0"/>
              <a:t> </a:t>
            </a:r>
            <a:r>
              <a:rPr lang="en-US" sz="1500" b="1" dirty="0" err="1"/>
              <a:t>yönlerini</a:t>
            </a:r>
            <a:r>
              <a:rPr lang="en-US" sz="1500" b="1" dirty="0"/>
              <a:t> </a:t>
            </a:r>
            <a:r>
              <a:rPr lang="en-US" sz="1500" b="1" dirty="0" err="1"/>
              <a:t>kapsar</a:t>
            </a:r>
            <a:r>
              <a:rPr lang="en-US" sz="1500" b="1" dirty="0"/>
              <a:t> </a:t>
            </a:r>
            <a:r>
              <a:rPr lang="en-US" sz="1500" b="1" dirty="0" err="1"/>
              <a:t>ve</a:t>
            </a:r>
            <a:r>
              <a:rPr lang="en-US" sz="1500" b="1" dirty="0"/>
              <a:t> </a:t>
            </a:r>
            <a:r>
              <a:rPr lang="en-US" sz="1500" b="1" dirty="0" err="1"/>
              <a:t>insanın</a:t>
            </a:r>
            <a:r>
              <a:rPr lang="en-US" sz="1500" b="1" dirty="0"/>
              <a:t> </a:t>
            </a:r>
            <a:r>
              <a:rPr lang="en-US" sz="1500" b="1" dirty="0" err="1"/>
              <a:t>entelektüel</a:t>
            </a:r>
            <a:r>
              <a:rPr lang="en-US" sz="1500" b="1" dirty="0"/>
              <a:t> </a:t>
            </a:r>
            <a:r>
              <a:rPr lang="en-US" sz="1500" b="1" dirty="0" err="1"/>
              <a:t>ve</a:t>
            </a:r>
            <a:r>
              <a:rPr lang="en-US" sz="1500" b="1" dirty="0"/>
              <a:t> </a:t>
            </a:r>
            <a:r>
              <a:rPr lang="en-US" sz="1500" b="1" dirty="0" err="1"/>
              <a:t>sosyal</a:t>
            </a:r>
            <a:r>
              <a:rPr lang="en-US" sz="1500" b="1" dirty="0"/>
              <a:t> </a:t>
            </a:r>
            <a:r>
              <a:rPr lang="en-US" sz="1500" b="1" dirty="0" err="1"/>
              <a:t>gelişiminin</a:t>
            </a:r>
            <a:r>
              <a:rPr lang="en-US" sz="1500" b="1" dirty="0"/>
              <a:t> </a:t>
            </a:r>
            <a:r>
              <a:rPr lang="en-US" sz="1500" b="1" dirty="0" err="1"/>
              <a:t>bütününü</a:t>
            </a:r>
            <a:r>
              <a:rPr lang="en-US" sz="1500" b="1" dirty="0"/>
              <a:t> </a:t>
            </a:r>
            <a:r>
              <a:rPr lang="en-US" sz="1500" b="1" dirty="0" err="1"/>
              <a:t>ifade</a:t>
            </a:r>
            <a:r>
              <a:rPr lang="en-US" sz="1500" b="1" dirty="0"/>
              <a:t> </a:t>
            </a:r>
            <a:r>
              <a:rPr lang="en-US" sz="1500" b="1" dirty="0" err="1"/>
              <a:t>eden</a:t>
            </a:r>
            <a:r>
              <a:rPr lang="en-US" sz="1500" b="1" dirty="0"/>
              <a:t> </a:t>
            </a:r>
            <a:r>
              <a:rPr lang="en-US" sz="1500" b="1" dirty="0" err="1"/>
              <a:t>geniş</a:t>
            </a:r>
            <a:r>
              <a:rPr lang="en-US" sz="1500" b="1" dirty="0"/>
              <a:t> </a:t>
            </a:r>
            <a:r>
              <a:rPr lang="en-US" sz="1500" b="1" dirty="0" err="1"/>
              <a:t>ve</a:t>
            </a:r>
            <a:r>
              <a:rPr lang="en-US" sz="1500" b="1" dirty="0"/>
              <a:t> </a:t>
            </a:r>
            <a:r>
              <a:rPr lang="en-US" sz="1500" b="1" dirty="0" err="1"/>
              <a:t>kapsayıcı</a:t>
            </a:r>
            <a:r>
              <a:rPr lang="en-US" sz="1500" b="1" dirty="0"/>
              <a:t> </a:t>
            </a:r>
            <a:r>
              <a:rPr lang="tr-TR" sz="1500" b="1" dirty="0"/>
              <a:t>bir </a:t>
            </a:r>
            <a:r>
              <a:rPr lang="en-US" sz="1500" b="1" dirty="0" err="1"/>
              <a:t>terimdir</a:t>
            </a:r>
            <a:r>
              <a:rPr lang="en-US" sz="1500" b="1" dirty="0"/>
              <a:t>.</a:t>
            </a:r>
            <a:r>
              <a:rPr lang="tr-TR" sz="1500" b="1" dirty="0"/>
              <a:t> </a:t>
            </a:r>
          </a:p>
          <a:p>
            <a:pPr algn="just"/>
            <a:r>
              <a:rPr lang="tr-TR" sz="1500" b="1" dirty="0"/>
              <a:t>Uygarlık ise </a:t>
            </a:r>
            <a:r>
              <a:rPr lang="en-US" sz="1500" b="1" dirty="0" err="1"/>
              <a:t>açıkça</a:t>
            </a:r>
            <a:r>
              <a:rPr lang="en-US" sz="1500" b="1" dirty="0"/>
              <a:t> </a:t>
            </a:r>
            <a:r>
              <a:rPr lang="en-US" sz="1500" b="1" dirty="0" err="1"/>
              <a:t>ayırt</a:t>
            </a:r>
            <a:r>
              <a:rPr lang="en-US" sz="1500" b="1" dirty="0"/>
              <a:t> </a:t>
            </a:r>
            <a:r>
              <a:rPr lang="en-US" sz="1500" b="1" dirty="0" err="1"/>
              <a:t>edilmese</a:t>
            </a:r>
            <a:r>
              <a:rPr lang="en-US" sz="1500" b="1" dirty="0"/>
              <a:t> de </a:t>
            </a:r>
            <a:r>
              <a:rPr lang="en-US" sz="1500" b="1" dirty="0" err="1"/>
              <a:t>kültürün</a:t>
            </a:r>
            <a:r>
              <a:rPr lang="en-US" sz="1500" b="1" dirty="0"/>
              <a:t> </a:t>
            </a:r>
            <a:r>
              <a:rPr lang="en-US" sz="1500" b="1" dirty="0" err="1"/>
              <a:t>daha</a:t>
            </a:r>
            <a:r>
              <a:rPr lang="en-US" sz="1500" b="1" dirty="0"/>
              <a:t> </a:t>
            </a:r>
            <a:r>
              <a:rPr lang="en-US" sz="1500" b="1" dirty="0" err="1"/>
              <a:t>geniş</a:t>
            </a:r>
            <a:r>
              <a:rPr lang="en-US" sz="1500" b="1" dirty="0"/>
              <a:t> </a:t>
            </a:r>
            <a:r>
              <a:rPr lang="en-US" sz="1500" b="1" dirty="0" err="1"/>
              <a:t>kapsamı</a:t>
            </a:r>
            <a:r>
              <a:rPr lang="en-US" sz="1500" b="1" dirty="0"/>
              <a:t> </a:t>
            </a:r>
            <a:r>
              <a:rPr lang="en-US" sz="1500" b="1" dirty="0" err="1"/>
              <a:t>içinde</a:t>
            </a:r>
            <a:r>
              <a:rPr lang="en-US" sz="1500" b="1" dirty="0"/>
              <a:t> </a:t>
            </a:r>
            <a:r>
              <a:rPr lang="en-US" sz="1500" b="1" dirty="0" err="1"/>
              <a:t>daha</a:t>
            </a:r>
            <a:r>
              <a:rPr lang="en-US" sz="1500" b="1" dirty="0"/>
              <a:t> </a:t>
            </a:r>
            <a:r>
              <a:rPr lang="en-US" sz="1500" b="1" dirty="0" err="1"/>
              <a:t>ileri</a:t>
            </a:r>
            <a:r>
              <a:rPr lang="en-US" sz="1500" b="1" dirty="0"/>
              <a:t> </a:t>
            </a:r>
            <a:r>
              <a:rPr lang="en-US" sz="1500" b="1" dirty="0" err="1"/>
              <a:t>veya</a:t>
            </a:r>
            <a:r>
              <a:rPr lang="en-US" sz="1500" b="1" dirty="0"/>
              <a:t> </a:t>
            </a:r>
            <a:r>
              <a:rPr lang="en-US" sz="1500" b="1" dirty="0" err="1"/>
              <a:t>daha</a:t>
            </a:r>
            <a:r>
              <a:rPr lang="en-US" sz="1500" b="1" dirty="0"/>
              <a:t> </a:t>
            </a:r>
            <a:r>
              <a:rPr lang="en-US" sz="1500" b="1" dirty="0" err="1"/>
              <a:t>yüksek</a:t>
            </a:r>
            <a:r>
              <a:rPr lang="en-US" sz="1500" b="1" dirty="0"/>
              <a:t> </a:t>
            </a:r>
            <a:r>
              <a:rPr lang="en-US" sz="1500" b="1" dirty="0" err="1"/>
              <a:t>bir</a:t>
            </a:r>
            <a:r>
              <a:rPr lang="en-US" sz="1500" b="1" dirty="0"/>
              <a:t> </a:t>
            </a:r>
            <a:r>
              <a:rPr lang="en-US" sz="1500" b="1" dirty="0" err="1"/>
              <a:t>aşama</a:t>
            </a:r>
            <a:r>
              <a:rPr lang="tr-TR" sz="1500" b="1" dirty="0" err="1"/>
              <a:t>sıdır</a:t>
            </a:r>
            <a:r>
              <a:rPr lang="tr-TR" sz="1500" b="1" dirty="0"/>
              <a:t>. </a:t>
            </a:r>
            <a:r>
              <a:rPr lang="en-US" sz="1500" b="1" dirty="0"/>
              <a:t>Maddi </a:t>
            </a:r>
            <a:r>
              <a:rPr lang="en-US" sz="1500" b="1" dirty="0" err="1"/>
              <a:t>sanatların</a:t>
            </a:r>
            <a:r>
              <a:rPr lang="en-US" sz="1500" b="1" dirty="0"/>
              <a:t>, </a:t>
            </a:r>
            <a:r>
              <a:rPr lang="en-US" sz="1500" b="1" dirty="0" err="1"/>
              <a:t>bilimin</a:t>
            </a:r>
            <a:r>
              <a:rPr lang="en-US" sz="1500" b="1" dirty="0"/>
              <a:t>, </a:t>
            </a:r>
            <a:r>
              <a:rPr lang="en-US" sz="1500" b="1" dirty="0" err="1"/>
              <a:t>hukukun</a:t>
            </a:r>
            <a:r>
              <a:rPr lang="en-US" sz="1500" b="1" dirty="0"/>
              <a:t> </a:t>
            </a:r>
            <a:r>
              <a:rPr lang="en-US" sz="1500" b="1" dirty="0" err="1"/>
              <a:t>ve</a:t>
            </a:r>
            <a:r>
              <a:rPr lang="en-US" sz="1500" b="1" dirty="0"/>
              <a:t> </a:t>
            </a:r>
            <a:r>
              <a:rPr lang="en-US" sz="1500" b="1" dirty="0" err="1"/>
              <a:t>toplumsal</a:t>
            </a:r>
            <a:r>
              <a:rPr lang="en-US" sz="1500" b="1" dirty="0"/>
              <a:t> </a:t>
            </a:r>
            <a:r>
              <a:rPr lang="en-US" sz="1500" b="1" dirty="0" err="1"/>
              <a:t>örgütlenmenin</a:t>
            </a:r>
            <a:r>
              <a:rPr lang="en-US" sz="1500" b="1" dirty="0"/>
              <a:t> </a:t>
            </a:r>
            <a:r>
              <a:rPr lang="en-US" sz="1500" b="1" dirty="0" err="1"/>
              <a:t>gelişimiyle</a:t>
            </a:r>
            <a:r>
              <a:rPr lang="en-US" sz="1500" b="1" dirty="0"/>
              <a:t> </a:t>
            </a:r>
            <a:r>
              <a:rPr lang="en-US" sz="1500" b="1" dirty="0" err="1"/>
              <a:t>ilişkilidir</a:t>
            </a:r>
            <a:r>
              <a:rPr lang="en-US" sz="1500" b="1" dirty="0"/>
              <a:t>. </a:t>
            </a:r>
            <a:endParaRPr lang="tr-TR" sz="1500" b="1" dirty="0"/>
          </a:p>
          <a:p>
            <a:pPr algn="just"/>
            <a:r>
              <a:rPr lang="tr-TR" sz="1500" b="1" dirty="0"/>
              <a:t>Uygarlık, </a:t>
            </a:r>
            <a:r>
              <a:rPr lang="en-US" sz="1500" b="1" dirty="0" err="1"/>
              <a:t>kültürün</a:t>
            </a:r>
            <a:r>
              <a:rPr lang="en-US" sz="1500" b="1" dirty="0"/>
              <a:t> </a:t>
            </a:r>
            <a:r>
              <a:rPr lang="en-US" sz="1500" b="1" dirty="0" err="1"/>
              <a:t>evriminde</a:t>
            </a:r>
            <a:r>
              <a:rPr lang="en-US" sz="1500" b="1" dirty="0"/>
              <a:t> </a:t>
            </a:r>
            <a:r>
              <a:rPr lang="en-US" sz="1500" b="1" dirty="0" err="1"/>
              <a:t>daha</a:t>
            </a:r>
            <a:r>
              <a:rPr lang="en-US" sz="1500" b="1" dirty="0"/>
              <a:t> </a:t>
            </a:r>
            <a:r>
              <a:rPr lang="en-US" sz="1500" b="1" dirty="0" err="1"/>
              <a:t>karmaşık</a:t>
            </a:r>
            <a:r>
              <a:rPr lang="en-US" sz="1500" b="1" dirty="0"/>
              <a:t> </a:t>
            </a:r>
            <a:r>
              <a:rPr lang="en-US" sz="1500" b="1" dirty="0" err="1"/>
              <a:t>sosyal</a:t>
            </a:r>
            <a:r>
              <a:rPr lang="en-US" sz="1500" b="1" dirty="0"/>
              <a:t> </a:t>
            </a:r>
            <a:r>
              <a:rPr lang="en-US" sz="1500" b="1" dirty="0" err="1"/>
              <a:t>yapılar</a:t>
            </a:r>
            <a:r>
              <a:rPr lang="en-US" sz="1500" b="1" dirty="0"/>
              <a:t>, </a:t>
            </a:r>
            <a:r>
              <a:rPr lang="en-US" sz="1500" b="1" dirty="0" err="1"/>
              <a:t>teknolojik</a:t>
            </a:r>
            <a:r>
              <a:rPr lang="en-US" sz="1500" b="1" dirty="0"/>
              <a:t> </a:t>
            </a:r>
            <a:r>
              <a:rPr lang="en-US" sz="1500" b="1" dirty="0" err="1"/>
              <a:t>ilerleme</a:t>
            </a:r>
            <a:r>
              <a:rPr lang="en-US" sz="1500" b="1" dirty="0"/>
              <a:t> </a:t>
            </a:r>
            <a:r>
              <a:rPr lang="en-US" sz="1500" b="1" dirty="0" err="1"/>
              <a:t>ve</a:t>
            </a:r>
            <a:r>
              <a:rPr lang="en-US" sz="1500" b="1" dirty="0"/>
              <a:t> </a:t>
            </a:r>
            <a:r>
              <a:rPr lang="en-US" sz="1500" b="1" dirty="0" err="1"/>
              <a:t>gelişmiş</a:t>
            </a:r>
            <a:r>
              <a:rPr lang="en-US" sz="1500" b="1" dirty="0"/>
              <a:t> </a:t>
            </a:r>
            <a:r>
              <a:rPr lang="en-US" sz="1500" b="1" dirty="0" err="1"/>
              <a:t>sanatlarla</a:t>
            </a:r>
            <a:r>
              <a:rPr lang="en-US" sz="1500" b="1" dirty="0"/>
              <a:t> </a:t>
            </a:r>
            <a:r>
              <a:rPr lang="en-US" sz="1500" b="1" dirty="0" err="1"/>
              <a:t>karakterize</a:t>
            </a:r>
            <a:r>
              <a:rPr lang="en-US" sz="1500" b="1" dirty="0"/>
              <a:t> </a:t>
            </a:r>
            <a:r>
              <a:rPr lang="en-US" sz="1500" b="1" dirty="0" err="1"/>
              <a:t>edilen</a:t>
            </a:r>
            <a:r>
              <a:rPr lang="en-US" sz="1500" b="1" dirty="0"/>
              <a:t> </a:t>
            </a:r>
            <a:r>
              <a:rPr lang="en-US" sz="1500" b="1" dirty="0" err="1"/>
              <a:t>bir</a:t>
            </a:r>
            <a:r>
              <a:rPr lang="en-US" sz="1500" b="1" dirty="0"/>
              <a:t> </a:t>
            </a:r>
            <a:r>
              <a:rPr lang="en-US" sz="1500" b="1" dirty="0" err="1"/>
              <a:t>aşama</a:t>
            </a:r>
            <a:r>
              <a:rPr lang="en-US" sz="1500" b="1" dirty="0"/>
              <a:t> </a:t>
            </a:r>
            <a:r>
              <a:rPr lang="en-US" sz="1500" b="1" dirty="0" err="1"/>
              <a:t>olarak</a:t>
            </a:r>
            <a:r>
              <a:rPr lang="en-US" sz="1500" b="1" dirty="0"/>
              <a:t> </a:t>
            </a:r>
            <a:r>
              <a:rPr lang="en-US" sz="1500" b="1" dirty="0" err="1"/>
              <a:t>görülebilir</a:t>
            </a:r>
            <a:r>
              <a:rPr lang="en-US" sz="1500" b="1" dirty="0"/>
              <a:t>.</a:t>
            </a:r>
            <a:endParaRPr lang="tr-TR" sz="1500" b="1" dirty="0"/>
          </a:p>
          <a:p>
            <a:pPr marL="0" indent="0" algn="just">
              <a:buNone/>
            </a:pPr>
            <a:r>
              <a:rPr lang="en-US" sz="1500" b="1" dirty="0" err="1"/>
              <a:t>Tylor'a</a:t>
            </a:r>
            <a:r>
              <a:rPr lang="en-US" sz="1500" b="1" dirty="0"/>
              <a:t> </a:t>
            </a:r>
            <a:r>
              <a:rPr lang="tr-TR" sz="1500" b="1" dirty="0"/>
              <a:t>(1871) </a:t>
            </a:r>
            <a:r>
              <a:rPr lang="en-US" sz="1500" b="1" dirty="0" err="1"/>
              <a:t>göre</a:t>
            </a:r>
            <a:r>
              <a:rPr lang="en-US" sz="1500" b="1" dirty="0"/>
              <a:t> </a:t>
            </a:r>
            <a:r>
              <a:rPr lang="en-US" sz="1500" b="1" dirty="0" err="1"/>
              <a:t>temel</a:t>
            </a:r>
            <a:r>
              <a:rPr lang="en-US" sz="1500" b="1" dirty="0"/>
              <a:t> </a:t>
            </a:r>
            <a:r>
              <a:rPr lang="en-US" sz="1500" b="1" dirty="0" err="1"/>
              <a:t>ayrım</a:t>
            </a:r>
            <a:r>
              <a:rPr lang="en-US" sz="1500" b="1" dirty="0"/>
              <a:t>: </a:t>
            </a:r>
            <a:endParaRPr lang="tr-TR" sz="1500" b="1" dirty="0"/>
          </a:p>
          <a:p>
            <a:pPr algn="just"/>
            <a:r>
              <a:rPr lang="en-US" sz="1500" b="1" dirty="0" err="1"/>
              <a:t>Kültür</a:t>
            </a:r>
            <a:r>
              <a:rPr lang="en-US" sz="1500" b="1" dirty="0"/>
              <a:t>, </a:t>
            </a:r>
            <a:r>
              <a:rPr lang="en-US" sz="1500" b="1" dirty="0" err="1"/>
              <a:t>herhangi</a:t>
            </a:r>
            <a:r>
              <a:rPr lang="en-US" sz="1500" b="1" dirty="0"/>
              <a:t> </a:t>
            </a:r>
            <a:r>
              <a:rPr lang="en-US" sz="1500" b="1" dirty="0" err="1"/>
              <a:t>bir</a:t>
            </a:r>
            <a:r>
              <a:rPr lang="en-US" sz="1500" b="1" dirty="0"/>
              <a:t> </a:t>
            </a:r>
            <a:r>
              <a:rPr lang="en-US" sz="1500" b="1" dirty="0" err="1"/>
              <a:t>gelişim</a:t>
            </a:r>
            <a:r>
              <a:rPr lang="en-US" sz="1500" b="1" dirty="0"/>
              <a:t> </a:t>
            </a:r>
            <a:r>
              <a:rPr lang="en-US" sz="1500" b="1" dirty="0" err="1"/>
              <a:t>aşamasında</a:t>
            </a:r>
            <a:r>
              <a:rPr lang="en-US" sz="1500" b="1" dirty="0"/>
              <a:t> </a:t>
            </a:r>
            <a:r>
              <a:rPr lang="en-US" sz="1500" b="1" dirty="0" err="1"/>
              <a:t>insanın</a:t>
            </a:r>
            <a:r>
              <a:rPr lang="en-US" sz="1500" b="1" dirty="0"/>
              <a:t> </a:t>
            </a:r>
            <a:r>
              <a:rPr lang="en-US" sz="1500" b="1" dirty="0" err="1"/>
              <a:t>öğrenilmiş</a:t>
            </a:r>
            <a:r>
              <a:rPr lang="en-US" sz="1500" b="1" dirty="0"/>
              <a:t> </a:t>
            </a:r>
            <a:r>
              <a:rPr lang="en-US" sz="1500" b="1" dirty="0" err="1"/>
              <a:t>olgularının</a:t>
            </a:r>
            <a:r>
              <a:rPr lang="en-US" sz="1500" b="1" dirty="0"/>
              <a:t> </a:t>
            </a:r>
            <a:r>
              <a:rPr lang="tr-TR" sz="1500" b="1" dirty="0"/>
              <a:t>«</a:t>
            </a:r>
            <a:r>
              <a:rPr lang="en-US" sz="1500" b="1" dirty="0" err="1"/>
              <a:t>bütünüdür</a:t>
            </a:r>
            <a:r>
              <a:rPr lang="tr-TR" sz="1500" b="1" dirty="0"/>
              <a:t>»; i</a:t>
            </a:r>
            <a:r>
              <a:rPr lang="en-US" sz="1500" b="1" dirty="0" err="1"/>
              <a:t>nançlar</a:t>
            </a:r>
            <a:r>
              <a:rPr lang="en-US" sz="1500" b="1" dirty="0"/>
              <a:t>, </a:t>
            </a:r>
            <a:r>
              <a:rPr lang="en-US" sz="1500" b="1" dirty="0" err="1"/>
              <a:t>gelenekler</a:t>
            </a:r>
            <a:r>
              <a:rPr lang="en-US" sz="1500" b="1" dirty="0"/>
              <a:t>, </a:t>
            </a:r>
            <a:r>
              <a:rPr lang="en-US" sz="1500" b="1" dirty="0" err="1"/>
              <a:t>sanatlar</a:t>
            </a:r>
            <a:r>
              <a:rPr lang="en-US" sz="1500" b="1" dirty="0"/>
              <a:t>, </a:t>
            </a:r>
            <a:r>
              <a:rPr lang="en-US" sz="1500" b="1" dirty="0" err="1"/>
              <a:t>dil</a:t>
            </a:r>
            <a:r>
              <a:rPr lang="en-US" sz="1500" b="1" dirty="0"/>
              <a:t> vb. </a:t>
            </a:r>
            <a:endParaRPr lang="tr-TR" sz="1500" b="1" dirty="0"/>
          </a:p>
          <a:p>
            <a:pPr algn="just"/>
            <a:r>
              <a:rPr lang="tr-TR" sz="1500" b="1" dirty="0"/>
              <a:t>Uygarlık, </a:t>
            </a:r>
            <a:r>
              <a:rPr lang="en-US" sz="1500" b="1" dirty="0" err="1"/>
              <a:t>özellikle</a:t>
            </a:r>
            <a:r>
              <a:rPr lang="en-US" sz="1500" b="1" dirty="0"/>
              <a:t> </a:t>
            </a:r>
            <a:r>
              <a:rPr lang="en-US" sz="1500" b="1" dirty="0" err="1"/>
              <a:t>maddi</a:t>
            </a:r>
            <a:r>
              <a:rPr lang="en-US" sz="1500" b="1" dirty="0"/>
              <a:t> </a:t>
            </a:r>
            <a:r>
              <a:rPr lang="en-US" sz="1500" b="1" dirty="0" err="1"/>
              <a:t>sanatlar</a:t>
            </a:r>
            <a:r>
              <a:rPr lang="en-US" sz="1500" b="1" dirty="0"/>
              <a:t>, </a:t>
            </a:r>
            <a:r>
              <a:rPr lang="en-US" sz="1500" b="1" dirty="0" err="1"/>
              <a:t>siyasi</a:t>
            </a:r>
            <a:r>
              <a:rPr lang="en-US" sz="1500" b="1" dirty="0"/>
              <a:t> </a:t>
            </a:r>
            <a:r>
              <a:rPr lang="en-US" sz="1500" b="1" dirty="0" err="1"/>
              <a:t>örgütlenme</a:t>
            </a:r>
            <a:r>
              <a:rPr lang="en-US" sz="1500" b="1" dirty="0"/>
              <a:t> </a:t>
            </a:r>
            <a:r>
              <a:rPr lang="en-US" sz="1500" b="1" dirty="0" err="1"/>
              <a:t>ve</a:t>
            </a:r>
            <a:r>
              <a:rPr lang="en-US" sz="1500" b="1" dirty="0"/>
              <a:t> </a:t>
            </a:r>
            <a:r>
              <a:rPr lang="en-US" sz="1500" b="1" dirty="0" err="1"/>
              <a:t>bilimsel</a:t>
            </a:r>
            <a:r>
              <a:rPr lang="en-US" sz="1500" b="1" dirty="0"/>
              <a:t> </a:t>
            </a:r>
            <a:r>
              <a:rPr lang="en-US" sz="1500" b="1" dirty="0" err="1"/>
              <a:t>bilgi</a:t>
            </a:r>
            <a:r>
              <a:rPr lang="en-US" sz="1500" b="1" dirty="0"/>
              <a:t> </a:t>
            </a:r>
            <a:r>
              <a:rPr lang="en-US" sz="1500" b="1" dirty="0" err="1"/>
              <a:t>alanlarında</a:t>
            </a:r>
            <a:r>
              <a:rPr lang="en-US" sz="1500" b="1" dirty="0"/>
              <a:t> </a:t>
            </a:r>
            <a:r>
              <a:rPr lang="en-US" sz="1500" b="1" dirty="0" err="1"/>
              <a:t>belirli</a:t>
            </a:r>
            <a:r>
              <a:rPr lang="en-US" sz="1500" b="1" dirty="0"/>
              <a:t> </a:t>
            </a:r>
            <a:r>
              <a:rPr lang="en-US" sz="1500" b="1" dirty="0" err="1"/>
              <a:t>ilerlemelerle</a:t>
            </a:r>
            <a:r>
              <a:rPr lang="en-US" sz="1500" b="1" dirty="0"/>
              <a:t> </a:t>
            </a:r>
            <a:r>
              <a:rPr lang="en-US" sz="1500" b="1" dirty="0" err="1"/>
              <a:t>işaretlenmiş</a:t>
            </a:r>
            <a:r>
              <a:rPr lang="en-US" sz="1500" b="1" dirty="0"/>
              <a:t> </a:t>
            </a:r>
            <a:r>
              <a:rPr lang="en-US" sz="1500" b="1" dirty="0" err="1"/>
              <a:t>bir</a:t>
            </a:r>
            <a:r>
              <a:rPr lang="en-US" sz="1500" b="1" dirty="0"/>
              <a:t> </a:t>
            </a:r>
            <a:r>
              <a:rPr lang="en-US" sz="1500" b="1" dirty="0" err="1"/>
              <a:t>kültür</a:t>
            </a:r>
            <a:r>
              <a:rPr lang="en-US" sz="1500" b="1" dirty="0"/>
              <a:t> </a:t>
            </a:r>
            <a:r>
              <a:rPr lang="en-US" sz="1500" b="1" dirty="0" err="1"/>
              <a:t>evresidir</a:t>
            </a:r>
            <a:r>
              <a:rPr lang="en-US" sz="1500" b="1" dirty="0"/>
              <a:t> </a:t>
            </a:r>
            <a:r>
              <a:rPr lang="en-US" sz="1500" b="1" dirty="0" err="1"/>
              <a:t>ve</a:t>
            </a:r>
            <a:r>
              <a:rPr lang="en-US" sz="1500" b="1" dirty="0"/>
              <a:t> </a:t>
            </a:r>
            <a:r>
              <a:rPr lang="en-US" sz="1500" b="1" dirty="0" err="1"/>
              <a:t>insan</a:t>
            </a:r>
            <a:r>
              <a:rPr lang="en-US" sz="1500" b="1" dirty="0"/>
              <a:t> </a:t>
            </a:r>
            <a:r>
              <a:rPr lang="en-US" sz="1500" b="1" dirty="0" err="1"/>
              <a:t>ilerlemesinde</a:t>
            </a:r>
            <a:r>
              <a:rPr lang="en-US" sz="1500" b="1" dirty="0"/>
              <a:t> </a:t>
            </a:r>
            <a:r>
              <a:rPr lang="en-US" sz="1500" b="1" dirty="0" err="1"/>
              <a:t>daha</a:t>
            </a:r>
            <a:r>
              <a:rPr lang="en-US" sz="1500" b="1" dirty="0"/>
              <a:t> </a:t>
            </a:r>
            <a:r>
              <a:rPr lang="en-US" sz="1500" b="1" dirty="0" err="1"/>
              <a:t>gelişmiş</a:t>
            </a:r>
            <a:r>
              <a:rPr lang="en-US" sz="1500" b="1" dirty="0"/>
              <a:t> </a:t>
            </a:r>
            <a:r>
              <a:rPr lang="en-US" sz="1500" b="1" dirty="0" err="1"/>
              <a:t>bir</a:t>
            </a:r>
            <a:r>
              <a:rPr lang="en-US" sz="1500" b="1" dirty="0"/>
              <a:t> </a:t>
            </a:r>
            <a:r>
              <a:rPr lang="en-US" sz="1500" b="1" dirty="0" err="1"/>
              <a:t>aşamayı</a:t>
            </a:r>
            <a:r>
              <a:rPr lang="en-US" sz="1500" b="1" dirty="0"/>
              <a:t> </a:t>
            </a:r>
            <a:r>
              <a:rPr lang="en-US" sz="1500" b="1" dirty="0" err="1"/>
              <a:t>temsil</a:t>
            </a:r>
            <a:r>
              <a:rPr lang="en-US" sz="1500" b="1" dirty="0"/>
              <a:t> </a:t>
            </a:r>
            <a:r>
              <a:rPr lang="en-US" sz="1500" b="1" dirty="0" err="1"/>
              <a:t>eder</a:t>
            </a:r>
            <a:r>
              <a:rPr lang="en-US" sz="1500" b="1" dirty="0"/>
              <a:t>.</a:t>
            </a:r>
            <a:endParaRPr lang="tr-TR" sz="1500" b="1" dirty="0"/>
          </a:p>
          <a:p>
            <a:pPr marL="0" indent="0" algn="just">
              <a:buNone/>
            </a:pPr>
            <a:r>
              <a:rPr lang="en-US" sz="1500" b="1" dirty="0"/>
              <a:t>Tylor</a:t>
            </a:r>
            <a:r>
              <a:rPr lang="tr-TR" sz="1500" b="1" dirty="0"/>
              <a:t> (1871), </a:t>
            </a:r>
            <a:r>
              <a:rPr lang="en-US" sz="1500" b="1" dirty="0" err="1"/>
              <a:t>özünde</a:t>
            </a:r>
            <a:r>
              <a:rPr lang="en-US" sz="1500" b="1" dirty="0"/>
              <a:t> </a:t>
            </a:r>
            <a:r>
              <a:rPr lang="en-US" sz="1500" b="1" dirty="0" err="1"/>
              <a:t>kültürü</a:t>
            </a:r>
            <a:r>
              <a:rPr lang="en-US" sz="1500" b="1" dirty="0"/>
              <a:t>, </a:t>
            </a:r>
            <a:r>
              <a:rPr lang="en-US" sz="1500" b="1" dirty="0" err="1"/>
              <a:t>ilkel</a:t>
            </a:r>
            <a:r>
              <a:rPr lang="en-US" sz="1500" b="1" dirty="0"/>
              <a:t> </a:t>
            </a:r>
            <a:r>
              <a:rPr lang="en-US" sz="1500" b="1" dirty="0" err="1"/>
              <a:t>inançlardan</a:t>
            </a:r>
            <a:r>
              <a:rPr lang="en-US" sz="1500" b="1" dirty="0"/>
              <a:t> </a:t>
            </a:r>
            <a:r>
              <a:rPr lang="en-US" sz="1500" b="1" dirty="0" err="1"/>
              <a:t>yüksek</a:t>
            </a:r>
            <a:r>
              <a:rPr lang="en-US" sz="1500" b="1" dirty="0"/>
              <a:t> </a:t>
            </a:r>
            <a:r>
              <a:rPr lang="tr-TR" sz="1500" b="1" dirty="0"/>
              <a:t>uygarlığa</a:t>
            </a:r>
            <a:r>
              <a:rPr lang="en-US" sz="1500" b="1" dirty="0"/>
              <a:t> </a:t>
            </a:r>
            <a:r>
              <a:rPr lang="en-US" sz="1500" b="1" dirty="0" err="1"/>
              <a:t>kadar</a:t>
            </a:r>
            <a:r>
              <a:rPr lang="en-US" sz="1500" b="1" dirty="0"/>
              <a:t> </a:t>
            </a:r>
            <a:r>
              <a:rPr lang="en-US" sz="1500" b="1" dirty="0" err="1"/>
              <a:t>insan</a:t>
            </a:r>
            <a:r>
              <a:rPr lang="en-US" sz="1500" b="1" dirty="0"/>
              <a:t> </a:t>
            </a:r>
            <a:r>
              <a:rPr lang="en-US" sz="1500" b="1" dirty="0" err="1"/>
              <a:t>gelişiminin</a:t>
            </a:r>
            <a:r>
              <a:rPr lang="en-US" sz="1500" b="1" dirty="0"/>
              <a:t> </a:t>
            </a:r>
            <a:r>
              <a:rPr lang="en-US" sz="1500" b="1" dirty="0" err="1"/>
              <a:t>tüm</a:t>
            </a:r>
            <a:r>
              <a:rPr lang="en-US" sz="1500" b="1" dirty="0"/>
              <a:t> </a:t>
            </a:r>
            <a:r>
              <a:rPr lang="en-US" sz="1500" b="1" dirty="0" err="1"/>
              <a:t>yelpazesi</a:t>
            </a:r>
            <a:r>
              <a:rPr lang="en-US" sz="1500" b="1" dirty="0"/>
              <a:t> </a:t>
            </a:r>
            <a:r>
              <a:rPr lang="en-US" sz="1500" b="1" dirty="0" err="1"/>
              <a:t>olarak</a:t>
            </a:r>
            <a:r>
              <a:rPr lang="en-US" sz="1500" b="1" dirty="0"/>
              <a:t> </a:t>
            </a:r>
            <a:r>
              <a:rPr lang="en-US" sz="1500" b="1" dirty="0" err="1"/>
              <a:t>görür</a:t>
            </a:r>
            <a:r>
              <a:rPr lang="en-US" sz="1500" b="1" dirty="0"/>
              <a:t> </a:t>
            </a:r>
            <a:r>
              <a:rPr lang="en-US" sz="1500" b="1" dirty="0" err="1"/>
              <a:t>ve</a:t>
            </a:r>
            <a:r>
              <a:rPr lang="en-US" sz="1500" b="1" dirty="0"/>
              <a:t> </a:t>
            </a:r>
            <a:r>
              <a:rPr lang="tr-TR" sz="1500" b="1" dirty="0"/>
              <a:t>uygarlığı</a:t>
            </a:r>
            <a:r>
              <a:rPr lang="en-US" sz="1500" b="1" dirty="0"/>
              <a:t>, </a:t>
            </a:r>
            <a:r>
              <a:rPr lang="en-US" sz="1500" b="1" dirty="0" err="1"/>
              <a:t>daha</a:t>
            </a:r>
            <a:r>
              <a:rPr lang="en-US" sz="1500" b="1" dirty="0"/>
              <a:t> </a:t>
            </a:r>
            <a:r>
              <a:rPr lang="en-US" sz="1500" b="1" dirty="0" err="1"/>
              <a:t>geniş</a:t>
            </a:r>
            <a:r>
              <a:rPr lang="en-US" sz="1500" b="1" dirty="0"/>
              <a:t> </a:t>
            </a:r>
            <a:r>
              <a:rPr lang="en-US" sz="1500" b="1" dirty="0" err="1"/>
              <a:t>kültür</a:t>
            </a:r>
            <a:r>
              <a:rPr lang="en-US" sz="1500" b="1" dirty="0"/>
              <a:t> </a:t>
            </a:r>
            <a:r>
              <a:rPr lang="en-US" sz="1500" b="1" dirty="0" err="1"/>
              <a:t>kavramının</a:t>
            </a:r>
            <a:r>
              <a:rPr lang="en-US" sz="1500" b="1" dirty="0"/>
              <a:t> </a:t>
            </a:r>
            <a:r>
              <a:rPr lang="en-US" sz="1500" b="1" dirty="0" err="1"/>
              <a:t>bir</a:t>
            </a:r>
            <a:r>
              <a:rPr lang="en-US" sz="1500" b="1" dirty="0"/>
              <a:t> alt </a:t>
            </a:r>
            <a:r>
              <a:rPr lang="en-US" sz="1500" b="1" dirty="0" err="1"/>
              <a:t>kümesi</a:t>
            </a:r>
            <a:r>
              <a:rPr lang="en-US" sz="1500" b="1" dirty="0"/>
              <a:t> </a:t>
            </a:r>
            <a:r>
              <a:rPr lang="en-US" sz="1500" b="1" dirty="0" err="1"/>
              <a:t>veya</a:t>
            </a:r>
            <a:r>
              <a:rPr lang="en-US" sz="1500" b="1" dirty="0"/>
              <a:t> </a:t>
            </a:r>
            <a:r>
              <a:rPr lang="en-US" sz="1500" b="1" dirty="0" err="1"/>
              <a:t>aşaması</a:t>
            </a:r>
            <a:r>
              <a:rPr lang="en-US" sz="1500" b="1" dirty="0"/>
              <a:t> </a:t>
            </a:r>
            <a:r>
              <a:rPr lang="en-US" sz="1500" b="1" dirty="0" err="1"/>
              <a:t>olarak</a:t>
            </a:r>
            <a:r>
              <a:rPr lang="en-US" sz="1500" b="1" dirty="0"/>
              <a:t> </a:t>
            </a:r>
            <a:r>
              <a:rPr lang="tr-TR" sz="1500" b="1" dirty="0"/>
              <a:t>niteler.</a:t>
            </a:r>
            <a:endParaRPr lang="en-US" sz="1500" b="1" dirty="0"/>
          </a:p>
        </p:txBody>
      </p:sp>
    </p:spTree>
    <p:extLst>
      <p:ext uri="{BB962C8B-B14F-4D97-AF65-F5344CB8AC3E}">
        <p14:creationId xmlns:p14="http://schemas.microsoft.com/office/powerpoint/2010/main" val="406021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EC299-6031-C1D1-D096-9FE0D6DFF7E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7BA361C-859D-3531-E298-4DDF6976E8E0}"/>
              </a:ext>
            </a:extLst>
          </p:cNvPr>
          <p:cNvSpPr>
            <a:spLocks noGrp="1"/>
          </p:cNvSpPr>
          <p:nvPr>
            <p:ph type="title"/>
          </p:nvPr>
        </p:nvSpPr>
        <p:spPr>
          <a:xfrm>
            <a:off x="765825" y="157314"/>
            <a:ext cx="9184420" cy="816079"/>
          </a:xfrm>
        </p:spPr>
        <p:txBody>
          <a:bodyPr>
            <a:normAutofit fontScale="90000"/>
          </a:bodyPr>
          <a:lstStyle/>
          <a:p>
            <a:pPr algn="ctr"/>
            <a:r>
              <a:rPr lang="tr-TR" sz="2400" b="1" dirty="0"/>
              <a:t>KÜLTÜR KAVRAMININ YANLIŞ VEYA SINIRLI KULLANIMLARINA YOL AÇAN ÇEŞİTLİ YAKLAŞIMLAR</a:t>
            </a:r>
          </a:p>
        </p:txBody>
      </p:sp>
      <p:sp>
        <p:nvSpPr>
          <p:cNvPr id="3" name="İçerik Yer Tutucusu 2">
            <a:extLst>
              <a:ext uri="{FF2B5EF4-FFF2-40B4-BE49-F238E27FC236}">
                <a16:creationId xmlns:a16="http://schemas.microsoft.com/office/drawing/2014/main" id="{9F29D601-5A42-CA13-A493-F4939E709800}"/>
              </a:ext>
            </a:extLst>
          </p:cNvPr>
          <p:cNvSpPr>
            <a:spLocks noGrp="1"/>
          </p:cNvSpPr>
          <p:nvPr>
            <p:ph idx="1"/>
          </p:nvPr>
        </p:nvSpPr>
        <p:spPr>
          <a:xfrm>
            <a:off x="644975" y="1061884"/>
            <a:ext cx="9438005" cy="5181600"/>
          </a:xfrm>
        </p:spPr>
        <p:txBody>
          <a:bodyPr>
            <a:noAutofit/>
          </a:bodyPr>
          <a:lstStyle/>
          <a:p>
            <a:pPr marL="0" indent="0" algn="just">
              <a:buNone/>
            </a:pPr>
            <a:r>
              <a:rPr lang="en-US" sz="1500" b="1" dirty="0" err="1"/>
              <a:t>Batı’da</a:t>
            </a:r>
            <a:r>
              <a:rPr lang="en-US" sz="1500" b="1" dirty="0"/>
              <a:t> </a:t>
            </a:r>
            <a:r>
              <a:rPr lang="en-US" sz="1500" b="1" dirty="0" err="1"/>
              <a:t>yaygın</a:t>
            </a:r>
            <a:r>
              <a:rPr lang="en-US" sz="1500" b="1" dirty="0"/>
              <a:t> </a:t>
            </a:r>
            <a:r>
              <a:rPr lang="en-US" sz="1500" b="1" dirty="0" err="1"/>
              <a:t>olan</a:t>
            </a:r>
            <a:r>
              <a:rPr lang="tr-TR" sz="1500" b="1" dirty="0"/>
              <a:t> bu kavramın bir kişinin diğerinden daha “kültürlü” olduğu biçimindeki yaklaşımın temeli </a:t>
            </a:r>
            <a:r>
              <a:rPr lang="tr-TR" sz="1500" b="1" dirty="0" err="1"/>
              <a:t>Almanca’daki</a:t>
            </a:r>
            <a:r>
              <a:rPr lang="tr-TR" sz="1500" b="1" dirty="0"/>
              <a:t> kültür “</a:t>
            </a:r>
            <a:r>
              <a:rPr lang="tr-TR" sz="1500" b="1" dirty="0" err="1"/>
              <a:t>kulture</a:t>
            </a:r>
            <a:r>
              <a:rPr lang="tr-TR" sz="1500" b="1" dirty="0"/>
              <a:t>” sözcüğünün kökeninin uygarlık “</a:t>
            </a:r>
            <a:r>
              <a:rPr lang="tr-TR" sz="1500" b="1" dirty="0" err="1"/>
              <a:t>civilization</a:t>
            </a:r>
            <a:r>
              <a:rPr lang="tr-TR" sz="1500" b="1" dirty="0"/>
              <a:t>” terimine işaret etmesidir. </a:t>
            </a:r>
            <a:r>
              <a:rPr lang="en-US" sz="1500" b="1" dirty="0"/>
              <a:t>Bu </a:t>
            </a:r>
            <a:r>
              <a:rPr lang="en-US" sz="1500" b="1" dirty="0" err="1"/>
              <a:t>durumda</a:t>
            </a:r>
            <a:r>
              <a:rPr lang="en-US" sz="1500" b="1" dirty="0"/>
              <a:t>, </a:t>
            </a:r>
            <a:r>
              <a:rPr lang="en-US" sz="1500" b="1" dirty="0" err="1"/>
              <a:t>kültürlü</a:t>
            </a:r>
            <a:r>
              <a:rPr lang="en-US" sz="1500" b="1" dirty="0"/>
              <a:t> </a:t>
            </a:r>
            <a:r>
              <a:rPr lang="en-US" sz="1500" b="1" dirty="0" err="1"/>
              <a:t>denildiğinde</a:t>
            </a:r>
            <a:r>
              <a:rPr lang="en-US" sz="1500" b="1" dirty="0"/>
              <a:t> </a:t>
            </a:r>
            <a:r>
              <a:rPr lang="en-US" sz="1500" b="1" dirty="0" err="1"/>
              <a:t>kişinin</a:t>
            </a:r>
            <a:r>
              <a:rPr lang="en-US" sz="1500" b="1" dirty="0"/>
              <a:t> </a:t>
            </a:r>
            <a:r>
              <a:rPr lang="en-US" sz="1500" b="1" dirty="0" err="1"/>
              <a:t>uygar</a:t>
            </a:r>
            <a:r>
              <a:rPr lang="en-US" sz="1500" b="1" dirty="0"/>
              <a:t> </a:t>
            </a:r>
            <a:r>
              <a:rPr lang="en-US" sz="1500" b="1" dirty="0" err="1"/>
              <a:t>olduğu</a:t>
            </a:r>
            <a:r>
              <a:rPr lang="en-US" sz="1500" b="1" dirty="0"/>
              <a:t> </a:t>
            </a:r>
            <a:r>
              <a:rPr lang="en-US" sz="1500" b="1" dirty="0" err="1"/>
              <a:t>anlaşılır</a:t>
            </a:r>
            <a:r>
              <a:rPr lang="en-US" sz="1500" b="1" dirty="0"/>
              <a:t>. </a:t>
            </a:r>
            <a:r>
              <a:rPr lang="en-US" sz="1500" b="1" dirty="0" err="1"/>
              <a:t>Ancak</a:t>
            </a:r>
            <a:r>
              <a:rPr lang="en-US" sz="1500" b="1" dirty="0"/>
              <a:t> </a:t>
            </a:r>
            <a:r>
              <a:rPr lang="en-US" sz="1500" b="1" dirty="0" err="1"/>
              <a:t>sosyologlar</a:t>
            </a:r>
            <a:r>
              <a:rPr lang="en-US" sz="1500" b="1" dirty="0"/>
              <a:t> </a:t>
            </a:r>
            <a:r>
              <a:rPr lang="en-US" sz="1500" b="1" dirty="0" err="1"/>
              <a:t>ve</a:t>
            </a:r>
            <a:r>
              <a:rPr lang="en-US" sz="1500" b="1" dirty="0"/>
              <a:t> </a:t>
            </a:r>
            <a:r>
              <a:rPr lang="en-US" sz="1500" b="1" dirty="0" err="1"/>
              <a:t>antropologlar</a:t>
            </a:r>
            <a:r>
              <a:rPr lang="en-US" sz="1500" b="1" dirty="0"/>
              <a:t> </a:t>
            </a:r>
            <a:r>
              <a:rPr lang="en-US" sz="1500" b="1" dirty="0" err="1"/>
              <a:t>için</a:t>
            </a:r>
            <a:r>
              <a:rPr lang="en-US" sz="1500" b="1" dirty="0"/>
              <a:t> </a:t>
            </a:r>
            <a:r>
              <a:rPr lang="en-US" sz="1500" b="1" dirty="0" err="1"/>
              <a:t>kültür</a:t>
            </a:r>
            <a:r>
              <a:rPr lang="en-US" sz="1500" b="1" dirty="0"/>
              <a:t>, </a:t>
            </a:r>
            <a:r>
              <a:rPr lang="en-US" sz="1500" b="1" dirty="0" err="1"/>
              <a:t>yalnızca</a:t>
            </a:r>
            <a:r>
              <a:rPr lang="en-US" sz="1500" b="1" dirty="0"/>
              <a:t> </a:t>
            </a:r>
            <a:r>
              <a:rPr lang="en-US" sz="1500" b="1" dirty="0" err="1"/>
              <a:t>ince</a:t>
            </a:r>
            <a:r>
              <a:rPr lang="en-US" sz="1500" b="1" dirty="0"/>
              <a:t> </a:t>
            </a:r>
            <a:r>
              <a:rPr lang="en-US" sz="1500" b="1" dirty="0" err="1"/>
              <a:t>zerafet</a:t>
            </a:r>
            <a:r>
              <a:rPr lang="en-US" sz="1500" b="1" dirty="0"/>
              <a:t> </a:t>
            </a:r>
            <a:r>
              <a:rPr lang="en-US" sz="1500" b="1" dirty="0" err="1"/>
              <a:t>veya</a:t>
            </a:r>
            <a:r>
              <a:rPr lang="en-US" sz="1500" b="1" dirty="0"/>
              <a:t> </a:t>
            </a:r>
            <a:r>
              <a:rPr lang="en-US" sz="1500" b="1" dirty="0" err="1"/>
              <a:t>sanat</a:t>
            </a:r>
            <a:r>
              <a:rPr lang="en-US" sz="1500" b="1" dirty="0"/>
              <a:t> </a:t>
            </a:r>
            <a:r>
              <a:rPr lang="en-US" sz="1500" b="1" dirty="0" err="1"/>
              <a:t>değil</a:t>
            </a:r>
            <a:r>
              <a:rPr lang="en-US" sz="1500" b="1" dirty="0"/>
              <a:t>, </a:t>
            </a:r>
            <a:r>
              <a:rPr lang="en-US" sz="1500" b="1" dirty="0" err="1"/>
              <a:t>çok</a:t>
            </a:r>
            <a:r>
              <a:rPr lang="en-US" sz="1500" b="1" dirty="0"/>
              <a:t> </a:t>
            </a:r>
            <a:r>
              <a:rPr lang="en-US" sz="1500" b="1" dirty="0" err="1"/>
              <a:t>yönlülük</a:t>
            </a:r>
            <a:r>
              <a:rPr lang="en-US" sz="1500" b="1" dirty="0"/>
              <a:t>, </a:t>
            </a:r>
            <a:r>
              <a:rPr lang="en-US" sz="1500" b="1" dirty="0" err="1"/>
              <a:t>entelektüellik</a:t>
            </a:r>
            <a:r>
              <a:rPr lang="en-US" sz="1500" b="1" dirty="0"/>
              <a:t> </a:t>
            </a:r>
            <a:r>
              <a:rPr lang="en-US" sz="1500" b="1" dirty="0" err="1"/>
              <a:t>ve</a:t>
            </a:r>
            <a:r>
              <a:rPr lang="en-US" sz="1500" b="1" dirty="0"/>
              <a:t> </a:t>
            </a:r>
            <a:r>
              <a:rPr lang="en-US" sz="1500" b="1" dirty="0" err="1"/>
              <a:t>eğitim</a:t>
            </a:r>
            <a:r>
              <a:rPr lang="en-US" sz="1500" b="1" dirty="0"/>
              <a:t> </a:t>
            </a:r>
            <a:r>
              <a:rPr lang="en-US" sz="1500" b="1" dirty="0" err="1"/>
              <a:t>gibi</a:t>
            </a:r>
            <a:r>
              <a:rPr lang="en-US" sz="1500" b="1" dirty="0"/>
              <a:t> </a:t>
            </a:r>
            <a:r>
              <a:rPr lang="en-US" sz="1500" b="1" dirty="0" err="1"/>
              <a:t>çok</a:t>
            </a:r>
            <a:r>
              <a:rPr lang="en-US" sz="1500" b="1" dirty="0"/>
              <a:t> </a:t>
            </a:r>
            <a:r>
              <a:rPr lang="en-US" sz="1500" b="1" dirty="0" err="1"/>
              <a:t>daha</a:t>
            </a:r>
            <a:r>
              <a:rPr lang="en-US" sz="1500" b="1" dirty="0"/>
              <a:t> </a:t>
            </a:r>
            <a:r>
              <a:rPr lang="en-US" sz="1500" b="1" dirty="0" err="1"/>
              <a:t>geniş</a:t>
            </a:r>
            <a:r>
              <a:rPr lang="en-US" sz="1500" b="1" dirty="0"/>
              <a:t> </a:t>
            </a:r>
            <a:r>
              <a:rPr lang="en-US" sz="1500" b="1" dirty="0" err="1"/>
              <a:t>anlamlar</a:t>
            </a:r>
            <a:r>
              <a:rPr lang="en-US" sz="1500" b="1" dirty="0"/>
              <a:t> </a:t>
            </a:r>
            <a:r>
              <a:rPr lang="en-US" sz="1500" b="1" dirty="0" err="1"/>
              <a:t>taşır</a:t>
            </a:r>
            <a:r>
              <a:rPr lang="en-US" sz="1500" b="1" dirty="0"/>
              <a:t>. </a:t>
            </a:r>
            <a:r>
              <a:rPr lang="en-US" sz="1500" b="1" dirty="0" err="1"/>
              <a:t>Ayrıca</a:t>
            </a:r>
            <a:r>
              <a:rPr lang="en-US" sz="1500" b="1" dirty="0"/>
              <a:t>, </a:t>
            </a:r>
            <a:r>
              <a:rPr lang="en-US" sz="1500" b="1" dirty="0" err="1"/>
              <a:t>herkesin</a:t>
            </a:r>
            <a:r>
              <a:rPr lang="en-US" sz="1500" b="1" dirty="0"/>
              <a:t> </a:t>
            </a:r>
            <a:r>
              <a:rPr lang="en-US" sz="1500" b="1" dirty="0" err="1"/>
              <a:t>sahip</a:t>
            </a:r>
            <a:r>
              <a:rPr lang="en-US" sz="1500" b="1" dirty="0"/>
              <a:t> </a:t>
            </a:r>
            <a:r>
              <a:rPr lang="en-US" sz="1500" b="1" dirty="0" err="1"/>
              <a:t>olduğu</a:t>
            </a:r>
            <a:r>
              <a:rPr lang="en-US" sz="1500" b="1" dirty="0"/>
              <a:t> </a:t>
            </a:r>
            <a:r>
              <a:rPr lang="en-US" sz="1500" b="1" dirty="0" err="1"/>
              <a:t>bir</a:t>
            </a:r>
            <a:r>
              <a:rPr lang="en-US" sz="1500" b="1" dirty="0"/>
              <a:t> </a:t>
            </a:r>
            <a:r>
              <a:rPr lang="en-US" sz="1500" b="1" dirty="0" err="1"/>
              <a:t>kültür</a:t>
            </a:r>
            <a:r>
              <a:rPr lang="en-US" sz="1500" b="1" dirty="0"/>
              <a:t> </a:t>
            </a:r>
            <a:r>
              <a:rPr lang="en-US" sz="1500" b="1" dirty="0" err="1"/>
              <a:t>bulunduğu</a:t>
            </a:r>
            <a:r>
              <a:rPr lang="en-US" sz="1500" b="1" dirty="0"/>
              <a:t>, </a:t>
            </a:r>
            <a:r>
              <a:rPr lang="en-US" sz="1500" b="1" dirty="0" err="1"/>
              <a:t>dolayısıyla</a:t>
            </a:r>
            <a:r>
              <a:rPr lang="en-US" sz="1500" b="1" dirty="0"/>
              <a:t> </a:t>
            </a:r>
            <a:r>
              <a:rPr lang="en-US" sz="1500" b="1" dirty="0" err="1"/>
              <a:t>sosyolojik</a:t>
            </a:r>
            <a:r>
              <a:rPr lang="en-US" sz="1500" b="1" dirty="0"/>
              <a:t> </a:t>
            </a:r>
            <a:r>
              <a:rPr lang="en-US" sz="1500" b="1" dirty="0" err="1"/>
              <a:t>açıdan</a:t>
            </a:r>
            <a:r>
              <a:rPr lang="en-US" sz="1500" b="1" dirty="0"/>
              <a:t> </a:t>
            </a:r>
            <a:r>
              <a:rPr lang="en-US" sz="1500" b="1" dirty="0" err="1"/>
              <a:t>herkesin</a:t>
            </a:r>
            <a:r>
              <a:rPr lang="en-US" sz="1500" b="1" dirty="0"/>
              <a:t> “</a:t>
            </a:r>
            <a:r>
              <a:rPr lang="en-US" sz="1500" b="1" dirty="0" err="1"/>
              <a:t>kültürlü</a:t>
            </a:r>
            <a:r>
              <a:rPr lang="en-US" sz="1500" b="1" dirty="0"/>
              <a:t>” </a:t>
            </a:r>
            <a:r>
              <a:rPr lang="en-US" sz="1500" b="1" dirty="0" err="1"/>
              <a:t>sayılabileceği</a:t>
            </a:r>
            <a:r>
              <a:rPr lang="en-US" sz="1500" b="1" dirty="0"/>
              <a:t> </a:t>
            </a:r>
            <a:r>
              <a:rPr lang="en-US" sz="1500" b="1" dirty="0" err="1"/>
              <a:t>belirtilir</a:t>
            </a:r>
            <a:r>
              <a:rPr lang="en-US" sz="1500" b="1" dirty="0"/>
              <a:t>.</a:t>
            </a:r>
          </a:p>
          <a:p>
            <a:pPr marL="0" indent="0" algn="just">
              <a:buNone/>
            </a:pPr>
            <a:r>
              <a:rPr lang="tr-TR" sz="1500" b="1" dirty="0"/>
              <a:t>P</a:t>
            </a:r>
            <a:r>
              <a:rPr lang="en-US" sz="1500" b="1" dirty="0" err="1"/>
              <a:t>opüler</a:t>
            </a:r>
            <a:r>
              <a:rPr lang="en-US" sz="1500" b="1" dirty="0"/>
              <a:t> </a:t>
            </a:r>
            <a:r>
              <a:rPr lang="en-US" sz="1500" b="1" dirty="0" err="1"/>
              <a:t>kullanımda</a:t>
            </a:r>
            <a:r>
              <a:rPr lang="en-US" sz="1500" b="1" dirty="0"/>
              <a:t> </a:t>
            </a:r>
            <a:r>
              <a:rPr lang="en-US" sz="1500" b="1" dirty="0" err="1"/>
              <a:t>kültür</a:t>
            </a:r>
            <a:r>
              <a:rPr lang="en-US" sz="1500" b="1" dirty="0"/>
              <a:t> </a:t>
            </a:r>
            <a:r>
              <a:rPr lang="en-US" sz="1500" b="1" dirty="0" err="1"/>
              <a:t>genellikle</a:t>
            </a:r>
            <a:r>
              <a:rPr lang="en-US" sz="1500" b="1" dirty="0"/>
              <a:t> “</a:t>
            </a:r>
            <a:r>
              <a:rPr lang="en-US" sz="1500" b="1" dirty="0" err="1"/>
              <a:t>yüksek</a:t>
            </a:r>
            <a:r>
              <a:rPr lang="en-US" sz="1500" b="1" dirty="0"/>
              <a:t> </a:t>
            </a:r>
            <a:r>
              <a:rPr lang="en-US" sz="1500" b="1" dirty="0" err="1"/>
              <a:t>kültür</a:t>
            </a:r>
            <a:r>
              <a:rPr lang="en-US" sz="1500" b="1" dirty="0"/>
              <a:t>” </a:t>
            </a:r>
            <a:r>
              <a:rPr lang="en-US" sz="1500" b="1" dirty="0" err="1"/>
              <a:t>ile</a:t>
            </a:r>
            <a:r>
              <a:rPr lang="en-US" sz="1500" b="1" dirty="0"/>
              <a:t> </a:t>
            </a:r>
            <a:r>
              <a:rPr lang="en-US" sz="1500" b="1" dirty="0" err="1"/>
              <a:t>ilişkilendiril</a:t>
            </a:r>
            <a:r>
              <a:rPr lang="tr-TR" sz="1500" b="1" dirty="0"/>
              <a:t>ir. </a:t>
            </a:r>
            <a:r>
              <a:rPr lang="en-US" sz="1500" b="1" dirty="0"/>
              <a:t>Yüksek </a:t>
            </a:r>
            <a:r>
              <a:rPr lang="en-US" sz="1500" b="1" dirty="0" err="1"/>
              <a:t>kültür</a:t>
            </a:r>
            <a:r>
              <a:rPr lang="en-US" sz="1500" b="1" dirty="0"/>
              <a:t>, </a:t>
            </a:r>
            <a:r>
              <a:rPr lang="en-US" sz="1500" b="1" dirty="0" err="1"/>
              <a:t>elit</a:t>
            </a:r>
            <a:r>
              <a:rPr lang="en-US" sz="1500" b="1" dirty="0"/>
              <a:t> </a:t>
            </a:r>
            <a:r>
              <a:rPr lang="en-US" sz="1500" b="1" dirty="0" err="1"/>
              <a:t>bir</a:t>
            </a:r>
            <a:r>
              <a:rPr lang="en-US" sz="1500" b="1" dirty="0"/>
              <a:t> </a:t>
            </a:r>
            <a:r>
              <a:rPr lang="en-US" sz="1500" b="1" dirty="0" err="1"/>
              <a:t>sınıfa</a:t>
            </a:r>
            <a:r>
              <a:rPr lang="en-US" sz="1500" b="1" dirty="0"/>
              <a:t> </a:t>
            </a:r>
            <a:r>
              <a:rPr lang="en-US" sz="1500" b="1" dirty="0" err="1"/>
              <a:t>ait</a:t>
            </a:r>
            <a:r>
              <a:rPr lang="en-US" sz="1500" b="1" dirty="0"/>
              <a:t> </a:t>
            </a:r>
            <a:r>
              <a:rPr lang="en-US" sz="1500" b="1" dirty="0" err="1"/>
              <a:t>olup</a:t>
            </a:r>
            <a:r>
              <a:rPr lang="en-US" sz="1500" b="1" dirty="0"/>
              <a:t> opera, </a:t>
            </a:r>
            <a:r>
              <a:rPr lang="en-US" sz="1500" b="1" dirty="0" err="1"/>
              <a:t>klasik</a:t>
            </a:r>
            <a:r>
              <a:rPr lang="en-US" sz="1500" b="1" dirty="0"/>
              <a:t> </a:t>
            </a:r>
            <a:r>
              <a:rPr lang="en-US" sz="1500" b="1" dirty="0" err="1"/>
              <a:t>müzik</a:t>
            </a:r>
            <a:r>
              <a:rPr lang="en-US" sz="1500" b="1" dirty="0"/>
              <a:t>, </a:t>
            </a:r>
            <a:r>
              <a:rPr lang="en-US" sz="1500" b="1" dirty="0" err="1"/>
              <a:t>güzel</a:t>
            </a:r>
            <a:r>
              <a:rPr lang="en-US" sz="1500" b="1" dirty="0"/>
              <a:t> </a:t>
            </a:r>
            <a:r>
              <a:rPr lang="en-US" sz="1500" b="1" dirty="0" err="1"/>
              <a:t>sanatlar</a:t>
            </a:r>
            <a:r>
              <a:rPr lang="en-US" sz="1500" b="1" dirty="0"/>
              <a:t> </a:t>
            </a:r>
            <a:r>
              <a:rPr lang="en-US" sz="1500" b="1" dirty="0" err="1"/>
              <a:t>gibi</a:t>
            </a:r>
            <a:r>
              <a:rPr lang="en-US" sz="1500" b="1" dirty="0"/>
              <a:t> </a:t>
            </a:r>
            <a:r>
              <a:rPr lang="en-US" sz="1500" b="1" dirty="0" err="1"/>
              <a:t>etkinlikleri</a:t>
            </a:r>
            <a:r>
              <a:rPr lang="en-US" sz="1500" b="1" dirty="0"/>
              <a:t> </a:t>
            </a:r>
            <a:r>
              <a:rPr lang="en-US" sz="1500" b="1" dirty="0" err="1"/>
              <a:t>kapsar</a:t>
            </a:r>
            <a:r>
              <a:rPr lang="en-US" sz="1500" b="1" dirty="0"/>
              <a:t> </a:t>
            </a:r>
            <a:r>
              <a:rPr lang="en-US" sz="1500" b="1" dirty="0" err="1"/>
              <a:t>ve</a:t>
            </a:r>
            <a:r>
              <a:rPr lang="en-US" sz="1500" b="1" dirty="0"/>
              <a:t> </a:t>
            </a:r>
            <a:r>
              <a:rPr lang="en-US" sz="1500" b="1" dirty="0" err="1"/>
              <a:t>bu</a:t>
            </a:r>
            <a:r>
              <a:rPr lang="en-US" sz="1500" b="1" dirty="0"/>
              <a:t> </a:t>
            </a:r>
            <a:r>
              <a:rPr lang="en-US" sz="1500" b="1" dirty="0" err="1"/>
              <a:t>etkinliklere</a:t>
            </a:r>
            <a:r>
              <a:rPr lang="en-US" sz="1500" b="1" dirty="0"/>
              <a:t> </a:t>
            </a:r>
            <a:r>
              <a:rPr lang="en-US" sz="1500" b="1" dirty="0" err="1"/>
              <a:t>erişim</a:t>
            </a:r>
            <a:r>
              <a:rPr lang="en-US" sz="1500" b="1" dirty="0"/>
              <a:t> </a:t>
            </a:r>
            <a:r>
              <a:rPr lang="en-US" sz="1500" b="1" dirty="0" err="1"/>
              <a:t>zorlukları</a:t>
            </a:r>
            <a:r>
              <a:rPr lang="en-US" sz="1500" b="1" dirty="0"/>
              <a:t> </a:t>
            </a:r>
            <a:r>
              <a:rPr lang="en-US" sz="1500" b="1" dirty="0" err="1"/>
              <a:t>nedeniyle</a:t>
            </a:r>
            <a:r>
              <a:rPr lang="en-US" sz="1500" b="1" dirty="0"/>
              <a:t> </a:t>
            </a:r>
            <a:r>
              <a:rPr lang="en-US" sz="1500" b="1" dirty="0" err="1"/>
              <a:t>herkes</a:t>
            </a:r>
            <a:r>
              <a:rPr lang="en-US" sz="1500" b="1" dirty="0"/>
              <a:t> </a:t>
            </a:r>
            <a:r>
              <a:rPr lang="en-US" sz="1500" b="1" dirty="0" err="1"/>
              <a:t>tarafından</a:t>
            </a:r>
            <a:r>
              <a:rPr lang="en-US" sz="1500" b="1" dirty="0"/>
              <a:t> </a:t>
            </a:r>
            <a:r>
              <a:rPr lang="en-US" sz="1500" b="1" dirty="0" err="1"/>
              <a:t>kolayca</a:t>
            </a:r>
            <a:r>
              <a:rPr lang="en-US" sz="1500" b="1" dirty="0"/>
              <a:t> </a:t>
            </a:r>
            <a:r>
              <a:rPr lang="en-US" sz="1500" b="1" dirty="0" err="1"/>
              <a:t>benimsenemez</a:t>
            </a:r>
            <a:r>
              <a:rPr lang="tr-TR" sz="1500" b="1" dirty="0"/>
              <a:t> </a:t>
            </a:r>
            <a:r>
              <a:rPr lang="en-US" sz="1500" b="1" dirty="0"/>
              <a:t>(Stolley, 2005, s. 43). </a:t>
            </a:r>
          </a:p>
          <a:p>
            <a:pPr marL="0" indent="0" algn="just">
              <a:buNone/>
            </a:pPr>
            <a:r>
              <a:rPr lang="tr-TR" sz="1500" b="1" dirty="0"/>
              <a:t>K</a:t>
            </a:r>
            <a:r>
              <a:rPr lang="en-US" sz="1500" b="1" dirty="0" err="1"/>
              <a:t>ültür</a:t>
            </a:r>
            <a:r>
              <a:rPr lang="en-US" sz="1500" b="1" dirty="0"/>
              <a:t> </a:t>
            </a:r>
            <a:r>
              <a:rPr lang="en-US" sz="1500" b="1" dirty="0" err="1"/>
              <a:t>kavramının</a:t>
            </a:r>
            <a:r>
              <a:rPr lang="en-US" sz="1500" b="1" dirty="0"/>
              <a:t> </a:t>
            </a:r>
            <a:r>
              <a:rPr lang="en-US" sz="1500" b="1" dirty="0" err="1"/>
              <a:t>sadece</a:t>
            </a:r>
            <a:r>
              <a:rPr lang="en-US" sz="1500" b="1" dirty="0"/>
              <a:t> </a:t>
            </a:r>
            <a:r>
              <a:rPr lang="en-US" sz="1500" b="1" dirty="0" err="1"/>
              <a:t>gelenek</a:t>
            </a:r>
            <a:r>
              <a:rPr lang="en-US" sz="1500" b="1" dirty="0"/>
              <a:t>, </a:t>
            </a:r>
            <a:r>
              <a:rPr lang="en-US" sz="1500" b="1" dirty="0" err="1"/>
              <a:t>görenek</a:t>
            </a:r>
            <a:r>
              <a:rPr lang="en-US" sz="1500" b="1" dirty="0"/>
              <a:t>, </a:t>
            </a:r>
            <a:r>
              <a:rPr lang="en-US" sz="1500" b="1" dirty="0" err="1"/>
              <a:t>giyim</a:t>
            </a:r>
            <a:r>
              <a:rPr lang="en-US" sz="1500" b="1" dirty="0"/>
              <a:t>, dans </a:t>
            </a:r>
            <a:r>
              <a:rPr lang="en-US" sz="1500" b="1" dirty="0" err="1"/>
              <a:t>ve</a:t>
            </a:r>
            <a:r>
              <a:rPr lang="en-US" sz="1500" b="1" dirty="0"/>
              <a:t> </a:t>
            </a:r>
            <a:r>
              <a:rPr lang="en-US" sz="1500" b="1" dirty="0" err="1"/>
              <a:t>müzikle</a:t>
            </a:r>
            <a:r>
              <a:rPr lang="en-US" sz="1500" b="1" dirty="0"/>
              <a:t> </a:t>
            </a:r>
            <a:r>
              <a:rPr lang="en-US" sz="1500" b="1" dirty="0" err="1"/>
              <a:t>sınırlı</a:t>
            </a:r>
            <a:r>
              <a:rPr lang="en-US" sz="1500" b="1" dirty="0"/>
              <a:t> </a:t>
            </a:r>
            <a:r>
              <a:rPr lang="en-US" sz="1500" b="1" dirty="0" err="1"/>
              <a:t>olduğu</a:t>
            </a:r>
            <a:r>
              <a:rPr lang="en-US" sz="1500" b="1" dirty="0"/>
              <a:t> </a:t>
            </a:r>
            <a:r>
              <a:rPr lang="en-US" sz="1500" b="1" dirty="0" err="1"/>
              <a:t>yönündeki</a:t>
            </a:r>
            <a:r>
              <a:rPr lang="en-US" sz="1500" b="1" dirty="0"/>
              <a:t> </a:t>
            </a:r>
            <a:r>
              <a:rPr lang="en-US" sz="1500" b="1" dirty="0" err="1"/>
              <a:t>anlayışlar</a:t>
            </a:r>
            <a:r>
              <a:rPr lang="en-US" sz="1500" b="1" dirty="0"/>
              <a:t> da </a:t>
            </a:r>
            <a:r>
              <a:rPr lang="tr-TR" sz="1500" b="1" dirty="0"/>
              <a:t>doğru değildir. </a:t>
            </a:r>
            <a:r>
              <a:rPr lang="en-US" sz="1500" b="1" dirty="0"/>
              <a:t>Bu </a:t>
            </a:r>
            <a:r>
              <a:rPr lang="en-US" sz="1500" b="1" dirty="0" err="1"/>
              <a:t>görüş</a:t>
            </a:r>
            <a:r>
              <a:rPr lang="en-US" sz="1500" b="1" dirty="0"/>
              <a:t>, </a:t>
            </a:r>
            <a:r>
              <a:rPr lang="en-US" sz="1500" b="1" dirty="0" err="1"/>
              <a:t>günlük</a:t>
            </a:r>
            <a:r>
              <a:rPr lang="en-US" sz="1500" b="1" dirty="0"/>
              <a:t> </a:t>
            </a:r>
            <a:r>
              <a:rPr lang="en-US" sz="1500" b="1" dirty="0" err="1"/>
              <a:t>yaşamın</a:t>
            </a:r>
            <a:r>
              <a:rPr lang="en-US" sz="1500" b="1" dirty="0"/>
              <a:t> </a:t>
            </a:r>
            <a:r>
              <a:rPr lang="en-US" sz="1500" b="1" dirty="0" err="1"/>
              <a:t>çoğunun</a:t>
            </a:r>
            <a:r>
              <a:rPr lang="en-US" sz="1500" b="1" dirty="0"/>
              <a:t> </a:t>
            </a:r>
            <a:r>
              <a:rPr lang="en-US" sz="1500" b="1" dirty="0" err="1"/>
              <a:t>eğlence</a:t>
            </a:r>
            <a:r>
              <a:rPr lang="en-US" sz="1500" b="1" dirty="0"/>
              <a:t> </a:t>
            </a:r>
            <a:r>
              <a:rPr lang="en-US" sz="1500" b="1" dirty="0" err="1"/>
              <a:t>ve</a:t>
            </a:r>
            <a:r>
              <a:rPr lang="en-US" sz="1500" b="1" dirty="0"/>
              <a:t> </a:t>
            </a:r>
            <a:r>
              <a:rPr lang="en-US" sz="1500" b="1" dirty="0" err="1"/>
              <a:t>gayri</a:t>
            </a:r>
            <a:r>
              <a:rPr lang="en-US" sz="1500" b="1" dirty="0"/>
              <a:t> </a:t>
            </a:r>
            <a:r>
              <a:rPr lang="en-US" sz="1500" b="1" dirty="0" err="1"/>
              <a:t>ciddi</a:t>
            </a:r>
            <a:r>
              <a:rPr lang="en-US" sz="1500" b="1" dirty="0"/>
              <a:t> </a:t>
            </a:r>
            <a:r>
              <a:rPr lang="en-US" sz="1500" b="1" dirty="0" err="1"/>
              <a:t>olduğu</a:t>
            </a:r>
            <a:r>
              <a:rPr lang="en-US" sz="1500" b="1" dirty="0"/>
              <a:t> </a:t>
            </a:r>
            <a:r>
              <a:rPr lang="en-US" sz="1500" b="1" dirty="0" err="1"/>
              <a:t>izlenimini</a:t>
            </a:r>
            <a:r>
              <a:rPr lang="en-US" sz="1500" b="1" dirty="0"/>
              <a:t> </a:t>
            </a:r>
            <a:r>
              <a:rPr lang="en-US" sz="1500" b="1" dirty="0" err="1"/>
              <a:t>yaratır</a:t>
            </a:r>
            <a:r>
              <a:rPr lang="tr-TR" sz="1500" b="1" dirty="0"/>
              <a:t> </a:t>
            </a:r>
            <a:r>
              <a:rPr lang="tr-TR" sz="1600" b="1" dirty="0"/>
              <a:t>(</a:t>
            </a:r>
            <a:r>
              <a:rPr lang="tr-TR" sz="1600" b="1" dirty="0" err="1"/>
              <a:t>Doda</a:t>
            </a:r>
            <a:r>
              <a:rPr lang="tr-TR" sz="1600" b="1" dirty="0"/>
              <a:t>, 2005, s. 69-70).</a:t>
            </a:r>
            <a:r>
              <a:rPr lang="en-US" sz="1500" b="1" dirty="0"/>
              <a:t> </a:t>
            </a:r>
            <a:endParaRPr lang="tr-TR" sz="1500" b="1" dirty="0"/>
          </a:p>
          <a:p>
            <a:pPr marL="0" indent="0" algn="just">
              <a:buNone/>
            </a:pPr>
            <a:r>
              <a:rPr lang="en-US" sz="1500" b="1" dirty="0"/>
              <a:t>Benzer </a:t>
            </a:r>
            <a:r>
              <a:rPr lang="en-US" sz="1500" b="1" dirty="0" err="1"/>
              <a:t>şekilde</a:t>
            </a:r>
            <a:r>
              <a:rPr lang="en-US" sz="1500" b="1" dirty="0"/>
              <a:t>, </a:t>
            </a:r>
            <a:r>
              <a:rPr lang="en-US" sz="1500" b="1" dirty="0" err="1"/>
              <a:t>kültürün</a:t>
            </a:r>
            <a:r>
              <a:rPr lang="en-US" sz="1500" b="1" dirty="0"/>
              <a:t>, </a:t>
            </a:r>
            <a:r>
              <a:rPr lang="en-US" sz="1500" b="1" dirty="0" err="1"/>
              <a:t>ait</a:t>
            </a:r>
            <a:r>
              <a:rPr lang="en-US" sz="1500" b="1" dirty="0"/>
              <a:t> </a:t>
            </a:r>
            <a:r>
              <a:rPr lang="en-US" sz="1500" b="1" dirty="0" err="1"/>
              <a:t>olduğu</a:t>
            </a:r>
            <a:r>
              <a:rPr lang="en-US" sz="1500" b="1" dirty="0"/>
              <a:t> </a:t>
            </a:r>
            <a:r>
              <a:rPr lang="en-US" sz="1500" b="1" dirty="0" err="1"/>
              <a:t>yerin</a:t>
            </a:r>
            <a:r>
              <a:rPr lang="en-US" sz="1500" b="1" dirty="0"/>
              <a:t> </a:t>
            </a:r>
            <a:r>
              <a:rPr lang="en-US" sz="1500" b="1" dirty="0" err="1"/>
              <a:t>tarihsel</a:t>
            </a:r>
            <a:r>
              <a:rPr lang="en-US" sz="1500" b="1" dirty="0"/>
              <a:t> </a:t>
            </a:r>
            <a:r>
              <a:rPr lang="en-US" sz="1500" b="1" dirty="0" err="1"/>
              <a:t>ve</a:t>
            </a:r>
            <a:r>
              <a:rPr lang="en-US" sz="1500" b="1" dirty="0"/>
              <a:t> </a:t>
            </a:r>
            <a:r>
              <a:rPr lang="en-US" sz="1500" b="1" dirty="0" err="1"/>
              <a:t>maddi</a:t>
            </a:r>
            <a:r>
              <a:rPr lang="en-US" sz="1500" b="1" dirty="0"/>
              <a:t> </a:t>
            </a:r>
            <a:r>
              <a:rPr lang="en-US" sz="1500" b="1" dirty="0" err="1"/>
              <a:t>objeleriyle</a:t>
            </a:r>
            <a:r>
              <a:rPr lang="en-US" sz="1500" b="1" dirty="0"/>
              <a:t> </a:t>
            </a:r>
            <a:r>
              <a:rPr lang="en-US" sz="1500" b="1" dirty="0" err="1"/>
              <a:t>sınırlandırılması</a:t>
            </a:r>
            <a:r>
              <a:rPr lang="en-US" sz="1500" b="1" dirty="0"/>
              <a:t> da </a:t>
            </a:r>
            <a:r>
              <a:rPr lang="en-US" sz="1500" b="1" dirty="0" err="1"/>
              <a:t>yanlıştır</a:t>
            </a:r>
            <a:r>
              <a:rPr lang="en-US" sz="1500" b="1" dirty="0"/>
              <a:t>; </a:t>
            </a:r>
            <a:r>
              <a:rPr lang="en-US" sz="1500" b="1" dirty="0" err="1"/>
              <a:t>çünkü</a:t>
            </a:r>
            <a:r>
              <a:rPr lang="en-US" sz="1500" b="1" dirty="0"/>
              <a:t> modern </a:t>
            </a:r>
            <a:r>
              <a:rPr lang="en-US" sz="1500" b="1" dirty="0" err="1"/>
              <a:t>ve</a:t>
            </a:r>
            <a:r>
              <a:rPr lang="en-US" sz="1500" b="1" dirty="0"/>
              <a:t> </a:t>
            </a:r>
            <a:r>
              <a:rPr lang="en-US" sz="1500" b="1" dirty="0" err="1"/>
              <a:t>gündelik</a:t>
            </a:r>
            <a:r>
              <a:rPr lang="en-US" sz="1500" b="1" dirty="0"/>
              <a:t> </a:t>
            </a:r>
            <a:r>
              <a:rPr lang="en-US" sz="1500" b="1" dirty="0" err="1"/>
              <a:t>yaşamda</a:t>
            </a:r>
            <a:r>
              <a:rPr lang="en-US" sz="1500" b="1" dirty="0"/>
              <a:t> da </a:t>
            </a:r>
            <a:r>
              <a:rPr lang="en-US" sz="1500" b="1" dirty="0" err="1"/>
              <a:t>kültürel</a:t>
            </a:r>
            <a:r>
              <a:rPr lang="en-US" sz="1500" b="1" dirty="0"/>
              <a:t> </a:t>
            </a:r>
            <a:r>
              <a:rPr lang="tr-TR" sz="1500" b="1" dirty="0"/>
              <a:t>ögeler</a:t>
            </a:r>
            <a:r>
              <a:rPr lang="en-US" sz="1500" b="1" dirty="0"/>
              <a:t> </a:t>
            </a:r>
            <a:r>
              <a:rPr lang="en-US" sz="1500" b="1" dirty="0" err="1"/>
              <a:t>bulunur</a:t>
            </a:r>
            <a:r>
              <a:rPr lang="en-US" sz="1500" b="1" dirty="0"/>
              <a:t> </a:t>
            </a:r>
            <a:r>
              <a:rPr lang="en-US" sz="1500" b="1" dirty="0" err="1"/>
              <a:t>ve</a:t>
            </a:r>
            <a:r>
              <a:rPr lang="en-US" sz="1500" b="1" dirty="0"/>
              <a:t> </a:t>
            </a:r>
            <a:r>
              <a:rPr lang="en-US" sz="1500" b="1" dirty="0" err="1"/>
              <a:t>kültür</a:t>
            </a:r>
            <a:r>
              <a:rPr lang="en-US" sz="1500" b="1" dirty="0"/>
              <a:t>, </a:t>
            </a:r>
            <a:r>
              <a:rPr lang="en-US" sz="1500" b="1" dirty="0" err="1"/>
              <a:t>daha</a:t>
            </a:r>
            <a:r>
              <a:rPr lang="en-US" sz="1500" b="1" dirty="0"/>
              <a:t> </a:t>
            </a:r>
            <a:r>
              <a:rPr lang="en-US" sz="1500" b="1" dirty="0" err="1"/>
              <a:t>az</a:t>
            </a:r>
            <a:r>
              <a:rPr lang="en-US" sz="1500" b="1" dirty="0"/>
              <a:t> “</a:t>
            </a:r>
            <a:r>
              <a:rPr lang="en-US" sz="1500" b="1" dirty="0" err="1"/>
              <a:t>kültürel</a:t>
            </a:r>
            <a:r>
              <a:rPr lang="en-US" sz="1500" b="1" dirty="0"/>
              <a:t>” </a:t>
            </a:r>
            <a:r>
              <a:rPr lang="en-US" sz="1500" b="1" dirty="0" err="1"/>
              <a:t>olarak</a:t>
            </a:r>
            <a:r>
              <a:rPr lang="en-US" sz="1500" b="1" dirty="0"/>
              <a:t> </a:t>
            </a:r>
            <a:r>
              <a:rPr lang="en-US" sz="1500" b="1" dirty="0" err="1"/>
              <a:t>görülmemelidir</a:t>
            </a:r>
            <a:r>
              <a:rPr lang="tr-TR" sz="1500" b="1" dirty="0"/>
              <a:t> (</a:t>
            </a:r>
            <a:r>
              <a:rPr lang="tr-TR" sz="1500" b="1" dirty="0" err="1"/>
              <a:t>Doda</a:t>
            </a:r>
            <a:r>
              <a:rPr lang="tr-TR" sz="1500" b="1" dirty="0"/>
              <a:t>, 2005, s. 71).</a:t>
            </a:r>
          </a:p>
        </p:txBody>
      </p:sp>
    </p:spTree>
    <p:extLst>
      <p:ext uri="{BB962C8B-B14F-4D97-AF65-F5344CB8AC3E}">
        <p14:creationId xmlns:p14="http://schemas.microsoft.com/office/powerpoint/2010/main" val="242481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9E5CF-4A60-EF95-CBD3-25975E36C66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A84D888-E677-A3F6-AF50-5CD2B43CB0D0}"/>
              </a:ext>
            </a:extLst>
          </p:cNvPr>
          <p:cNvSpPr>
            <a:spLocks noGrp="1"/>
          </p:cNvSpPr>
          <p:nvPr>
            <p:ph type="title"/>
          </p:nvPr>
        </p:nvSpPr>
        <p:spPr>
          <a:xfrm>
            <a:off x="765825" y="157315"/>
            <a:ext cx="8596668" cy="634182"/>
          </a:xfrm>
        </p:spPr>
        <p:txBody>
          <a:bodyPr>
            <a:normAutofit/>
          </a:bodyPr>
          <a:lstStyle/>
          <a:p>
            <a:pPr algn="ctr"/>
            <a:r>
              <a:rPr lang="tr-TR" sz="2400" b="1" dirty="0"/>
              <a:t>KÜLTÜR: KAPSAMI</a:t>
            </a:r>
            <a:endParaRPr lang="en-US" sz="2400" b="1" dirty="0"/>
          </a:p>
        </p:txBody>
      </p:sp>
      <p:sp>
        <p:nvSpPr>
          <p:cNvPr id="3" name="İçerik Yer Tutucusu 2">
            <a:extLst>
              <a:ext uri="{FF2B5EF4-FFF2-40B4-BE49-F238E27FC236}">
                <a16:creationId xmlns:a16="http://schemas.microsoft.com/office/drawing/2014/main" id="{AE5A2978-0047-C93C-3D01-19013C49644F}"/>
              </a:ext>
            </a:extLst>
          </p:cNvPr>
          <p:cNvSpPr>
            <a:spLocks noGrp="1"/>
          </p:cNvSpPr>
          <p:nvPr>
            <p:ph idx="1"/>
          </p:nvPr>
        </p:nvSpPr>
        <p:spPr>
          <a:xfrm>
            <a:off x="649891" y="791496"/>
            <a:ext cx="9438005" cy="5697793"/>
          </a:xfrm>
        </p:spPr>
        <p:txBody>
          <a:bodyPr>
            <a:noAutofit/>
          </a:bodyPr>
          <a:lstStyle/>
          <a:p>
            <a:pPr marL="0" indent="0" algn="just">
              <a:buNone/>
            </a:pPr>
            <a:r>
              <a:rPr lang="en-US" sz="1500" b="1" u="sng" dirty="0" err="1"/>
              <a:t>Kültürün</a:t>
            </a:r>
            <a:r>
              <a:rPr lang="en-US" sz="1500" b="1" u="sng" dirty="0"/>
              <a:t> Ö</a:t>
            </a:r>
            <a:r>
              <a:rPr lang="tr-TR" sz="1500" b="1" u="sng" dirty="0"/>
              <a:t>g</a:t>
            </a:r>
            <a:r>
              <a:rPr lang="en-US" sz="1500" b="1" u="sng" dirty="0" err="1"/>
              <a:t>eleri</a:t>
            </a:r>
            <a:r>
              <a:rPr lang="tr-TR" sz="1500" b="1" u="sng" dirty="0"/>
              <a:t>: </a:t>
            </a:r>
          </a:p>
          <a:p>
            <a:pPr algn="just"/>
            <a:r>
              <a:rPr lang="tr-TR" sz="1500" b="1" dirty="0"/>
              <a:t>D</a:t>
            </a:r>
            <a:r>
              <a:rPr lang="en-US" sz="1500" b="1" dirty="0"/>
              <a:t>il, </a:t>
            </a:r>
            <a:r>
              <a:rPr lang="en-US" sz="1500" b="1" dirty="0" err="1"/>
              <a:t>normlar</a:t>
            </a:r>
            <a:r>
              <a:rPr lang="en-US" sz="1500" b="1" dirty="0"/>
              <a:t>, </a:t>
            </a:r>
            <a:r>
              <a:rPr lang="en-US" sz="1500" b="1" dirty="0" err="1"/>
              <a:t>semboller</a:t>
            </a:r>
            <a:r>
              <a:rPr lang="en-US" sz="1500" b="1" dirty="0"/>
              <a:t>, </a:t>
            </a:r>
            <a:r>
              <a:rPr lang="en-US" sz="1500" b="1" dirty="0" err="1"/>
              <a:t>değerler</a:t>
            </a:r>
            <a:r>
              <a:rPr lang="en-US" sz="1500" b="1" dirty="0"/>
              <a:t>, </a:t>
            </a:r>
            <a:r>
              <a:rPr lang="en-US" sz="1500" b="1" dirty="0" err="1"/>
              <a:t>inançlar</a:t>
            </a:r>
            <a:r>
              <a:rPr lang="en-US" sz="1500" b="1" dirty="0"/>
              <a:t>, </a:t>
            </a:r>
            <a:r>
              <a:rPr lang="en-US" sz="1500" b="1" dirty="0" err="1"/>
              <a:t>maddi</a:t>
            </a:r>
            <a:r>
              <a:rPr lang="en-US" sz="1500" b="1" dirty="0"/>
              <a:t> </a:t>
            </a:r>
            <a:r>
              <a:rPr lang="en-US" sz="1500" b="1" dirty="0" err="1"/>
              <a:t>mallar</a:t>
            </a:r>
            <a:r>
              <a:rPr lang="en-US" sz="1500" b="1" dirty="0"/>
              <a:t> </a:t>
            </a:r>
            <a:r>
              <a:rPr lang="en-US" sz="1500" b="1" dirty="0" err="1"/>
              <a:t>ve</a:t>
            </a:r>
            <a:r>
              <a:rPr lang="en-US" sz="1500" b="1" dirty="0"/>
              <a:t> </a:t>
            </a:r>
            <a:r>
              <a:rPr lang="en-US" sz="1500" b="1" dirty="0" err="1"/>
              <a:t>davranışları</a:t>
            </a:r>
            <a:r>
              <a:rPr lang="en-US" sz="1500" b="1" dirty="0"/>
              <a:t> </a:t>
            </a:r>
            <a:r>
              <a:rPr lang="en-US" sz="1500" b="1" dirty="0" err="1"/>
              <a:t>içerir</a:t>
            </a:r>
            <a:r>
              <a:rPr lang="en-US" sz="1500" b="1" dirty="0"/>
              <a:t>.</a:t>
            </a:r>
            <a:endParaRPr lang="tr-TR" sz="1500" b="1" dirty="0"/>
          </a:p>
          <a:p>
            <a:pPr marL="0" indent="0" algn="just">
              <a:buNone/>
            </a:pPr>
            <a:r>
              <a:rPr lang="en-US" sz="1500" b="1" u="sng" dirty="0"/>
              <a:t>Maddi </a:t>
            </a:r>
            <a:r>
              <a:rPr lang="en-US" sz="1500" b="1" u="sng" dirty="0" err="1"/>
              <a:t>ve</a:t>
            </a:r>
            <a:r>
              <a:rPr lang="en-US" sz="1500" b="1" u="sng" dirty="0"/>
              <a:t> Maddi </a:t>
            </a:r>
            <a:r>
              <a:rPr lang="en-US" sz="1500" b="1" u="sng" dirty="0" err="1"/>
              <a:t>Olmayan</a:t>
            </a:r>
            <a:r>
              <a:rPr lang="en-US" sz="1500" b="1" u="sng" dirty="0"/>
              <a:t> </a:t>
            </a:r>
            <a:r>
              <a:rPr lang="en-US" sz="1500" b="1" u="sng" dirty="0" err="1"/>
              <a:t>Kültür</a:t>
            </a:r>
            <a:r>
              <a:rPr lang="tr-TR" sz="1500" b="1" u="sng" dirty="0"/>
              <a:t>: </a:t>
            </a:r>
          </a:p>
          <a:p>
            <a:pPr algn="just"/>
            <a:r>
              <a:rPr lang="en-US" sz="1500" b="1" dirty="0"/>
              <a:t>Maddi </a:t>
            </a:r>
            <a:r>
              <a:rPr lang="en-US" sz="1500" b="1" dirty="0" err="1"/>
              <a:t>kültür</a:t>
            </a:r>
            <a:r>
              <a:rPr lang="en-US" sz="1500" b="1" dirty="0"/>
              <a:t>, </a:t>
            </a:r>
            <a:r>
              <a:rPr lang="en-US" sz="1500" b="1" dirty="0" err="1"/>
              <a:t>binalar</a:t>
            </a:r>
            <a:r>
              <a:rPr lang="en-US" sz="1500" b="1" dirty="0"/>
              <a:t> </a:t>
            </a:r>
            <a:r>
              <a:rPr lang="en-US" sz="1500" b="1" dirty="0" err="1"/>
              <a:t>ve</a:t>
            </a:r>
            <a:r>
              <a:rPr lang="en-US" sz="1500" b="1" dirty="0"/>
              <a:t> </a:t>
            </a:r>
            <a:r>
              <a:rPr lang="en-US" sz="1500" b="1" dirty="0" err="1"/>
              <a:t>aletler</a:t>
            </a:r>
            <a:r>
              <a:rPr lang="en-US" sz="1500" b="1" dirty="0"/>
              <a:t> </a:t>
            </a:r>
            <a:r>
              <a:rPr lang="en-US" sz="1500" b="1" dirty="0" err="1"/>
              <a:t>gibi</a:t>
            </a:r>
            <a:r>
              <a:rPr lang="en-US" sz="1500" b="1" dirty="0"/>
              <a:t> </a:t>
            </a:r>
            <a:r>
              <a:rPr lang="en-US" sz="1500" b="1" dirty="0" err="1"/>
              <a:t>somut</a:t>
            </a:r>
            <a:r>
              <a:rPr lang="en-US" sz="1500" b="1" dirty="0"/>
              <a:t> </a:t>
            </a:r>
            <a:r>
              <a:rPr lang="en-US" sz="1500" b="1" dirty="0" err="1"/>
              <a:t>nesneleri</a:t>
            </a:r>
            <a:r>
              <a:rPr lang="en-US" sz="1500" b="1" dirty="0"/>
              <a:t> </a:t>
            </a:r>
            <a:r>
              <a:rPr lang="en-US" sz="1500" b="1" dirty="0" err="1"/>
              <a:t>içerirken</a:t>
            </a:r>
            <a:r>
              <a:rPr lang="en-US" sz="1500" b="1" dirty="0"/>
              <a:t>, </a:t>
            </a:r>
            <a:r>
              <a:rPr lang="en-US" sz="1500" b="1" dirty="0" err="1"/>
              <a:t>maddi</a:t>
            </a:r>
            <a:r>
              <a:rPr lang="en-US" sz="1500" b="1" dirty="0"/>
              <a:t> </a:t>
            </a:r>
            <a:r>
              <a:rPr lang="en-US" sz="1500" b="1" dirty="0" err="1"/>
              <a:t>olmayan</a:t>
            </a:r>
            <a:r>
              <a:rPr lang="en-US" sz="1500" b="1" dirty="0"/>
              <a:t> </a:t>
            </a:r>
            <a:r>
              <a:rPr lang="en-US" sz="1500" b="1" dirty="0" err="1"/>
              <a:t>kültür</a:t>
            </a:r>
            <a:r>
              <a:rPr lang="en-US" sz="1500" b="1" dirty="0"/>
              <a:t> </a:t>
            </a:r>
            <a:r>
              <a:rPr lang="en-US" sz="1500" b="1" dirty="0" err="1"/>
              <a:t>inançları</a:t>
            </a:r>
            <a:r>
              <a:rPr lang="en-US" sz="1500" b="1" dirty="0"/>
              <a:t>, </a:t>
            </a:r>
            <a:r>
              <a:rPr lang="en-US" sz="1500" b="1" dirty="0" err="1"/>
              <a:t>dili</a:t>
            </a:r>
            <a:r>
              <a:rPr lang="en-US" sz="1500" b="1" dirty="0"/>
              <a:t>, </a:t>
            </a:r>
            <a:r>
              <a:rPr lang="en-US" sz="1500" b="1" dirty="0" err="1"/>
              <a:t>gelenekleri</a:t>
            </a:r>
            <a:r>
              <a:rPr lang="en-US" sz="1500" b="1" dirty="0"/>
              <a:t> </a:t>
            </a:r>
            <a:r>
              <a:rPr lang="en-US" sz="1500" b="1" dirty="0" err="1"/>
              <a:t>ve</a:t>
            </a:r>
            <a:r>
              <a:rPr lang="en-US" sz="1500" b="1" dirty="0"/>
              <a:t> </a:t>
            </a:r>
            <a:r>
              <a:rPr lang="en-US" sz="1500" b="1" dirty="0" err="1"/>
              <a:t>değerleri</a:t>
            </a:r>
            <a:r>
              <a:rPr lang="en-US" sz="1500" b="1" dirty="0"/>
              <a:t> </a:t>
            </a:r>
            <a:r>
              <a:rPr lang="en-US" sz="1500" b="1" dirty="0" err="1"/>
              <a:t>kapsar</a:t>
            </a:r>
            <a:r>
              <a:rPr lang="en-US" sz="1500" b="1" dirty="0"/>
              <a:t>.</a:t>
            </a:r>
            <a:endParaRPr lang="tr-TR" sz="1500" b="1" dirty="0"/>
          </a:p>
          <a:p>
            <a:pPr marL="0" indent="0" algn="just">
              <a:buNone/>
            </a:pPr>
            <a:r>
              <a:rPr lang="en-US" sz="1500" b="1" u="sng" dirty="0" err="1"/>
              <a:t>Kültürel</a:t>
            </a:r>
            <a:r>
              <a:rPr lang="en-US" sz="1500" b="1" u="sng" dirty="0"/>
              <a:t> </a:t>
            </a:r>
            <a:r>
              <a:rPr lang="en-US" sz="1500" b="1" u="sng" dirty="0" err="1"/>
              <a:t>Bileşenler</a:t>
            </a:r>
            <a:r>
              <a:rPr lang="tr-TR" sz="1500" b="1" u="sng" dirty="0"/>
              <a:t>: </a:t>
            </a:r>
          </a:p>
          <a:p>
            <a:pPr algn="just"/>
            <a:r>
              <a:rPr lang="tr-TR" sz="1500" b="1" dirty="0"/>
              <a:t>T</a:t>
            </a:r>
            <a:r>
              <a:rPr lang="en-US" sz="1500" b="1" dirty="0" err="1"/>
              <a:t>eknolojik</a:t>
            </a:r>
            <a:r>
              <a:rPr lang="en-US" sz="1500" b="1" dirty="0"/>
              <a:t> </a:t>
            </a:r>
            <a:r>
              <a:rPr lang="en-US" sz="1500" b="1" dirty="0" err="1"/>
              <a:t>bileşenler</a:t>
            </a:r>
            <a:r>
              <a:rPr lang="en-US" sz="1500" b="1" dirty="0"/>
              <a:t> (</a:t>
            </a:r>
            <a:r>
              <a:rPr lang="en-US" sz="1500" b="1" dirty="0" err="1"/>
              <a:t>somut</a:t>
            </a:r>
            <a:r>
              <a:rPr lang="en-US" sz="1500" b="1" dirty="0"/>
              <a:t>, </a:t>
            </a:r>
            <a:r>
              <a:rPr lang="en-US" sz="1500" b="1" dirty="0" err="1"/>
              <a:t>fiziksel</a:t>
            </a:r>
            <a:r>
              <a:rPr lang="en-US" sz="1500" b="1" dirty="0"/>
              <a:t> </a:t>
            </a:r>
            <a:r>
              <a:rPr lang="en-US" sz="1500" b="1" dirty="0" err="1"/>
              <a:t>ögeler</a:t>
            </a:r>
            <a:r>
              <a:rPr lang="en-US" sz="1500" b="1" dirty="0"/>
              <a:t>)</a:t>
            </a:r>
            <a:endParaRPr lang="tr-TR" sz="1500" b="1" dirty="0"/>
          </a:p>
          <a:p>
            <a:pPr algn="just"/>
            <a:r>
              <a:rPr lang="en-US" sz="1500" b="1" dirty="0" err="1"/>
              <a:t>İdeolojik</a:t>
            </a:r>
            <a:r>
              <a:rPr lang="en-US" sz="1500" b="1" dirty="0"/>
              <a:t> </a:t>
            </a:r>
            <a:r>
              <a:rPr lang="en-US" sz="1500" b="1" dirty="0" err="1"/>
              <a:t>bileşenler</a:t>
            </a:r>
            <a:r>
              <a:rPr lang="en-US" sz="1500" b="1" dirty="0"/>
              <a:t> (</a:t>
            </a:r>
            <a:r>
              <a:rPr lang="en-US" sz="1500" b="1" dirty="0" err="1"/>
              <a:t>bilgi</a:t>
            </a:r>
            <a:r>
              <a:rPr lang="en-US" sz="1500" b="1" dirty="0"/>
              <a:t>, </a:t>
            </a:r>
            <a:r>
              <a:rPr lang="en-US" sz="1500" b="1" dirty="0" err="1"/>
              <a:t>inançlar</a:t>
            </a:r>
            <a:r>
              <a:rPr lang="en-US" sz="1500" b="1" dirty="0"/>
              <a:t>, </a:t>
            </a:r>
            <a:r>
              <a:rPr lang="en-US" sz="1500" b="1" dirty="0" err="1"/>
              <a:t>değerler</a:t>
            </a:r>
            <a:r>
              <a:rPr lang="en-US" sz="1500" b="1" dirty="0"/>
              <a:t>)</a:t>
            </a:r>
            <a:endParaRPr lang="tr-TR" sz="1500" b="1" dirty="0"/>
          </a:p>
          <a:p>
            <a:pPr algn="just"/>
            <a:r>
              <a:rPr lang="en-US" sz="1500" b="1" dirty="0" err="1"/>
              <a:t>Sosyolojik</a:t>
            </a:r>
            <a:r>
              <a:rPr lang="en-US" sz="1500" b="1" dirty="0"/>
              <a:t>/</a:t>
            </a:r>
            <a:r>
              <a:rPr lang="en-US" sz="1500" b="1" dirty="0" err="1"/>
              <a:t>örgütsel</a:t>
            </a:r>
            <a:r>
              <a:rPr lang="en-US" sz="1500" b="1" dirty="0"/>
              <a:t> </a:t>
            </a:r>
            <a:r>
              <a:rPr lang="en-US" sz="1500" b="1" dirty="0" err="1"/>
              <a:t>bileşenler</a:t>
            </a:r>
            <a:r>
              <a:rPr lang="en-US" sz="1500" b="1" dirty="0"/>
              <a:t> (</a:t>
            </a:r>
            <a:r>
              <a:rPr lang="en-US" sz="1500" b="1" dirty="0" err="1"/>
              <a:t>sosyal</a:t>
            </a:r>
            <a:r>
              <a:rPr lang="en-US" sz="1500" b="1" dirty="0"/>
              <a:t> </a:t>
            </a:r>
            <a:r>
              <a:rPr lang="en-US" sz="1500" b="1" dirty="0" err="1"/>
              <a:t>ilişkiler</a:t>
            </a:r>
            <a:r>
              <a:rPr lang="en-US" sz="1500" b="1" dirty="0"/>
              <a:t> </a:t>
            </a:r>
            <a:r>
              <a:rPr lang="en-US" sz="1500" b="1" dirty="0" err="1"/>
              <a:t>ve</a:t>
            </a:r>
            <a:r>
              <a:rPr lang="en-US" sz="1500" b="1" dirty="0"/>
              <a:t> </a:t>
            </a:r>
            <a:r>
              <a:rPr lang="en-US" sz="1500" b="1" dirty="0" err="1"/>
              <a:t>kurumlar</a:t>
            </a:r>
            <a:r>
              <a:rPr lang="en-US" sz="1500" b="1" dirty="0"/>
              <a:t>)</a:t>
            </a:r>
            <a:endParaRPr lang="tr-TR" sz="1500" b="1" dirty="0"/>
          </a:p>
          <a:p>
            <a:pPr marL="0" indent="0" algn="just">
              <a:buNone/>
            </a:pPr>
            <a:r>
              <a:rPr lang="en-US" sz="1500" b="1" u="sng" dirty="0" err="1"/>
              <a:t>Kültürel</a:t>
            </a:r>
            <a:r>
              <a:rPr lang="en-US" sz="1500" b="1" u="sng" dirty="0"/>
              <a:t> </a:t>
            </a:r>
            <a:r>
              <a:rPr lang="en-US" sz="1500" b="1" u="sng" dirty="0" err="1"/>
              <a:t>Çeşitlilik</a:t>
            </a:r>
            <a:r>
              <a:rPr lang="en-US" sz="1500" b="1" u="sng" dirty="0"/>
              <a:t> </a:t>
            </a:r>
            <a:r>
              <a:rPr lang="en-US" sz="1500" b="1" u="sng" dirty="0" err="1"/>
              <a:t>ve</a:t>
            </a:r>
            <a:r>
              <a:rPr lang="en-US" sz="1500" b="1" u="sng" dirty="0"/>
              <a:t> </a:t>
            </a:r>
            <a:r>
              <a:rPr lang="en-US" sz="1500" b="1" u="sng" dirty="0" err="1"/>
              <a:t>Evrensellik</a:t>
            </a:r>
            <a:r>
              <a:rPr lang="tr-TR" sz="1500" b="1" u="sng" dirty="0"/>
              <a:t>: </a:t>
            </a:r>
          </a:p>
          <a:p>
            <a:pPr algn="just"/>
            <a:r>
              <a:rPr lang="en-US" sz="1500" b="1" dirty="0" err="1"/>
              <a:t>Kültürler</a:t>
            </a:r>
            <a:r>
              <a:rPr lang="en-US" sz="1500" b="1" dirty="0"/>
              <a:t> </a:t>
            </a:r>
            <a:r>
              <a:rPr lang="en-US" sz="1500" b="1" dirty="0" err="1"/>
              <a:t>arasındaki</a:t>
            </a:r>
            <a:r>
              <a:rPr lang="en-US" sz="1500" b="1" dirty="0"/>
              <a:t> </a:t>
            </a:r>
            <a:r>
              <a:rPr lang="en-US" sz="1500" b="1" dirty="0" err="1"/>
              <a:t>farklılıkları</a:t>
            </a:r>
            <a:r>
              <a:rPr lang="en-US" sz="1500" b="1" dirty="0"/>
              <a:t> </a:t>
            </a:r>
            <a:r>
              <a:rPr lang="en-US" sz="1500" b="1" dirty="0" err="1"/>
              <a:t>ve</a:t>
            </a:r>
            <a:r>
              <a:rPr lang="en-US" sz="1500" b="1" dirty="0"/>
              <a:t> </a:t>
            </a:r>
            <a:r>
              <a:rPr lang="en-US" sz="1500" b="1" dirty="0" err="1"/>
              <a:t>dil</a:t>
            </a:r>
            <a:r>
              <a:rPr lang="en-US" sz="1500" b="1" dirty="0"/>
              <a:t>, </a:t>
            </a:r>
            <a:r>
              <a:rPr lang="en-US" sz="1500" b="1" dirty="0" err="1"/>
              <a:t>aile</a:t>
            </a:r>
            <a:r>
              <a:rPr lang="en-US" sz="1500" b="1" dirty="0"/>
              <a:t> </a:t>
            </a:r>
            <a:r>
              <a:rPr lang="en-US" sz="1500" b="1" dirty="0" err="1"/>
              <a:t>ve</a:t>
            </a:r>
            <a:r>
              <a:rPr lang="en-US" sz="1500" b="1" dirty="0"/>
              <a:t> </a:t>
            </a:r>
            <a:r>
              <a:rPr lang="en-US" sz="1500" b="1" dirty="0" err="1"/>
              <a:t>siyasi</a:t>
            </a:r>
            <a:r>
              <a:rPr lang="en-US" sz="1500" b="1" dirty="0"/>
              <a:t> </a:t>
            </a:r>
            <a:r>
              <a:rPr lang="en-US" sz="1500" b="1" dirty="0" err="1"/>
              <a:t>sistemler</a:t>
            </a:r>
            <a:r>
              <a:rPr lang="en-US" sz="1500" b="1" dirty="0"/>
              <a:t> </a:t>
            </a:r>
            <a:r>
              <a:rPr lang="en-US" sz="1500" b="1" dirty="0" err="1"/>
              <a:t>gibi</a:t>
            </a:r>
            <a:r>
              <a:rPr lang="en-US" sz="1500" b="1" dirty="0"/>
              <a:t> </a:t>
            </a:r>
            <a:r>
              <a:rPr lang="en-US" sz="1500" b="1" dirty="0" err="1"/>
              <a:t>tüm</a:t>
            </a:r>
            <a:r>
              <a:rPr lang="en-US" sz="1500" b="1" dirty="0"/>
              <a:t> </a:t>
            </a:r>
            <a:r>
              <a:rPr lang="en-US" sz="1500" b="1" dirty="0" err="1"/>
              <a:t>toplumların</a:t>
            </a:r>
            <a:r>
              <a:rPr lang="en-US" sz="1500" b="1" dirty="0"/>
              <a:t> </a:t>
            </a:r>
            <a:r>
              <a:rPr lang="en-US" sz="1500" b="1" dirty="0" err="1"/>
              <a:t>paylaştığı</a:t>
            </a:r>
            <a:r>
              <a:rPr lang="en-US" sz="1500" b="1" dirty="0"/>
              <a:t> </a:t>
            </a:r>
            <a:r>
              <a:rPr lang="en-US" sz="1500" b="1" dirty="0" err="1"/>
              <a:t>ortak</a:t>
            </a:r>
            <a:r>
              <a:rPr lang="en-US" sz="1500" b="1" dirty="0"/>
              <a:t> </a:t>
            </a:r>
            <a:r>
              <a:rPr lang="en-US" sz="1500" b="1" dirty="0" err="1"/>
              <a:t>özellikleri</a:t>
            </a:r>
            <a:r>
              <a:rPr lang="en-US" sz="1500" b="1" dirty="0"/>
              <a:t> </a:t>
            </a:r>
            <a:r>
              <a:rPr lang="en-US" sz="1500" b="1" dirty="0" err="1"/>
              <a:t>vurgular</a:t>
            </a:r>
            <a:r>
              <a:rPr lang="en-US" sz="1500" b="1" dirty="0"/>
              <a:t>.</a:t>
            </a:r>
            <a:endParaRPr lang="tr-TR" sz="1500" b="1" dirty="0"/>
          </a:p>
          <a:p>
            <a:pPr marL="0" indent="0" algn="just">
              <a:buNone/>
            </a:pPr>
            <a:r>
              <a:rPr lang="en-US" sz="1500" b="1" u="sng" dirty="0" err="1"/>
              <a:t>Kültürel</a:t>
            </a:r>
            <a:r>
              <a:rPr lang="en-US" sz="1500" b="1" u="sng" dirty="0"/>
              <a:t> </a:t>
            </a:r>
            <a:r>
              <a:rPr lang="en-US" sz="1500" b="1" u="sng" dirty="0" err="1"/>
              <a:t>Kimlik</a:t>
            </a:r>
            <a:r>
              <a:rPr lang="tr-TR" sz="1500" b="1" u="sng" dirty="0"/>
              <a:t>: </a:t>
            </a:r>
          </a:p>
          <a:p>
            <a:pPr algn="just"/>
            <a:r>
              <a:rPr lang="en-US" sz="1500" b="1" dirty="0"/>
              <a:t>Dil, </a:t>
            </a:r>
            <a:r>
              <a:rPr lang="en-US" sz="1500" b="1" dirty="0" err="1"/>
              <a:t>giyim</a:t>
            </a:r>
            <a:r>
              <a:rPr lang="en-US" sz="1500" b="1" dirty="0"/>
              <a:t> </a:t>
            </a:r>
            <a:r>
              <a:rPr lang="en-US" sz="1500" b="1" dirty="0" err="1"/>
              <a:t>ve</a:t>
            </a:r>
            <a:r>
              <a:rPr lang="en-US" sz="1500" b="1" dirty="0"/>
              <a:t> </a:t>
            </a:r>
            <a:r>
              <a:rPr lang="en-US" sz="1500" b="1" dirty="0" err="1"/>
              <a:t>gelenekler</a:t>
            </a:r>
            <a:r>
              <a:rPr lang="en-US" sz="1500" b="1" dirty="0"/>
              <a:t> </a:t>
            </a:r>
            <a:r>
              <a:rPr lang="en-US" sz="1500" b="1" dirty="0" err="1"/>
              <a:t>gibi</a:t>
            </a:r>
            <a:r>
              <a:rPr lang="en-US" sz="1500" b="1" dirty="0"/>
              <a:t> </a:t>
            </a:r>
            <a:r>
              <a:rPr lang="en-US" sz="1500" b="1" dirty="0" err="1"/>
              <a:t>bir</a:t>
            </a:r>
            <a:r>
              <a:rPr lang="en-US" sz="1500" b="1" dirty="0"/>
              <a:t> </a:t>
            </a:r>
            <a:r>
              <a:rPr lang="en-US" sz="1500" b="1" dirty="0" err="1"/>
              <a:t>kültürü</a:t>
            </a:r>
            <a:r>
              <a:rPr lang="en-US" sz="1500" b="1" dirty="0"/>
              <a:t> </a:t>
            </a:r>
            <a:r>
              <a:rPr lang="en-US" sz="1500" b="1" dirty="0" err="1"/>
              <a:t>diğerinden</a:t>
            </a:r>
            <a:r>
              <a:rPr lang="en-US" sz="1500" b="1" dirty="0"/>
              <a:t> </a:t>
            </a:r>
            <a:r>
              <a:rPr lang="en-US" sz="1500" b="1" dirty="0" err="1"/>
              <a:t>ayıran</a:t>
            </a:r>
            <a:r>
              <a:rPr lang="en-US" sz="1500" b="1" dirty="0"/>
              <a:t> </a:t>
            </a:r>
            <a:r>
              <a:rPr lang="en-US" sz="1500" b="1" dirty="0" err="1"/>
              <a:t>benzersiz</a:t>
            </a:r>
            <a:r>
              <a:rPr lang="en-US" sz="1500" b="1" dirty="0"/>
              <a:t> </a:t>
            </a:r>
            <a:r>
              <a:rPr lang="en-US" sz="1500" b="1" dirty="0" err="1"/>
              <a:t>yönler</a:t>
            </a:r>
            <a:r>
              <a:rPr lang="en-US" sz="1500" b="1" dirty="0"/>
              <a:t>.</a:t>
            </a:r>
            <a:endParaRPr lang="tr-TR" sz="1500" b="1" dirty="0"/>
          </a:p>
          <a:p>
            <a:pPr marL="0" indent="0" algn="just">
              <a:buNone/>
            </a:pPr>
            <a:r>
              <a:rPr lang="en-US" sz="1500" b="1" u="sng" dirty="0" err="1"/>
              <a:t>Kültürel</a:t>
            </a:r>
            <a:r>
              <a:rPr lang="en-US" sz="1500" b="1" u="sng" dirty="0"/>
              <a:t> </a:t>
            </a:r>
            <a:r>
              <a:rPr lang="en-US" sz="1500" b="1" u="sng" dirty="0" err="1"/>
              <a:t>Değişim</a:t>
            </a:r>
            <a:r>
              <a:rPr lang="en-US" sz="1500" b="1" u="sng" dirty="0"/>
              <a:t> </a:t>
            </a:r>
            <a:r>
              <a:rPr lang="en-US" sz="1500" b="1" u="sng" dirty="0" err="1"/>
              <a:t>ve</a:t>
            </a:r>
            <a:r>
              <a:rPr lang="en-US" sz="1500" b="1" u="sng" dirty="0"/>
              <a:t> </a:t>
            </a:r>
            <a:r>
              <a:rPr lang="en-US" sz="1500" b="1" u="sng" dirty="0" err="1"/>
              <a:t>Yayılma</a:t>
            </a:r>
            <a:r>
              <a:rPr lang="tr-TR" sz="1500" b="1" u="sng" dirty="0"/>
              <a:t>: </a:t>
            </a:r>
          </a:p>
          <a:p>
            <a:pPr algn="just"/>
            <a:r>
              <a:rPr lang="en-US" sz="1500" b="1" dirty="0" err="1"/>
              <a:t>Kültürlerin</a:t>
            </a:r>
            <a:r>
              <a:rPr lang="en-US" sz="1500" b="1" dirty="0"/>
              <a:t> </a:t>
            </a:r>
            <a:r>
              <a:rPr lang="en-US" sz="1500" b="1" dirty="0" err="1"/>
              <a:t>evrimleştiği</a:t>
            </a:r>
            <a:r>
              <a:rPr lang="en-US" sz="1500" b="1" dirty="0"/>
              <a:t> </a:t>
            </a:r>
            <a:r>
              <a:rPr lang="en-US" sz="1500" b="1" dirty="0" err="1"/>
              <a:t>veya</a:t>
            </a:r>
            <a:r>
              <a:rPr lang="en-US" sz="1500" b="1" dirty="0"/>
              <a:t> </a:t>
            </a:r>
            <a:r>
              <a:rPr lang="en-US" sz="1500" b="1" dirty="0" err="1"/>
              <a:t>birbirini</a:t>
            </a:r>
            <a:r>
              <a:rPr lang="en-US" sz="1500" b="1" dirty="0"/>
              <a:t> </a:t>
            </a:r>
            <a:r>
              <a:rPr lang="en-US" sz="1500" b="1" dirty="0" err="1"/>
              <a:t>etkilediği</a:t>
            </a:r>
            <a:r>
              <a:rPr lang="en-US" sz="1500" b="1" dirty="0"/>
              <a:t> </a:t>
            </a:r>
            <a:r>
              <a:rPr lang="en-US" sz="1500" b="1" dirty="0" err="1"/>
              <a:t>süreçler</a:t>
            </a:r>
            <a:r>
              <a:rPr lang="en-US" sz="1500" b="1" dirty="0"/>
              <a:t>; </a:t>
            </a:r>
            <a:r>
              <a:rPr lang="en-US" sz="1500" b="1" dirty="0" err="1"/>
              <a:t>keşif</a:t>
            </a:r>
            <a:r>
              <a:rPr lang="en-US" sz="1500" b="1" dirty="0"/>
              <a:t>, </a:t>
            </a:r>
            <a:r>
              <a:rPr lang="en-US" sz="1500" b="1" dirty="0" err="1"/>
              <a:t>icat</a:t>
            </a:r>
            <a:r>
              <a:rPr lang="en-US" sz="1500" b="1" dirty="0"/>
              <a:t>, </a:t>
            </a:r>
            <a:r>
              <a:rPr lang="en-US" sz="1500" b="1" dirty="0" err="1"/>
              <a:t>yayılma</a:t>
            </a:r>
            <a:r>
              <a:rPr lang="en-US" sz="1500" b="1" dirty="0"/>
              <a:t> </a:t>
            </a:r>
            <a:r>
              <a:rPr lang="en-US" sz="1500" b="1" dirty="0" err="1"/>
              <a:t>ve</a:t>
            </a:r>
            <a:r>
              <a:rPr lang="en-US" sz="1500" b="1" dirty="0"/>
              <a:t> </a:t>
            </a:r>
            <a:r>
              <a:rPr lang="en-US" sz="1500" b="1" dirty="0" err="1"/>
              <a:t>kültürleşme</a:t>
            </a:r>
            <a:r>
              <a:rPr lang="en-US" sz="1500" b="1" dirty="0"/>
              <a:t> </a:t>
            </a:r>
            <a:r>
              <a:rPr lang="en-US" sz="1500" b="1" dirty="0" err="1"/>
              <a:t>dahil</a:t>
            </a:r>
            <a:r>
              <a:rPr lang="tr-TR" sz="1500" b="1" dirty="0"/>
              <a:t> (</a:t>
            </a:r>
            <a:r>
              <a:rPr lang="en-US" sz="1600" b="1" dirty="0"/>
              <a:t>Nwosu, </a:t>
            </a:r>
            <a:r>
              <a:rPr lang="tr-TR" sz="1600" b="1" dirty="0"/>
              <a:t>2</a:t>
            </a:r>
            <a:r>
              <a:rPr lang="en-US" sz="1600" b="1" dirty="0"/>
              <a:t>025).</a:t>
            </a:r>
            <a:endParaRPr lang="en-US" sz="1500" b="1" dirty="0"/>
          </a:p>
        </p:txBody>
      </p:sp>
    </p:spTree>
    <p:extLst>
      <p:ext uri="{BB962C8B-B14F-4D97-AF65-F5344CB8AC3E}">
        <p14:creationId xmlns:p14="http://schemas.microsoft.com/office/powerpoint/2010/main" val="2018879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F5717-A0E2-2C62-DE5B-CB06A825E39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AED0EF6-4DE8-FA00-BD3A-39B5EA3BEBF2}"/>
              </a:ext>
            </a:extLst>
          </p:cNvPr>
          <p:cNvSpPr>
            <a:spLocks noGrp="1"/>
          </p:cNvSpPr>
          <p:nvPr>
            <p:ph type="title"/>
          </p:nvPr>
        </p:nvSpPr>
        <p:spPr>
          <a:xfrm>
            <a:off x="765825" y="157315"/>
            <a:ext cx="8596668" cy="634182"/>
          </a:xfrm>
        </p:spPr>
        <p:txBody>
          <a:bodyPr>
            <a:normAutofit/>
          </a:bodyPr>
          <a:lstStyle/>
          <a:p>
            <a:pPr algn="ctr"/>
            <a:r>
              <a:rPr lang="tr-TR" sz="2400" b="1" dirty="0"/>
              <a:t>KÜLTÜR: KAPSAMI</a:t>
            </a:r>
            <a:endParaRPr lang="en-US" sz="2400" b="1" dirty="0"/>
          </a:p>
        </p:txBody>
      </p:sp>
      <p:sp>
        <p:nvSpPr>
          <p:cNvPr id="3" name="İçerik Yer Tutucusu 2">
            <a:extLst>
              <a:ext uri="{FF2B5EF4-FFF2-40B4-BE49-F238E27FC236}">
                <a16:creationId xmlns:a16="http://schemas.microsoft.com/office/drawing/2014/main" id="{82FC729E-043D-7111-2504-93952CFF5EBC}"/>
              </a:ext>
            </a:extLst>
          </p:cNvPr>
          <p:cNvSpPr>
            <a:spLocks noGrp="1"/>
          </p:cNvSpPr>
          <p:nvPr>
            <p:ph idx="1"/>
          </p:nvPr>
        </p:nvSpPr>
        <p:spPr>
          <a:xfrm>
            <a:off x="640059" y="639097"/>
            <a:ext cx="9438005" cy="5579806"/>
          </a:xfrm>
        </p:spPr>
        <p:txBody>
          <a:bodyPr>
            <a:noAutofit/>
          </a:bodyPr>
          <a:lstStyle/>
          <a:p>
            <a:pPr marL="0" indent="0" algn="just">
              <a:buNone/>
            </a:pPr>
            <a:r>
              <a:rPr lang="en-US" sz="1500" b="1" dirty="0" err="1"/>
              <a:t>Sosyal</a:t>
            </a:r>
            <a:r>
              <a:rPr lang="en-US" sz="1500" b="1" dirty="0"/>
              <a:t> </a:t>
            </a:r>
            <a:r>
              <a:rPr lang="en-US" sz="1500" b="1" dirty="0" err="1"/>
              <a:t>bilimlerde</a:t>
            </a:r>
            <a:r>
              <a:rPr lang="en-US" sz="1500" b="1" dirty="0"/>
              <a:t> </a:t>
            </a:r>
            <a:r>
              <a:rPr lang="en-US" sz="1500" b="1" dirty="0" err="1"/>
              <a:t>kültür</a:t>
            </a:r>
            <a:r>
              <a:rPr lang="en-US" sz="1500" b="1" dirty="0"/>
              <a:t>, </a:t>
            </a:r>
            <a:r>
              <a:rPr lang="en-US" sz="1500" b="1" dirty="0" err="1"/>
              <a:t>bir</a:t>
            </a:r>
            <a:r>
              <a:rPr lang="en-US" sz="1500" b="1" dirty="0"/>
              <a:t> </a:t>
            </a:r>
            <a:r>
              <a:rPr lang="en-US" sz="1500" b="1" dirty="0" err="1"/>
              <a:t>grubun</a:t>
            </a:r>
            <a:r>
              <a:rPr lang="en-US" sz="1500" b="1" dirty="0"/>
              <a:t> </a:t>
            </a:r>
            <a:r>
              <a:rPr lang="en-US" sz="1500" b="1" dirty="0" err="1"/>
              <a:t>ortak</a:t>
            </a:r>
            <a:r>
              <a:rPr lang="en-US" sz="1500" b="1" dirty="0"/>
              <a:t> </a:t>
            </a:r>
            <a:r>
              <a:rPr lang="en-US" sz="1500" b="1" dirty="0" err="1"/>
              <a:t>inançları</a:t>
            </a:r>
            <a:r>
              <a:rPr lang="en-US" sz="1500" b="1" dirty="0"/>
              <a:t>, </a:t>
            </a:r>
            <a:r>
              <a:rPr lang="en-US" sz="1500" b="1" dirty="0" err="1"/>
              <a:t>gelenekleri</a:t>
            </a:r>
            <a:r>
              <a:rPr lang="en-US" sz="1500" b="1" dirty="0"/>
              <a:t> </a:t>
            </a:r>
            <a:r>
              <a:rPr lang="en-US" sz="1500" b="1" dirty="0" err="1"/>
              <a:t>ve</a:t>
            </a:r>
            <a:r>
              <a:rPr lang="en-US" sz="1500" b="1" dirty="0"/>
              <a:t> </a:t>
            </a:r>
            <a:r>
              <a:rPr lang="en-US" sz="1500" b="1" dirty="0" err="1"/>
              <a:t>ürünleri</a:t>
            </a:r>
            <a:r>
              <a:rPr lang="en-US" sz="1500" b="1" dirty="0"/>
              <a:t> </a:t>
            </a:r>
            <a:r>
              <a:rPr lang="en-US" sz="1500" b="1" dirty="0" err="1"/>
              <a:t>olarak</a:t>
            </a:r>
            <a:r>
              <a:rPr lang="en-US" sz="1500" b="1" dirty="0"/>
              <a:t> </a:t>
            </a:r>
            <a:r>
              <a:rPr lang="en-US" sz="1500" b="1" dirty="0" err="1"/>
              <a:t>bilinir</a:t>
            </a:r>
            <a:r>
              <a:rPr lang="en-US" sz="1500" b="1" dirty="0"/>
              <a:t>.</a:t>
            </a:r>
            <a:endParaRPr lang="tr-TR" sz="1500" b="1" dirty="0"/>
          </a:p>
          <a:p>
            <a:pPr marL="0" indent="0" algn="just">
              <a:buNone/>
            </a:pPr>
            <a:r>
              <a:rPr lang="en-US" sz="1500" b="1" dirty="0" err="1"/>
              <a:t>Toplum</a:t>
            </a:r>
            <a:r>
              <a:rPr lang="en-US" sz="1500" b="1" dirty="0"/>
              <a:t> </a:t>
            </a:r>
            <a:r>
              <a:rPr lang="en-US" sz="1500" b="1" dirty="0" err="1"/>
              <a:t>insanları</a:t>
            </a:r>
            <a:r>
              <a:rPr lang="en-US" sz="1500" b="1" dirty="0"/>
              <a:t> </a:t>
            </a:r>
            <a:r>
              <a:rPr lang="en-US" sz="1500" b="1" dirty="0" err="1"/>
              <a:t>ifade</a:t>
            </a:r>
            <a:r>
              <a:rPr lang="en-US" sz="1500" b="1" dirty="0"/>
              <a:t> </a:t>
            </a:r>
            <a:r>
              <a:rPr lang="en-US" sz="1500" b="1" dirty="0" err="1"/>
              <a:t>ederken</a:t>
            </a:r>
            <a:r>
              <a:rPr lang="en-US" sz="1500" b="1" dirty="0"/>
              <a:t>, </a:t>
            </a:r>
            <a:r>
              <a:rPr lang="en-US" sz="1500" b="1" dirty="0" err="1"/>
              <a:t>kültür</a:t>
            </a:r>
            <a:r>
              <a:rPr lang="en-US" sz="1500" b="1" dirty="0"/>
              <a:t> </a:t>
            </a:r>
            <a:r>
              <a:rPr lang="en-US" sz="1500" b="1" dirty="0" err="1"/>
              <a:t>insan</a:t>
            </a:r>
            <a:r>
              <a:rPr lang="en-US" sz="1500" b="1" dirty="0"/>
              <a:t> </a:t>
            </a:r>
            <a:r>
              <a:rPr lang="en-US" sz="1500" b="1" dirty="0" err="1"/>
              <a:t>grubunun</a:t>
            </a:r>
            <a:r>
              <a:rPr lang="en-US" sz="1500" b="1" dirty="0"/>
              <a:t> </a:t>
            </a:r>
            <a:r>
              <a:rPr lang="en-US" sz="1500" b="1" dirty="0" err="1"/>
              <a:t>yaşam</a:t>
            </a:r>
            <a:r>
              <a:rPr lang="en-US" sz="1500" b="1" dirty="0"/>
              <a:t> </a:t>
            </a:r>
            <a:r>
              <a:rPr lang="en-US" sz="1500" b="1" dirty="0" err="1"/>
              <a:t>biçimidir</a:t>
            </a:r>
            <a:r>
              <a:rPr lang="en-US" sz="1500" b="1" dirty="0"/>
              <a:t>.</a:t>
            </a:r>
            <a:endParaRPr lang="tr-TR" sz="1500" b="1" dirty="0"/>
          </a:p>
          <a:p>
            <a:pPr marL="0" indent="0" algn="just">
              <a:buNone/>
            </a:pPr>
            <a:r>
              <a:rPr lang="en-US" sz="1500" b="1" u="sng" dirty="0"/>
              <a:t>Maddi </a:t>
            </a:r>
            <a:r>
              <a:rPr lang="en-US" sz="1500" b="1" u="sng" dirty="0" err="1"/>
              <a:t>kültür</a:t>
            </a:r>
            <a:r>
              <a:rPr lang="en-US" sz="1500" b="1" dirty="0"/>
              <a:t>, </a:t>
            </a:r>
            <a:r>
              <a:rPr lang="en-US" sz="1500" b="1" dirty="0" err="1"/>
              <a:t>insanların</a:t>
            </a:r>
            <a:r>
              <a:rPr lang="en-US" sz="1500" b="1" dirty="0"/>
              <a:t> </a:t>
            </a:r>
            <a:r>
              <a:rPr lang="en-US" sz="1500" b="1" dirty="0" err="1"/>
              <a:t>kullandığı</a:t>
            </a:r>
            <a:r>
              <a:rPr lang="en-US" sz="1500" b="1" dirty="0"/>
              <a:t> </a:t>
            </a:r>
            <a:r>
              <a:rPr lang="en-US" sz="1500" b="1" dirty="0" err="1"/>
              <a:t>ve</a:t>
            </a:r>
            <a:r>
              <a:rPr lang="en-US" sz="1500" b="1" dirty="0"/>
              <a:t> </a:t>
            </a:r>
            <a:r>
              <a:rPr lang="en-US" sz="1500" b="1" dirty="0" err="1"/>
              <a:t>yarattığı</a:t>
            </a:r>
            <a:r>
              <a:rPr lang="en-US" sz="1500" b="1" dirty="0"/>
              <a:t> </a:t>
            </a:r>
            <a:r>
              <a:rPr lang="en-US" sz="1500" b="1" dirty="0" err="1"/>
              <a:t>tüm</a:t>
            </a:r>
            <a:r>
              <a:rPr lang="en-US" sz="1500" b="1" dirty="0"/>
              <a:t> </a:t>
            </a:r>
            <a:r>
              <a:rPr lang="en-US" sz="1500" b="1" dirty="0" err="1"/>
              <a:t>fiziksel</a:t>
            </a:r>
            <a:r>
              <a:rPr lang="en-US" sz="1500" b="1" dirty="0"/>
              <a:t> </a:t>
            </a:r>
            <a:r>
              <a:rPr lang="en-US" sz="1500" b="1" dirty="0" err="1"/>
              <a:t>nesneleri</a:t>
            </a:r>
            <a:r>
              <a:rPr lang="en-US" sz="1500" b="1" dirty="0"/>
              <a:t> </a:t>
            </a:r>
            <a:r>
              <a:rPr lang="en-US" sz="1500" b="1" dirty="0" err="1"/>
              <a:t>içerir</a:t>
            </a:r>
            <a:r>
              <a:rPr lang="en-US" sz="1500" b="1" dirty="0"/>
              <a:t>.</a:t>
            </a:r>
            <a:r>
              <a:rPr lang="tr-TR" sz="1500" b="1" dirty="0"/>
              <a:t> </a:t>
            </a:r>
            <a:r>
              <a:rPr lang="en-US" sz="1500" b="1" dirty="0" err="1"/>
              <a:t>Örneğin</a:t>
            </a:r>
            <a:r>
              <a:rPr lang="en-US" sz="1500" b="1" dirty="0"/>
              <a:t>, </a:t>
            </a:r>
            <a:r>
              <a:rPr lang="en-US" sz="1500" b="1" dirty="0" err="1"/>
              <a:t>bilgisayarlar</a:t>
            </a:r>
            <a:r>
              <a:rPr lang="en-US" sz="1500" b="1" dirty="0"/>
              <a:t>, </a:t>
            </a:r>
            <a:r>
              <a:rPr lang="en-US" sz="1500" b="1" dirty="0" err="1"/>
              <a:t>arabalar</a:t>
            </a:r>
            <a:r>
              <a:rPr lang="en-US" sz="1500" b="1" dirty="0"/>
              <a:t> </a:t>
            </a:r>
            <a:r>
              <a:rPr lang="en-US" sz="1500" b="1" dirty="0" err="1"/>
              <a:t>ve</a:t>
            </a:r>
            <a:r>
              <a:rPr lang="en-US" sz="1500" b="1" dirty="0"/>
              <a:t> </a:t>
            </a:r>
            <a:r>
              <a:rPr lang="en-US" sz="1500" b="1" dirty="0" err="1"/>
              <a:t>kıyafetler</a:t>
            </a:r>
            <a:r>
              <a:rPr lang="en-US" sz="1500" b="1" dirty="0"/>
              <a:t> </a:t>
            </a:r>
            <a:r>
              <a:rPr lang="en-US" sz="1500" b="1" dirty="0" err="1"/>
              <a:t>maddi</a:t>
            </a:r>
            <a:r>
              <a:rPr lang="en-US" sz="1500" b="1" dirty="0"/>
              <a:t> </a:t>
            </a:r>
            <a:r>
              <a:rPr lang="en-US" sz="1500" b="1" dirty="0" err="1"/>
              <a:t>kültür</a:t>
            </a:r>
            <a:r>
              <a:rPr lang="en-US" sz="1500" b="1" dirty="0"/>
              <a:t> </a:t>
            </a:r>
            <a:r>
              <a:rPr lang="en-US" sz="1500" b="1" dirty="0" err="1"/>
              <a:t>olarak</a:t>
            </a:r>
            <a:r>
              <a:rPr lang="en-US" sz="1500" b="1" dirty="0"/>
              <a:t> </a:t>
            </a:r>
            <a:r>
              <a:rPr lang="en-US" sz="1500" b="1" dirty="0" err="1"/>
              <a:t>kabul</a:t>
            </a:r>
            <a:r>
              <a:rPr lang="en-US" sz="1500" b="1" dirty="0"/>
              <a:t> </a:t>
            </a:r>
            <a:r>
              <a:rPr lang="en-US" sz="1500" b="1" dirty="0" err="1"/>
              <a:t>edilir</a:t>
            </a:r>
            <a:r>
              <a:rPr lang="en-US" sz="1500" b="1" dirty="0"/>
              <a:t>.</a:t>
            </a:r>
            <a:endParaRPr lang="tr-TR" sz="1500" b="1" dirty="0"/>
          </a:p>
          <a:p>
            <a:pPr marL="0" indent="0" algn="just">
              <a:buNone/>
            </a:pPr>
            <a:r>
              <a:rPr lang="en-US" sz="1500" b="1" u="sng" dirty="0"/>
              <a:t>Maddi </a:t>
            </a:r>
            <a:r>
              <a:rPr lang="en-US" sz="1500" b="1" u="sng" dirty="0" err="1"/>
              <a:t>olmayan</a:t>
            </a:r>
            <a:r>
              <a:rPr lang="en-US" sz="1500" b="1" u="sng" dirty="0"/>
              <a:t> </a:t>
            </a:r>
            <a:r>
              <a:rPr lang="en-US" sz="1500" b="1" u="sng" dirty="0" err="1"/>
              <a:t>kültür</a:t>
            </a:r>
            <a:r>
              <a:rPr lang="en-US" sz="1500" b="1" dirty="0"/>
              <a:t>, </a:t>
            </a:r>
            <a:r>
              <a:rPr lang="en-US" sz="1500" b="1" dirty="0" err="1"/>
              <a:t>inançları</a:t>
            </a:r>
            <a:r>
              <a:rPr lang="en-US" sz="1500" b="1" dirty="0"/>
              <a:t>, </a:t>
            </a:r>
            <a:r>
              <a:rPr lang="en-US" sz="1500" b="1" dirty="0" err="1"/>
              <a:t>kuralları</a:t>
            </a:r>
            <a:r>
              <a:rPr lang="en-US" sz="1500" b="1" dirty="0"/>
              <a:t>, </a:t>
            </a:r>
            <a:r>
              <a:rPr lang="en-US" sz="1500" b="1" dirty="0" err="1"/>
              <a:t>dili</a:t>
            </a:r>
            <a:r>
              <a:rPr lang="en-US" sz="1500" b="1" dirty="0"/>
              <a:t> </a:t>
            </a:r>
            <a:r>
              <a:rPr lang="en-US" sz="1500" b="1" dirty="0" err="1"/>
              <a:t>ve</a:t>
            </a:r>
            <a:r>
              <a:rPr lang="en-US" sz="1500" b="1" dirty="0"/>
              <a:t> </a:t>
            </a:r>
            <a:r>
              <a:rPr lang="en-US" sz="1500" b="1" dirty="0" err="1"/>
              <a:t>fikirleri</a:t>
            </a:r>
            <a:r>
              <a:rPr lang="en-US" sz="1500" b="1" dirty="0"/>
              <a:t> </a:t>
            </a:r>
            <a:r>
              <a:rPr lang="en-US" sz="1500" b="1" dirty="0" err="1"/>
              <a:t>içerir</a:t>
            </a:r>
            <a:r>
              <a:rPr lang="en-US" sz="1500" b="1" dirty="0"/>
              <a:t>.</a:t>
            </a:r>
            <a:r>
              <a:rPr lang="tr-TR" sz="1500" b="1" dirty="0"/>
              <a:t> </a:t>
            </a:r>
            <a:r>
              <a:rPr lang="en-US" sz="1500" b="1" dirty="0" err="1"/>
              <a:t>Örneğin</a:t>
            </a:r>
            <a:r>
              <a:rPr lang="en-US" sz="1500" b="1" dirty="0"/>
              <a:t>, </a:t>
            </a:r>
            <a:r>
              <a:rPr lang="en-US" sz="1500" b="1" dirty="0" err="1"/>
              <a:t>bir</a:t>
            </a:r>
            <a:r>
              <a:rPr lang="en-US" sz="1500" b="1" dirty="0"/>
              <a:t> cep </a:t>
            </a:r>
            <a:r>
              <a:rPr lang="en-US" sz="1500" b="1" dirty="0" err="1"/>
              <a:t>telefonu</a:t>
            </a:r>
            <a:r>
              <a:rPr lang="en-US" sz="1500" b="1" dirty="0"/>
              <a:t> </a:t>
            </a:r>
            <a:r>
              <a:rPr lang="en-US" sz="1500" b="1" dirty="0" err="1"/>
              <a:t>maddi</a:t>
            </a:r>
            <a:r>
              <a:rPr lang="en-US" sz="1500" b="1" dirty="0"/>
              <a:t> </a:t>
            </a:r>
            <a:r>
              <a:rPr lang="en-US" sz="1500" b="1" dirty="0" err="1"/>
              <a:t>kültür</a:t>
            </a:r>
            <a:r>
              <a:rPr lang="en-US" sz="1500" b="1" dirty="0"/>
              <a:t>, </a:t>
            </a:r>
            <a:r>
              <a:rPr lang="en-US" sz="1500" b="1" dirty="0" err="1"/>
              <a:t>nasıl</a:t>
            </a:r>
            <a:r>
              <a:rPr lang="en-US" sz="1500" b="1" dirty="0"/>
              <a:t> </a:t>
            </a:r>
            <a:r>
              <a:rPr lang="en-US" sz="1500" b="1" dirty="0" err="1"/>
              <a:t>kullanılacağını</a:t>
            </a:r>
            <a:r>
              <a:rPr lang="en-US" sz="1500" b="1" dirty="0"/>
              <a:t> </a:t>
            </a:r>
            <a:r>
              <a:rPr lang="en-US" sz="1500" b="1" dirty="0" err="1"/>
              <a:t>bilmek</a:t>
            </a:r>
            <a:r>
              <a:rPr lang="en-US" sz="1500" b="1" dirty="0"/>
              <a:t> </a:t>
            </a:r>
            <a:r>
              <a:rPr lang="en-US" sz="1500" b="1" dirty="0" err="1"/>
              <a:t>ise</a:t>
            </a:r>
            <a:r>
              <a:rPr lang="en-US" sz="1500" b="1" dirty="0"/>
              <a:t> </a:t>
            </a:r>
            <a:r>
              <a:rPr lang="en-US" sz="1500" b="1" dirty="0" err="1"/>
              <a:t>maddi</a:t>
            </a:r>
            <a:r>
              <a:rPr lang="en-US" sz="1500" b="1" dirty="0"/>
              <a:t> </a:t>
            </a:r>
            <a:r>
              <a:rPr lang="en-US" sz="1500" b="1" dirty="0" err="1"/>
              <a:t>olmayan</a:t>
            </a:r>
            <a:r>
              <a:rPr lang="en-US" sz="1500" b="1" dirty="0"/>
              <a:t> </a:t>
            </a:r>
            <a:r>
              <a:rPr lang="en-US" sz="1500" b="1" dirty="0" err="1"/>
              <a:t>kültürdür</a:t>
            </a:r>
            <a:r>
              <a:rPr lang="en-US" sz="1500" b="1" dirty="0"/>
              <a:t>.</a:t>
            </a:r>
            <a:r>
              <a:rPr lang="tr-TR" sz="1500" b="1" dirty="0"/>
              <a:t> </a:t>
            </a:r>
          </a:p>
          <a:p>
            <a:pPr marL="0" indent="0" algn="just">
              <a:buNone/>
            </a:pPr>
            <a:r>
              <a:rPr lang="en-US" sz="1500" b="1" dirty="0" err="1"/>
              <a:t>Kültürler</a:t>
            </a:r>
            <a:r>
              <a:rPr lang="en-US" sz="1500" b="1" dirty="0"/>
              <a:t> zaman </a:t>
            </a:r>
            <a:r>
              <a:rPr lang="en-US" sz="1500" b="1" dirty="0" err="1"/>
              <a:t>ve</a:t>
            </a:r>
            <a:r>
              <a:rPr lang="en-US" sz="1500" b="1" dirty="0"/>
              <a:t> </a:t>
            </a:r>
            <a:r>
              <a:rPr lang="en-US" sz="1500" b="1" dirty="0" err="1"/>
              <a:t>mekânda</a:t>
            </a:r>
            <a:r>
              <a:rPr lang="en-US" sz="1500" b="1" dirty="0"/>
              <a:t> </a:t>
            </a:r>
            <a:r>
              <a:rPr lang="en-US" sz="1500" b="1" dirty="0" err="1"/>
              <a:t>büyük</a:t>
            </a:r>
            <a:r>
              <a:rPr lang="en-US" sz="1500" b="1" dirty="0"/>
              <a:t> </a:t>
            </a:r>
            <a:r>
              <a:rPr lang="en-US" sz="1500" b="1" dirty="0" err="1"/>
              <a:t>ölçüde</a:t>
            </a:r>
            <a:r>
              <a:rPr lang="en-US" sz="1500" b="1" dirty="0"/>
              <a:t> </a:t>
            </a:r>
            <a:r>
              <a:rPr lang="en-US" sz="1500" b="1" dirty="0" err="1"/>
              <a:t>değişse</a:t>
            </a:r>
            <a:r>
              <a:rPr lang="en-US" sz="1500" b="1" dirty="0"/>
              <a:t> de, </a:t>
            </a:r>
            <a:r>
              <a:rPr lang="en-US" sz="1500" b="1" dirty="0" err="1"/>
              <a:t>tüm</a:t>
            </a:r>
            <a:r>
              <a:rPr lang="en-US" sz="1500" b="1" dirty="0"/>
              <a:t> </a:t>
            </a:r>
            <a:r>
              <a:rPr lang="en-US" sz="1500" b="1" dirty="0" err="1"/>
              <a:t>kültürlerin</a:t>
            </a:r>
            <a:r>
              <a:rPr lang="en-US" sz="1500" b="1" dirty="0"/>
              <a:t> </a:t>
            </a:r>
            <a:r>
              <a:rPr lang="en-US" sz="1500" b="1" dirty="0" err="1"/>
              <a:t>paylaştığı</a:t>
            </a:r>
            <a:r>
              <a:rPr lang="en-US" sz="1500" b="1" dirty="0"/>
              <a:t> </a:t>
            </a:r>
            <a:r>
              <a:rPr lang="en-US" sz="1500" b="1" dirty="0" err="1"/>
              <a:t>beş</a:t>
            </a:r>
            <a:r>
              <a:rPr lang="en-US" sz="1500" b="1" dirty="0"/>
              <a:t> </a:t>
            </a:r>
            <a:r>
              <a:rPr lang="en-US" sz="1500" b="1" dirty="0" err="1"/>
              <a:t>bileşen</a:t>
            </a:r>
            <a:r>
              <a:rPr lang="en-US" sz="1500" b="1" dirty="0"/>
              <a:t> </a:t>
            </a:r>
            <a:r>
              <a:rPr lang="en-US" sz="1500" b="1" dirty="0" err="1"/>
              <a:t>vardır</a:t>
            </a:r>
            <a:r>
              <a:rPr lang="en-US" sz="1500" b="1" dirty="0"/>
              <a:t>. Bu </a:t>
            </a:r>
            <a:r>
              <a:rPr lang="en-US" sz="1500" b="1" dirty="0" err="1"/>
              <a:t>beş</a:t>
            </a:r>
            <a:r>
              <a:rPr lang="en-US" sz="1500" b="1" dirty="0"/>
              <a:t> </a:t>
            </a:r>
            <a:r>
              <a:rPr lang="en-US" sz="1500" b="1" dirty="0" err="1"/>
              <a:t>bileşen</a:t>
            </a:r>
            <a:r>
              <a:rPr lang="en-US" sz="1500" b="1" dirty="0"/>
              <a:t>, </a:t>
            </a:r>
            <a:r>
              <a:rPr lang="en-US" sz="1500" b="1" dirty="0" err="1"/>
              <a:t>bir</a:t>
            </a:r>
            <a:r>
              <a:rPr lang="en-US" sz="1500" b="1" dirty="0"/>
              <a:t> </a:t>
            </a:r>
            <a:r>
              <a:rPr lang="en-US" sz="1500" b="1" dirty="0" err="1"/>
              <a:t>kültürün</a:t>
            </a:r>
            <a:r>
              <a:rPr lang="en-US" sz="1500" b="1" dirty="0"/>
              <a:t> </a:t>
            </a:r>
            <a:r>
              <a:rPr lang="en-US" sz="1500" b="1" dirty="0" err="1"/>
              <a:t>daha</a:t>
            </a:r>
            <a:r>
              <a:rPr lang="en-US" sz="1500" b="1" dirty="0"/>
              <a:t> </a:t>
            </a:r>
            <a:r>
              <a:rPr lang="en-US" sz="1500" b="1" dirty="0" err="1"/>
              <a:t>kolay</a:t>
            </a:r>
            <a:r>
              <a:rPr lang="en-US" sz="1500" b="1" dirty="0"/>
              <a:t> </a:t>
            </a:r>
            <a:r>
              <a:rPr lang="en-US" sz="1500" b="1" dirty="0" err="1"/>
              <a:t>öğrenilmesini</a:t>
            </a:r>
            <a:r>
              <a:rPr lang="en-US" sz="1500" b="1" dirty="0"/>
              <a:t> </a:t>
            </a:r>
            <a:r>
              <a:rPr lang="en-US" sz="1500" b="1" dirty="0" err="1"/>
              <a:t>ve</a:t>
            </a:r>
            <a:r>
              <a:rPr lang="en-US" sz="1500" b="1" dirty="0"/>
              <a:t> </a:t>
            </a:r>
            <a:r>
              <a:rPr lang="en-US" sz="1500" b="1" dirty="0" err="1"/>
              <a:t>paylaşılmasını</a:t>
            </a:r>
            <a:r>
              <a:rPr lang="en-US" sz="1500" b="1" dirty="0"/>
              <a:t> </a:t>
            </a:r>
            <a:r>
              <a:rPr lang="en-US" sz="1500" b="1" dirty="0" err="1"/>
              <a:t>sağlar</a:t>
            </a:r>
            <a:r>
              <a:rPr lang="en-US" sz="1500" b="1" dirty="0"/>
              <a:t>:</a:t>
            </a:r>
            <a:endParaRPr lang="tr-TR" sz="1500" b="1" dirty="0"/>
          </a:p>
          <a:p>
            <a:pPr algn="just"/>
            <a:r>
              <a:rPr lang="en-US" sz="1500" b="1" u="sng" dirty="0" err="1"/>
              <a:t>Teknoloji</a:t>
            </a:r>
            <a:r>
              <a:rPr lang="en-US" sz="1500" b="1" u="sng" dirty="0"/>
              <a:t>:</a:t>
            </a:r>
            <a:r>
              <a:rPr lang="en-US" sz="1500" b="1" dirty="0"/>
              <a:t> </a:t>
            </a:r>
            <a:r>
              <a:rPr lang="tr-TR" sz="1500" b="1" dirty="0"/>
              <a:t>Yaşamı</a:t>
            </a:r>
            <a:r>
              <a:rPr lang="en-US" sz="1500" b="1" dirty="0"/>
              <a:t> </a:t>
            </a:r>
            <a:r>
              <a:rPr lang="en-US" sz="1500" b="1" dirty="0" err="1"/>
              <a:t>kolaylaştırmak</a:t>
            </a:r>
            <a:r>
              <a:rPr lang="en-US" sz="1500" b="1" dirty="0"/>
              <a:t> </a:t>
            </a:r>
            <a:r>
              <a:rPr lang="en-US" sz="1500" b="1" dirty="0" err="1"/>
              <a:t>için</a:t>
            </a:r>
            <a:r>
              <a:rPr lang="en-US" sz="1500" b="1" dirty="0"/>
              <a:t> </a:t>
            </a:r>
            <a:r>
              <a:rPr lang="en-US" sz="1500" b="1" dirty="0" err="1"/>
              <a:t>araçların</a:t>
            </a:r>
            <a:r>
              <a:rPr lang="en-US" sz="1500" b="1" dirty="0"/>
              <a:t> </a:t>
            </a:r>
            <a:r>
              <a:rPr lang="en-US" sz="1500" b="1" dirty="0" err="1"/>
              <a:t>kullanımı</a:t>
            </a:r>
            <a:r>
              <a:rPr lang="en-US" sz="1500" b="1" dirty="0"/>
              <a:t>.</a:t>
            </a:r>
            <a:r>
              <a:rPr lang="tr-TR" sz="1500" b="1" dirty="0"/>
              <a:t> </a:t>
            </a:r>
          </a:p>
          <a:p>
            <a:pPr algn="just"/>
            <a:r>
              <a:rPr lang="en-US" sz="1500" b="1" u="sng" dirty="0" err="1"/>
              <a:t>Sembol</a:t>
            </a:r>
            <a:r>
              <a:rPr lang="en-US" sz="1500" b="1" u="sng" dirty="0"/>
              <a:t>:</a:t>
            </a:r>
            <a:r>
              <a:rPr lang="en-US" sz="1500" b="1" dirty="0"/>
              <a:t> </a:t>
            </a:r>
            <a:r>
              <a:rPr lang="en-US" sz="1500" b="1" dirty="0" err="1"/>
              <a:t>Başka</a:t>
            </a:r>
            <a:r>
              <a:rPr lang="en-US" sz="1500" b="1" dirty="0"/>
              <a:t> </a:t>
            </a:r>
            <a:r>
              <a:rPr lang="en-US" sz="1500" b="1" dirty="0" err="1"/>
              <a:t>bir</a:t>
            </a:r>
            <a:r>
              <a:rPr lang="en-US" sz="1500" b="1" dirty="0"/>
              <a:t> </a:t>
            </a:r>
            <a:r>
              <a:rPr lang="en-US" sz="1500" b="1" dirty="0" err="1"/>
              <a:t>şeyi</a:t>
            </a:r>
            <a:r>
              <a:rPr lang="en-US" sz="1500" b="1" dirty="0"/>
              <a:t> </a:t>
            </a:r>
            <a:r>
              <a:rPr lang="en-US" sz="1500" b="1" dirty="0" err="1"/>
              <a:t>temsil</a:t>
            </a:r>
            <a:r>
              <a:rPr lang="en-US" sz="1500" b="1" dirty="0"/>
              <a:t> </a:t>
            </a:r>
            <a:r>
              <a:rPr lang="en-US" sz="1500" b="1" dirty="0" err="1"/>
              <a:t>eden</a:t>
            </a:r>
            <a:r>
              <a:rPr lang="en-US" sz="1500" b="1" dirty="0"/>
              <a:t> </a:t>
            </a:r>
            <a:r>
              <a:rPr lang="en-US" sz="1500" b="1" dirty="0" err="1"/>
              <a:t>herhangi</a:t>
            </a:r>
            <a:r>
              <a:rPr lang="en-US" sz="1500" b="1" dirty="0"/>
              <a:t> </a:t>
            </a:r>
            <a:r>
              <a:rPr lang="en-US" sz="1500" b="1" dirty="0" err="1"/>
              <a:t>bir</a:t>
            </a:r>
            <a:r>
              <a:rPr lang="en-US" sz="1500" b="1" dirty="0"/>
              <a:t> </a:t>
            </a:r>
            <a:r>
              <a:rPr lang="en-US" sz="1500" b="1" dirty="0" err="1"/>
              <a:t>şey</a:t>
            </a:r>
            <a:r>
              <a:rPr lang="en-US" sz="1500" b="1" dirty="0"/>
              <a:t>. </a:t>
            </a:r>
            <a:r>
              <a:rPr lang="en-US" sz="1500" b="1" dirty="0" err="1"/>
              <a:t>Ülkenizin</a:t>
            </a:r>
            <a:r>
              <a:rPr lang="en-US" sz="1500" b="1" dirty="0"/>
              <a:t> </a:t>
            </a:r>
            <a:r>
              <a:rPr lang="en-US" sz="1500" b="1" dirty="0" err="1"/>
              <a:t>bayrağını</a:t>
            </a:r>
            <a:r>
              <a:rPr lang="en-US" sz="1500" b="1" dirty="0"/>
              <a:t> </a:t>
            </a:r>
            <a:r>
              <a:rPr lang="en-US" sz="1500" b="1" dirty="0" err="1"/>
              <a:t>görmenin</a:t>
            </a:r>
            <a:r>
              <a:rPr lang="en-US" sz="1500" b="1" dirty="0"/>
              <a:t> </a:t>
            </a:r>
            <a:r>
              <a:rPr lang="en-US" sz="1500" b="1" dirty="0" err="1"/>
              <a:t>sizin</a:t>
            </a:r>
            <a:r>
              <a:rPr lang="en-US" sz="1500" b="1" dirty="0"/>
              <a:t> </a:t>
            </a:r>
            <a:r>
              <a:rPr lang="en-US" sz="1500" b="1" dirty="0" err="1"/>
              <a:t>için</a:t>
            </a:r>
            <a:r>
              <a:rPr lang="en-US" sz="1500" b="1" dirty="0"/>
              <a:t> ne </a:t>
            </a:r>
            <a:r>
              <a:rPr lang="en-US" sz="1500" b="1" dirty="0" err="1"/>
              <a:t>anlama</a:t>
            </a:r>
            <a:r>
              <a:rPr lang="en-US" sz="1500" b="1" dirty="0"/>
              <a:t> </a:t>
            </a:r>
            <a:r>
              <a:rPr lang="en-US" sz="1500" b="1" dirty="0" err="1"/>
              <a:t>geldiğini</a:t>
            </a:r>
            <a:r>
              <a:rPr lang="en-US" sz="1500" b="1" dirty="0"/>
              <a:t> </a:t>
            </a:r>
            <a:r>
              <a:rPr lang="en-US" sz="1500" b="1" dirty="0" err="1"/>
              <a:t>veya</a:t>
            </a:r>
            <a:r>
              <a:rPr lang="en-US" sz="1500" b="1" dirty="0"/>
              <a:t> </a:t>
            </a:r>
            <a:r>
              <a:rPr lang="en-US" sz="1500" b="1" dirty="0" err="1"/>
              <a:t>bir</a:t>
            </a:r>
            <a:r>
              <a:rPr lang="en-US" sz="1500" b="1" dirty="0"/>
              <a:t> </a:t>
            </a:r>
            <a:r>
              <a:rPr lang="en-US" sz="1500" b="1" dirty="0" err="1"/>
              <a:t>el</a:t>
            </a:r>
            <a:r>
              <a:rPr lang="en-US" sz="1500" b="1" dirty="0"/>
              <a:t> </a:t>
            </a:r>
            <a:r>
              <a:rPr lang="en-US" sz="1500" b="1" dirty="0" err="1"/>
              <a:t>sıkışmanın</a:t>
            </a:r>
            <a:r>
              <a:rPr lang="en-US" sz="1500" b="1" dirty="0"/>
              <a:t> ne </a:t>
            </a:r>
            <a:r>
              <a:rPr lang="en-US" sz="1500" b="1" dirty="0" err="1"/>
              <a:t>anlama</a:t>
            </a:r>
            <a:r>
              <a:rPr lang="en-US" sz="1500" b="1" dirty="0"/>
              <a:t> </a:t>
            </a:r>
            <a:r>
              <a:rPr lang="en-US" sz="1500" b="1" dirty="0" err="1"/>
              <a:t>geldiğini</a:t>
            </a:r>
            <a:r>
              <a:rPr lang="en-US" sz="1500" b="1" dirty="0"/>
              <a:t> </a:t>
            </a:r>
            <a:r>
              <a:rPr lang="en-US" sz="1500" b="1" dirty="0" err="1"/>
              <a:t>düşünün</a:t>
            </a:r>
            <a:r>
              <a:rPr lang="en-US" sz="1500" b="1" dirty="0"/>
              <a:t>. Hem </a:t>
            </a:r>
            <a:r>
              <a:rPr lang="en-US" sz="1500" b="1" dirty="0" err="1"/>
              <a:t>bayrak</a:t>
            </a:r>
            <a:r>
              <a:rPr lang="en-US" sz="1500" b="1" dirty="0"/>
              <a:t> hem de </a:t>
            </a:r>
            <a:r>
              <a:rPr lang="en-US" sz="1500" b="1" dirty="0" err="1"/>
              <a:t>el</a:t>
            </a:r>
            <a:r>
              <a:rPr lang="en-US" sz="1500" b="1" dirty="0"/>
              <a:t> </a:t>
            </a:r>
            <a:r>
              <a:rPr lang="en-US" sz="1500" b="1" dirty="0" err="1"/>
              <a:t>sıkışma</a:t>
            </a:r>
            <a:r>
              <a:rPr lang="en-US" sz="1500" b="1" dirty="0"/>
              <a:t> </a:t>
            </a:r>
            <a:r>
              <a:rPr lang="en-US" sz="1500" b="1" dirty="0" err="1"/>
              <a:t>birer</a:t>
            </a:r>
            <a:r>
              <a:rPr lang="en-US" sz="1500" b="1" dirty="0"/>
              <a:t> </a:t>
            </a:r>
            <a:r>
              <a:rPr lang="en-US" sz="1500" b="1" dirty="0" err="1"/>
              <a:t>semboldür</a:t>
            </a:r>
            <a:r>
              <a:rPr lang="en-US" sz="1500" b="1" dirty="0"/>
              <a:t>.</a:t>
            </a:r>
            <a:endParaRPr lang="tr-TR" sz="1500" b="1" dirty="0"/>
          </a:p>
          <a:p>
            <a:pPr algn="just"/>
            <a:r>
              <a:rPr lang="en-US" sz="1500" b="1" u="sng" dirty="0"/>
              <a:t>Dil</a:t>
            </a:r>
            <a:r>
              <a:rPr lang="en-US" sz="1500" b="1" dirty="0"/>
              <a:t>: </a:t>
            </a:r>
            <a:r>
              <a:rPr lang="en-US" sz="1500" b="1" dirty="0" err="1"/>
              <a:t>Yazılı</a:t>
            </a:r>
            <a:r>
              <a:rPr lang="en-US" sz="1500" b="1" dirty="0"/>
              <a:t> </a:t>
            </a:r>
            <a:r>
              <a:rPr lang="en-US" sz="1500" b="1" dirty="0" err="1"/>
              <a:t>veya</a:t>
            </a:r>
            <a:r>
              <a:rPr lang="en-US" sz="1500" b="1" dirty="0"/>
              <a:t> </a:t>
            </a:r>
            <a:r>
              <a:rPr lang="en-US" sz="1500" b="1" dirty="0" err="1"/>
              <a:t>sözlü</a:t>
            </a:r>
            <a:r>
              <a:rPr lang="en-US" sz="1500" b="1" dirty="0"/>
              <a:t> </a:t>
            </a:r>
            <a:r>
              <a:rPr lang="en-US" sz="1500" b="1" dirty="0" err="1"/>
              <a:t>sembollerin</a:t>
            </a:r>
            <a:r>
              <a:rPr lang="en-US" sz="1500" b="1" dirty="0"/>
              <a:t> </a:t>
            </a:r>
            <a:r>
              <a:rPr lang="en-US" sz="1500" b="1" dirty="0" err="1"/>
              <a:t>bir</a:t>
            </a:r>
            <a:r>
              <a:rPr lang="en-US" sz="1500" b="1" dirty="0"/>
              <a:t> </a:t>
            </a:r>
            <a:r>
              <a:rPr lang="en-US" sz="1500" b="1" dirty="0" err="1"/>
              <a:t>sistem</a:t>
            </a:r>
            <a:r>
              <a:rPr lang="en-US" sz="1500" b="1" dirty="0"/>
              <a:t> </a:t>
            </a:r>
            <a:r>
              <a:rPr lang="en-US" sz="1500" b="1" dirty="0" err="1"/>
              <a:t>içinde</a:t>
            </a:r>
            <a:r>
              <a:rPr lang="en-US" sz="1500" b="1" dirty="0"/>
              <a:t> </a:t>
            </a:r>
            <a:r>
              <a:rPr lang="en-US" sz="1500" b="1" dirty="0" err="1"/>
              <a:t>düzenlenmesi</a:t>
            </a:r>
            <a:r>
              <a:rPr lang="en-US" sz="1500" b="1" dirty="0"/>
              <a:t>.</a:t>
            </a:r>
            <a:r>
              <a:rPr lang="tr-TR" sz="1500" b="1" dirty="0"/>
              <a:t> </a:t>
            </a:r>
            <a:r>
              <a:rPr lang="en-US" sz="1500" b="1" dirty="0"/>
              <a:t>Dil, </a:t>
            </a:r>
            <a:r>
              <a:rPr lang="en-US" sz="1500" b="1" dirty="0" err="1"/>
              <a:t>bir</a:t>
            </a:r>
            <a:r>
              <a:rPr lang="en-US" sz="1500" b="1" dirty="0"/>
              <a:t> </a:t>
            </a:r>
            <a:r>
              <a:rPr lang="en-US" sz="1500" b="1" dirty="0" err="1"/>
              <a:t>kültür</a:t>
            </a:r>
            <a:r>
              <a:rPr lang="en-US" sz="1500" b="1" dirty="0"/>
              <a:t> </a:t>
            </a:r>
            <a:r>
              <a:rPr lang="en-US" sz="1500" b="1" dirty="0" err="1"/>
              <a:t>içinde</a:t>
            </a:r>
            <a:r>
              <a:rPr lang="en-US" sz="1500" b="1" dirty="0"/>
              <a:t> </a:t>
            </a:r>
            <a:r>
              <a:rPr lang="en-US" sz="1500" b="1" dirty="0" err="1"/>
              <a:t>neyin</a:t>
            </a:r>
            <a:r>
              <a:rPr lang="en-US" sz="1500" b="1" dirty="0"/>
              <a:t> </a:t>
            </a:r>
            <a:r>
              <a:rPr lang="en-US" sz="1500" b="1" dirty="0" err="1"/>
              <a:t>önemli</a:t>
            </a:r>
            <a:r>
              <a:rPr lang="en-US" sz="1500" b="1" dirty="0"/>
              <a:t> </a:t>
            </a:r>
            <a:r>
              <a:rPr lang="en-US" sz="1500" b="1" dirty="0" err="1"/>
              <a:t>olduğu</a:t>
            </a:r>
            <a:r>
              <a:rPr lang="en-US" sz="1500" b="1" dirty="0"/>
              <a:t> </a:t>
            </a:r>
            <a:r>
              <a:rPr lang="en-US" sz="1500" b="1" dirty="0" err="1"/>
              <a:t>hakkında</a:t>
            </a:r>
            <a:r>
              <a:rPr lang="en-US" sz="1500" b="1" dirty="0"/>
              <a:t> </a:t>
            </a:r>
            <a:r>
              <a:rPr lang="en-US" sz="1500" b="1" dirty="0" err="1"/>
              <a:t>çok</a:t>
            </a:r>
            <a:r>
              <a:rPr lang="en-US" sz="1500" b="1" dirty="0"/>
              <a:t> </a:t>
            </a:r>
            <a:r>
              <a:rPr lang="en-US" sz="1500" b="1" dirty="0" err="1"/>
              <a:t>şey</a:t>
            </a:r>
            <a:r>
              <a:rPr lang="en-US" sz="1500" b="1" dirty="0"/>
              <a:t> </a:t>
            </a:r>
            <a:r>
              <a:rPr lang="en-US" sz="1500" b="1" dirty="0" err="1"/>
              <a:t>ortaya</a:t>
            </a:r>
            <a:r>
              <a:rPr lang="en-US" sz="1500" b="1" dirty="0"/>
              <a:t> </a:t>
            </a:r>
            <a:r>
              <a:rPr lang="en-US" sz="1500" b="1" dirty="0" err="1"/>
              <a:t>çıkarabilir</a:t>
            </a:r>
            <a:r>
              <a:rPr lang="en-US" sz="1500" b="1" dirty="0"/>
              <a:t>.</a:t>
            </a:r>
            <a:r>
              <a:rPr lang="tr-TR" sz="1500" b="1" dirty="0"/>
              <a:t> </a:t>
            </a:r>
            <a:r>
              <a:rPr lang="en-US" sz="1500" b="1" dirty="0" err="1"/>
              <a:t>Antropologlar</a:t>
            </a:r>
            <a:r>
              <a:rPr lang="en-US" sz="1500" b="1" dirty="0"/>
              <a:t> Franz Boas </a:t>
            </a:r>
            <a:r>
              <a:rPr lang="en-US" sz="1500" b="1" dirty="0" err="1"/>
              <a:t>ve</a:t>
            </a:r>
            <a:r>
              <a:rPr lang="en-US" sz="1500" b="1" dirty="0"/>
              <a:t> Igor </a:t>
            </a:r>
            <a:r>
              <a:rPr lang="en-US" sz="1500" b="1" dirty="0" err="1"/>
              <a:t>Krupnik'e</a:t>
            </a:r>
            <a:r>
              <a:rPr lang="en-US" sz="1500" b="1" dirty="0"/>
              <a:t> </a:t>
            </a:r>
            <a:r>
              <a:rPr lang="en-US" sz="1500" b="1" dirty="0" err="1"/>
              <a:t>göre</a:t>
            </a:r>
            <a:r>
              <a:rPr lang="en-US" sz="1500" b="1" dirty="0"/>
              <a:t>, </a:t>
            </a:r>
            <a:r>
              <a:rPr lang="en-US" sz="1500" b="1" dirty="0" err="1"/>
              <a:t>Kanada'nın</a:t>
            </a:r>
            <a:r>
              <a:rPr lang="en-US" sz="1500" b="1" dirty="0"/>
              <a:t> </a:t>
            </a:r>
            <a:r>
              <a:rPr lang="en-US" sz="1500" b="1" dirty="0" err="1"/>
              <a:t>belirli</a:t>
            </a:r>
            <a:r>
              <a:rPr lang="en-US" sz="1500" b="1" dirty="0"/>
              <a:t> </a:t>
            </a:r>
            <a:r>
              <a:rPr lang="en-US" sz="1500" b="1" dirty="0" err="1"/>
              <a:t>bölgelerindeki</a:t>
            </a:r>
            <a:r>
              <a:rPr lang="en-US" sz="1500" b="1" dirty="0"/>
              <a:t> </a:t>
            </a:r>
            <a:r>
              <a:rPr lang="en-US" sz="1500" b="1" dirty="0" err="1"/>
              <a:t>İnuitlerin</a:t>
            </a:r>
            <a:r>
              <a:rPr lang="en-US" sz="1500" b="1" dirty="0"/>
              <a:t> </a:t>
            </a:r>
            <a:r>
              <a:rPr lang="en-US" sz="1500" b="1" dirty="0" err="1"/>
              <a:t>kar</a:t>
            </a:r>
            <a:r>
              <a:rPr lang="en-US" sz="1500" b="1" dirty="0"/>
              <a:t> </a:t>
            </a:r>
            <a:r>
              <a:rPr lang="en-US" sz="1500" b="1" dirty="0" err="1"/>
              <a:t>için</a:t>
            </a:r>
            <a:r>
              <a:rPr lang="en-US" sz="1500" b="1" dirty="0"/>
              <a:t> 53 </a:t>
            </a:r>
            <a:r>
              <a:rPr lang="tr-TR" sz="1500" b="1" dirty="0"/>
              <a:t>sözcüğü</a:t>
            </a:r>
            <a:r>
              <a:rPr lang="en-US" sz="1500" b="1" dirty="0"/>
              <a:t> var. Bu size </a:t>
            </a:r>
            <a:r>
              <a:rPr lang="en-US" sz="1500" b="1" dirty="0" err="1"/>
              <a:t>karın</a:t>
            </a:r>
            <a:r>
              <a:rPr lang="en-US" sz="1500" b="1" dirty="0"/>
              <a:t> </a:t>
            </a:r>
            <a:r>
              <a:rPr lang="tr-TR" sz="1500" b="1" dirty="0"/>
              <a:t>yaşamlarındaki</a:t>
            </a:r>
            <a:r>
              <a:rPr lang="en-US" sz="1500" b="1" dirty="0"/>
              <a:t> </a:t>
            </a:r>
            <a:r>
              <a:rPr lang="en-US" sz="1500" b="1" dirty="0" err="1"/>
              <a:t>rolü</a:t>
            </a:r>
            <a:r>
              <a:rPr lang="en-US" sz="1500" b="1" dirty="0"/>
              <a:t> </a:t>
            </a:r>
            <a:r>
              <a:rPr lang="en-US" sz="1500" b="1" dirty="0" err="1"/>
              <a:t>hakkında</a:t>
            </a:r>
            <a:r>
              <a:rPr lang="en-US" sz="1500" b="1" dirty="0"/>
              <a:t> ne </a:t>
            </a:r>
            <a:r>
              <a:rPr lang="en-US" sz="1500" b="1" dirty="0" err="1"/>
              <a:t>anlatıyor</a:t>
            </a:r>
            <a:r>
              <a:rPr lang="en-US" sz="1500" b="1" dirty="0"/>
              <a:t>? </a:t>
            </a:r>
            <a:endParaRPr lang="tr-TR" sz="1500" b="1" dirty="0"/>
          </a:p>
          <a:p>
            <a:pPr algn="just"/>
            <a:r>
              <a:rPr lang="en-US" sz="1500" b="1" u="sng" dirty="0" err="1"/>
              <a:t>Değerler</a:t>
            </a:r>
            <a:r>
              <a:rPr lang="en-US" sz="1500" b="1" dirty="0"/>
              <a:t>: İyi </a:t>
            </a:r>
            <a:r>
              <a:rPr lang="en-US" sz="1500" b="1" dirty="0" err="1"/>
              <a:t>ve</a:t>
            </a:r>
            <a:r>
              <a:rPr lang="en-US" sz="1500" b="1" dirty="0"/>
              <a:t> </a:t>
            </a:r>
            <a:r>
              <a:rPr lang="en-US" sz="1500" b="1" dirty="0" err="1"/>
              <a:t>kötü</a:t>
            </a:r>
            <a:r>
              <a:rPr lang="en-US" sz="1500" b="1" dirty="0"/>
              <a:t>, </a:t>
            </a:r>
            <a:r>
              <a:rPr lang="en-US" sz="1500" b="1" dirty="0" err="1"/>
              <a:t>doğru</a:t>
            </a:r>
            <a:r>
              <a:rPr lang="en-US" sz="1500" b="1" dirty="0"/>
              <a:t> </a:t>
            </a:r>
            <a:r>
              <a:rPr lang="en-US" sz="1500" b="1" dirty="0" err="1"/>
              <a:t>ve</a:t>
            </a:r>
            <a:r>
              <a:rPr lang="en-US" sz="1500" b="1" dirty="0"/>
              <a:t> </a:t>
            </a:r>
            <a:r>
              <a:rPr lang="en-US" sz="1500" b="1" dirty="0" err="1"/>
              <a:t>yanlış</a:t>
            </a:r>
            <a:r>
              <a:rPr lang="en-US" sz="1500" b="1" dirty="0"/>
              <a:t> </a:t>
            </a:r>
            <a:r>
              <a:rPr lang="en-US" sz="1500" b="1" dirty="0" err="1"/>
              <a:t>hakkındaki</a:t>
            </a:r>
            <a:r>
              <a:rPr lang="en-US" sz="1500" b="1" dirty="0"/>
              <a:t> </a:t>
            </a:r>
            <a:r>
              <a:rPr lang="en-US" sz="1500" b="1" dirty="0" err="1"/>
              <a:t>ortak</a:t>
            </a:r>
            <a:r>
              <a:rPr lang="en-US" sz="1500" b="1" dirty="0"/>
              <a:t> </a:t>
            </a:r>
            <a:r>
              <a:rPr lang="en-US" sz="1500" b="1" dirty="0" err="1"/>
              <a:t>inançlar</a:t>
            </a:r>
            <a:r>
              <a:rPr lang="en-US" sz="1500" b="1" dirty="0"/>
              <a:t>.</a:t>
            </a:r>
            <a:r>
              <a:rPr lang="tr-TR" sz="1500" b="1" dirty="0"/>
              <a:t> </a:t>
            </a:r>
            <a:r>
              <a:rPr lang="en-US" sz="1500" b="1" dirty="0" err="1"/>
              <a:t>Örneğin</a:t>
            </a:r>
            <a:r>
              <a:rPr lang="en-US" sz="1500" b="1" dirty="0"/>
              <a:t>, </a:t>
            </a:r>
            <a:r>
              <a:rPr lang="en-US" sz="1500" b="1" dirty="0" err="1"/>
              <a:t>büyüklere</a:t>
            </a:r>
            <a:r>
              <a:rPr lang="en-US" sz="1500" b="1" dirty="0"/>
              <a:t> </a:t>
            </a:r>
            <a:r>
              <a:rPr lang="en-US" sz="1500" b="1" dirty="0" err="1"/>
              <a:t>saygı</a:t>
            </a:r>
            <a:r>
              <a:rPr lang="en-US" sz="1500" b="1" dirty="0"/>
              <a:t> </a:t>
            </a:r>
            <a:r>
              <a:rPr lang="en-US" sz="1500" b="1" dirty="0" err="1"/>
              <a:t>birçok</a:t>
            </a:r>
            <a:r>
              <a:rPr lang="en-US" sz="1500" b="1" dirty="0"/>
              <a:t> </a:t>
            </a:r>
            <a:r>
              <a:rPr lang="en-US" sz="1500" b="1" dirty="0" err="1"/>
              <a:t>kültürde</a:t>
            </a:r>
            <a:r>
              <a:rPr lang="en-US" sz="1500" b="1" dirty="0"/>
              <a:t> </a:t>
            </a:r>
            <a:r>
              <a:rPr lang="en-US" sz="1500" b="1" dirty="0" err="1"/>
              <a:t>değer</a:t>
            </a:r>
            <a:r>
              <a:rPr lang="en-US" sz="1500" b="1" dirty="0"/>
              <a:t> </a:t>
            </a:r>
            <a:r>
              <a:rPr lang="en-US" sz="1500" b="1" dirty="0" err="1"/>
              <a:t>verilen</a:t>
            </a:r>
            <a:r>
              <a:rPr lang="en-US" sz="1500" b="1" dirty="0"/>
              <a:t> </a:t>
            </a:r>
            <a:r>
              <a:rPr lang="en-US" sz="1500" b="1" dirty="0" err="1"/>
              <a:t>bir</a:t>
            </a:r>
            <a:r>
              <a:rPr lang="en-US" sz="1500" b="1" dirty="0"/>
              <a:t> </a:t>
            </a:r>
            <a:r>
              <a:rPr lang="en-US" sz="1500" b="1" dirty="0" err="1"/>
              <a:t>şeydir</a:t>
            </a:r>
            <a:r>
              <a:rPr lang="tr-TR" sz="1500" b="1" dirty="0"/>
              <a:t> (</a:t>
            </a:r>
            <a:r>
              <a:rPr lang="en-US" sz="1500" b="1" dirty="0" err="1"/>
              <a:t>Elephango</a:t>
            </a:r>
            <a:r>
              <a:rPr lang="tr-TR" sz="1500" b="1" dirty="0"/>
              <a:t>, 2</a:t>
            </a:r>
            <a:r>
              <a:rPr lang="en-US" sz="1500" b="1" dirty="0"/>
              <a:t>025</a:t>
            </a:r>
            <a:r>
              <a:rPr lang="tr-TR" sz="1500" b="1" dirty="0"/>
              <a:t>).</a:t>
            </a:r>
          </a:p>
        </p:txBody>
      </p:sp>
    </p:spTree>
    <p:extLst>
      <p:ext uri="{BB962C8B-B14F-4D97-AF65-F5344CB8AC3E}">
        <p14:creationId xmlns:p14="http://schemas.microsoft.com/office/powerpoint/2010/main" val="60000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634181"/>
          </a:xfrm>
        </p:spPr>
        <p:txBody>
          <a:bodyPr>
            <a:normAutofit fontScale="90000"/>
          </a:bodyPr>
          <a:lstStyle/>
          <a:p>
            <a:pPr algn="ctr"/>
            <a:r>
              <a:rPr lang="tr-TR"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2006744" y="816076"/>
            <a:ext cx="7282008" cy="5260259"/>
          </a:xfrm>
        </p:spPr>
        <p:txBody>
          <a:bodyPr>
            <a:noAutofit/>
          </a:bodyPr>
          <a:lstStyle/>
          <a:p>
            <a:pPr algn="just"/>
            <a:r>
              <a:rPr lang="tr-TR" b="1" noProof="0" dirty="0"/>
              <a:t>Giriş</a:t>
            </a:r>
          </a:p>
          <a:p>
            <a:pPr algn="just"/>
            <a:r>
              <a:rPr lang="tr-TR" b="1" dirty="0"/>
              <a:t>Kültür Tanımı ve Temel Özellikler  </a:t>
            </a:r>
          </a:p>
          <a:p>
            <a:pPr algn="just"/>
            <a:r>
              <a:rPr lang="tr-TR" b="1" dirty="0"/>
              <a:t>Tarihsel Gelişim ve Evrim  </a:t>
            </a:r>
          </a:p>
          <a:p>
            <a:pPr algn="just"/>
            <a:r>
              <a:rPr lang="tr-TR" b="1" dirty="0"/>
              <a:t>Kültür ve Uygarlık Kavramları  </a:t>
            </a:r>
          </a:p>
          <a:p>
            <a:pPr algn="just"/>
            <a:r>
              <a:rPr lang="tr-TR" b="1" dirty="0"/>
              <a:t>Kültürün ögeleri ve Bileşenleri  </a:t>
            </a:r>
          </a:p>
          <a:p>
            <a:pPr algn="just"/>
            <a:r>
              <a:rPr lang="tr-TR" b="1" dirty="0"/>
              <a:t>Maddi ve Manevi Ögeler</a:t>
            </a:r>
          </a:p>
          <a:p>
            <a:pPr algn="just"/>
            <a:r>
              <a:rPr lang="tr-TR" b="1" dirty="0"/>
              <a:t>Kültür ve Toplumsal Kimlik  </a:t>
            </a:r>
          </a:p>
          <a:p>
            <a:pPr algn="just"/>
            <a:r>
              <a:rPr lang="tr-TR" b="1" dirty="0"/>
              <a:t>Kültürel Çeşitlilik ve Değişim  </a:t>
            </a:r>
          </a:p>
          <a:p>
            <a:pPr algn="just"/>
            <a:r>
              <a:rPr lang="tr-TR" b="1" dirty="0"/>
              <a:t>Kültür ve Modernleşme  </a:t>
            </a:r>
          </a:p>
          <a:p>
            <a:pPr algn="just"/>
            <a:r>
              <a:rPr lang="tr-TR" b="1" dirty="0"/>
              <a:t>Kültür ve Güncel Tartışmalar  </a:t>
            </a:r>
          </a:p>
          <a:p>
            <a:pPr algn="just"/>
            <a:r>
              <a:rPr lang="tr-TR" b="1" dirty="0"/>
              <a:t>Sonuç ve Değerlendirme</a:t>
            </a:r>
          </a:p>
          <a:p>
            <a:pPr algn="just"/>
            <a:r>
              <a:rPr lang="tr-TR" b="1" noProof="0" dirty="0"/>
              <a:t>Kaynakça</a:t>
            </a:r>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0184B-AAC7-9684-C728-F3421AB8B37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EB76F6E-5BE1-7202-B760-53E4B22F76A9}"/>
              </a:ext>
            </a:extLst>
          </p:cNvPr>
          <p:cNvSpPr>
            <a:spLocks noGrp="1"/>
          </p:cNvSpPr>
          <p:nvPr>
            <p:ph type="title"/>
          </p:nvPr>
        </p:nvSpPr>
        <p:spPr>
          <a:xfrm>
            <a:off x="765825" y="157315"/>
            <a:ext cx="8596668" cy="634182"/>
          </a:xfrm>
        </p:spPr>
        <p:txBody>
          <a:bodyPr>
            <a:normAutofit/>
          </a:bodyPr>
          <a:lstStyle/>
          <a:p>
            <a:pPr algn="ctr"/>
            <a:r>
              <a:rPr lang="tr-TR" sz="2400" b="1" dirty="0"/>
              <a:t>KÜLTÜR: KAPSAMI</a:t>
            </a:r>
            <a:endParaRPr lang="en-US" sz="2400" b="1" dirty="0"/>
          </a:p>
        </p:txBody>
      </p:sp>
      <p:sp>
        <p:nvSpPr>
          <p:cNvPr id="3" name="İçerik Yer Tutucusu 2">
            <a:extLst>
              <a:ext uri="{FF2B5EF4-FFF2-40B4-BE49-F238E27FC236}">
                <a16:creationId xmlns:a16="http://schemas.microsoft.com/office/drawing/2014/main" id="{A3517915-78E0-42AC-2FB4-EB42D3DF6FFA}"/>
              </a:ext>
            </a:extLst>
          </p:cNvPr>
          <p:cNvSpPr>
            <a:spLocks noGrp="1"/>
          </p:cNvSpPr>
          <p:nvPr>
            <p:ph idx="1"/>
          </p:nvPr>
        </p:nvSpPr>
        <p:spPr>
          <a:xfrm>
            <a:off x="649891" y="791498"/>
            <a:ext cx="9438005" cy="2344992"/>
          </a:xfrm>
        </p:spPr>
        <p:txBody>
          <a:bodyPr>
            <a:noAutofit/>
          </a:bodyPr>
          <a:lstStyle/>
          <a:p>
            <a:pPr algn="just"/>
            <a:r>
              <a:rPr lang="en-US" sz="1400" b="1" u="sng" dirty="0" err="1"/>
              <a:t>Normlar</a:t>
            </a:r>
            <a:r>
              <a:rPr lang="tr-TR" sz="1400" b="1" u="sng" dirty="0"/>
              <a:t>:</a:t>
            </a:r>
            <a:r>
              <a:rPr lang="tr-TR" sz="1400" b="1" dirty="0"/>
              <a:t> G</a:t>
            </a:r>
            <a:r>
              <a:rPr lang="en-US" sz="1400" b="1" dirty="0" err="1"/>
              <a:t>elenekler</a:t>
            </a:r>
            <a:r>
              <a:rPr lang="en-US" sz="1400" b="1" dirty="0"/>
              <a:t> </a:t>
            </a:r>
            <a:r>
              <a:rPr lang="en-US" sz="1400" b="1" dirty="0" err="1"/>
              <a:t>ve</a:t>
            </a:r>
            <a:r>
              <a:rPr lang="en-US" sz="1400" b="1" dirty="0"/>
              <a:t> </a:t>
            </a:r>
            <a:r>
              <a:rPr lang="en-US" sz="1400" b="1" dirty="0" err="1"/>
              <a:t>görenekler</a:t>
            </a:r>
            <a:r>
              <a:rPr lang="en-US" sz="1400" b="1" dirty="0"/>
              <a:t> </a:t>
            </a:r>
            <a:r>
              <a:rPr lang="en-US" sz="1400" b="1" dirty="0" err="1"/>
              <a:t>olarak</a:t>
            </a:r>
            <a:r>
              <a:rPr lang="en-US" sz="1400" b="1" dirty="0"/>
              <a:t> </a:t>
            </a:r>
            <a:r>
              <a:rPr lang="en-US" sz="1400" b="1" dirty="0" err="1"/>
              <a:t>ikiye</a:t>
            </a:r>
            <a:r>
              <a:rPr lang="en-US" sz="1400" b="1" dirty="0"/>
              <a:t> </a:t>
            </a:r>
            <a:r>
              <a:rPr lang="en-US" sz="1400" b="1" dirty="0" err="1"/>
              <a:t>ayrılır</a:t>
            </a:r>
            <a:r>
              <a:rPr lang="en-US" sz="1400" b="1" dirty="0"/>
              <a:t>.</a:t>
            </a:r>
            <a:r>
              <a:rPr lang="tr-TR" sz="1400" b="1" dirty="0"/>
              <a:t> </a:t>
            </a:r>
            <a:r>
              <a:rPr lang="en-US" sz="1400" b="1" dirty="0" err="1"/>
              <a:t>Gelenekler</a:t>
            </a:r>
            <a:r>
              <a:rPr lang="en-US" sz="1400" b="1" dirty="0"/>
              <a:t>, </a:t>
            </a:r>
            <a:r>
              <a:rPr lang="en-US" sz="1400" b="1" dirty="0" err="1"/>
              <a:t>nasıl</a:t>
            </a:r>
            <a:r>
              <a:rPr lang="en-US" sz="1400" b="1" dirty="0"/>
              <a:t> </a:t>
            </a:r>
            <a:r>
              <a:rPr lang="en-US" sz="1400" b="1" dirty="0" err="1"/>
              <a:t>davranmanız</a:t>
            </a:r>
            <a:r>
              <a:rPr lang="en-US" sz="1400" b="1" dirty="0"/>
              <a:t> </a:t>
            </a:r>
            <a:r>
              <a:rPr lang="en-US" sz="1400" b="1" dirty="0" err="1"/>
              <a:t>gerektiğini</a:t>
            </a:r>
            <a:r>
              <a:rPr lang="en-US" sz="1400" b="1" dirty="0"/>
              <a:t> </a:t>
            </a:r>
            <a:r>
              <a:rPr lang="en-US" sz="1400" b="1" dirty="0" err="1"/>
              <a:t>söyleyen</a:t>
            </a:r>
            <a:r>
              <a:rPr lang="en-US" sz="1400" b="1" dirty="0"/>
              <a:t> </a:t>
            </a:r>
            <a:r>
              <a:rPr lang="en-US" sz="1400" b="1" dirty="0" err="1"/>
              <a:t>basit</a:t>
            </a:r>
            <a:r>
              <a:rPr lang="en-US" sz="1400" b="1" dirty="0"/>
              <a:t> </a:t>
            </a:r>
            <a:r>
              <a:rPr lang="en-US" sz="1400" b="1" dirty="0" err="1"/>
              <a:t>kurallardır</a:t>
            </a:r>
            <a:r>
              <a:rPr lang="tr-TR" sz="1400" b="1" dirty="0"/>
              <a:t>; s</a:t>
            </a:r>
            <a:r>
              <a:rPr lang="en-US" sz="1400" b="1" dirty="0" err="1"/>
              <a:t>ıraya</a:t>
            </a:r>
            <a:r>
              <a:rPr lang="en-US" sz="1400" b="1" dirty="0"/>
              <a:t> </a:t>
            </a:r>
            <a:r>
              <a:rPr lang="en-US" sz="1400" b="1" dirty="0" err="1"/>
              <a:t>girm</a:t>
            </a:r>
            <a:r>
              <a:rPr lang="tr-TR" sz="1400" b="1" dirty="0"/>
              <a:t>ek, </a:t>
            </a:r>
            <a:r>
              <a:rPr lang="en-US" sz="1400" b="1" dirty="0" err="1"/>
              <a:t>ayakları</a:t>
            </a:r>
            <a:r>
              <a:rPr lang="en-US" sz="1400" b="1" dirty="0"/>
              <a:t> </a:t>
            </a:r>
            <a:r>
              <a:rPr lang="en-US" sz="1400" b="1" dirty="0" err="1"/>
              <a:t>masaya</a:t>
            </a:r>
            <a:r>
              <a:rPr lang="en-US" sz="1400" b="1" dirty="0"/>
              <a:t> </a:t>
            </a:r>
            <a:r>
              <a:rPr lang="en-US" sz="1400" b="1" dirty="0" err="1"/>
              <a:t>koyma</a:t>
            </a:r>
            <a:r>
              <a:rPr lang="tr-TR" sz="1400" b="1" dirty="0" err="1"/>
              <a:t>mak</a:t>
            </a:r>
            <a:r>
              <a:rPr lang="en-US" sz="1400" b="1" dirty="0"/>
              <a:t> </a:t>
            </a:r>
            <a:r>
              <a:rPr lang="en-US" sz="1400" b="1" dirty="0" err="1"/>
              <a:t>ve</a:t>
            </a:r>
            <a:r>
              <a:rPr lang="en-US" sz="1400" b="1" dirty="0"/>
              <a:t> </a:t>
            </a:r>
            <a:r>
              <a:rPr lang="en-US" sz="1400" b="1" dirty="0" err="1"/>
              <a:t>biriyle</a:t>
            </a:r>
            <a:r>
              <a:rPr lang="en-US" sz="1400" b="1" dirty="0"/>
              <a:t> </a:t>
            </a:r>
            <a:r>
              <a:rPr lang="en-US" sz="1400" b="1" dirty="0" err="1"/>
              <a:t>tanıştığınızda</a:t>
            </a:r>
            <a:r>
              <a:rPr lang="en-US" sz="1400" b="1" dirty="0"/>
              <a:t> </a:t>
            </a:r>
            <a:r>
              <a:rPr lang="en-US" sz="1400" b="1" dirty="0" err="1"/>
              <a:t>el</a:t>
            </a:r>
            <a:r>
              <a:rPr lang="en-US" sz="1400" b="1" dirty="0"/>
              <a:t> </a:t>
            </a:r>
            <a:r>
              <a:rPr lang="en-US" sz="1400" b="1" dirty="0" err="1"/>
              <a:t>sıkış</a:t>
            </a:r>
            <a:r>
              <a:rPr lang="tr-TR" sz="1400" b="1" dirty="0" err="1"/>
              <a:t>mak</a:t>
            </a:r>
            <a:r>
              <a:rPr lang="tr-TR" sz="1400" b="1" dirty="0"/>
              <a:t> gibi.</a:t>
            </a:r>
            <a:r>
              <a:rPr lang="en-US" sz="1400" b="1" dirty="0"/>
              <a:t> </a:t>
            </a:r>
            <a:endParaRPr lang="tr-TR" sz="1400" b="1" dirty="0"/>
          </a:p>
          <a:p>
            <a:pPr algn="just"/>
            <a:r>
              <a:rPr lang="en-US" sz="1400" b="1" u="sng" dirty="0" err="1"/>
              <a:t>Örf</a:t>
            </a:r>
            <a:r>
              <a:rPr lang="en-US" sz="1400" b="1" u="sng" dirty="0"/>
              <a:t> </a:t>
            </a:r>
            <a:r>
              <a:rPr lang="en-US" sz="1400" b="1" u="sng" dirty="0" err="1"/>
              <a:t>ve</a:t>
            </a:r>
            <a:r>
              <a:rPr lang="en-US" sz="1400" b="1" u="sng" dirty="0"/>
              <a:t> </a:t>
            </a:r>
            <a:r>
              <a:rPr lang="en-US" sz="1400" b="1" u="sng" dirty="0" err="1"/>
              <a:t>adetler</a:t>
            </a:r>
            <a:r>
              <a:rPr lang="tr-TR" sz="1400" b="1" u="sng" dirty="0"/>
              <a:t>,</a:t>
            </a:r>
            <a:r>
              <a:rPr lang="en-US" sz="1400" b="1" dirty="0"/>
              <a:t> </a:t>
            </a:r>
            <a:r>
              <a:rPr lang="en-US" sz="1400" b="1" dirty="0" err="1"/>
              <a:t>daha</a:t>
            </a:r>
            <a:r>
              <a:rPr lang="en-US" sz="1400" b="1" dirty="0"/>
              <a:t> </a:t>
            </a:r>
            <a:r>
              <a:rPr lang="en-US" sz="1400" b="1" dirty="0" err="1"/>
              <a:t>katıdır</a:t>
            </a:r>
            <a:r>
              <a:rPr lang="en-US" sz="1400" b="1" dirty="0"/>
              <a:t> </a:t>
            </a:r>
            <a:r>
              <a:rPr lang="en-US" sz="1400" b="1" dirty="0" err="1"/>
              <a:t>ve</a:t>
            </a:r>
            <a:r>
              <a:rPr lang="en-US" sz="1400" b="1" dirty="0"/>
              <a:t> </a:t>
            </a:r>
            <a:r>
              <a:rPr lang="en-US" sz="1400" b="1" dirty="0" err="1"/>
              <a:t>çiğnendiklerinde</a:t>
            </a:r>
            <a:r>
              <a:rPr lang="en-US" sz="1400" b="1" dirty="0"/>
              <a:t> </a:t>
            </a:r>
            <a:r>
              <a:rPr lang="en-US" sz="1400" b="1" dirty="0" err="1"/>
              <a:t>toplumun</a:t>
            </a:r>
            <a:r>
              <a:rPr lang="en-US" sz="1400" b="1" dirty="0"/>
              <a:t> </a:t>
            </a:r>
            <a:r>
              <a:rPr lang="en-US" sz="1400" b="1" dirty="0" err="1"/>
              <a:t>refahı</a:t>
            </a:r>
            <a:r>
              <a:rPr lang="en-US" sz="1400" b="1" dirty="0"/>
              <a:t> </a:t>
            </a:r>
            <a:r>
              <a:rPr lang="en-US" sz="1400" b="1" dirty="0" err="1"/>
              <a:t>tehlikeye</a:t>
            </a:r>
            <a:r>
              <a:rPr lang="en-US" sz="1400" b="1" dirty="0"/>
              <a:t> </a:t>
            </a:r>
            <a:r>
              <a:rPr lang="en-US" sz="1400" b="1" dirty="0" err="1"/>
              <a:t>girer</a:t>
            </a:r>
            <a:r>
              <a:rPr lang="en-US" sz="1400" b="1" dirty="0"/>
              <a:t>. </a:t>
            </a:r>
            <a:r>
              <a:rPr lang="en-US" sz="1400" b="1" dirty="0" err="1"/>
              <a:t>Dolandırıcılık</a:t>
            </a:r>
            <a:r>
              <a:rPr lang="en-US" sz="1400" b="1" dirty="0"/>
              <a:t> </a:t>
            </a:r>
            <a:r>
              <a:rPr lang="en-US" sz="1400" b="1" dirty="0" err="1"/>
              <a:t>veya</a:t>
            </a:r>
            <a:r>
              <a:rPr lang="en-US" sz="1400" b="1" dirty="0"/>
              <a:t> </a:t>
            </a:r>
            <a:r>
              <a:rPr lang="en-US" sz="1400" b="1" dirty="0" err="1"/>
              <a:t>saldırı</a:t>
            </a:r>
            <a:r>
              <a:rPr lang="en-US" sz="1400" b="1" dirty="0"/>
              <a:t> </a:t>
            </a:r>
            <a:r>
              <a:rPr lang="en-US" sz="1400" b="1" dirty="0" err="1"/>
              <a:t>yaparsanız</a:t>
            </a:r>
            <a:r>
              <a:rPr lang="en-US" sz="1400" b="1" dirty="0"/>
              <a:t>, </a:t>
            </a:r>
            <a:r>
              <a:rPr lang="en-US" sz="1400" b="1" dirty="0" err="1"/>
              <a:t>örf</a:t>
            </a:r>
            <a:r>
              <a:rPr lang="en-US" sz="1400" b="1" dirty="0"/>
              <a:t> </a:t>
            </a:r>
            <a:r>
              <a:rPr lang="en-US" sz="1400" b="1" dirty="0" err="1"/>
              <a:t>ve</a:t>
            </a:r>
            <a:r>
              <a:rPr lang="en-US" sz="1400" b="1" dirty="0"/>
              <a:t> </a:t>
            </a:r>
            <a:r>
              <a:rPr lang="en-US" sz="1400" b="1" dirty="0" err="1"/>
              <a:t>adetleri</a:t>
            </a:r>
            <a:r>
              <a:rPr lang="en-US" sz="1400" b="1" dirty="0"/>
              <a:t> </a:t>
            </a:r>
            <a:r>
              <a:rPr lang="en-US" sz="1400" b="1" dirty="0" err="1"/>
              <a:t>çiğnemiş</a:t>
            </a:r>
            <a:r>
              <a:rPr lang="en-US" sz="1400" b="1" dirty="0"/>
              <a:t> </a:t>
            </a:r>
            <a:r>
              <a:rPr lang="en-US" sz="1400" b="1" dirty="0" err="1"/>
              <a:t>olursunuz</a:t>
            </a:r>
            <a:r>
              <a:rPr lang="en-US" sz="1400" b="1" dirty="0"/>
              <a:t>.</a:t>
            </a:r>
            <a:endParaRPr lang="tr-TR" sz="1400" b="1" dirty="0"/>
          </a:p>
          <a:p>
            <a:pPr marL="0" indent="0" algn="just">
              <a:buNone/>
            </a:pPr>
            <a:r>
              <a:rPr lang="en-US" sz="1400" b="1" dirty="0" err="1"/>
              <a:t>Tüm</a:t>
            </a:r>
            <a:r>
              <a:rPr lang="en-US" sz="1400" b="1" dirty="0"/>
              <a:t> </a:t>
            </a:r>
            <a:r>
              <a:rPr lang="en-US" sz="1400" b="1" dirty="0" err="1"/>
              <a:t>bu</a:t>
            </a:r>
            <a:r>
              <a:rPr lang="en-US" sz="1400" b="1" dirty="0"/>
              <a:t> </a:t>
            </a:r>
            <a:r>
              <a:rPr lang="en-US" sz="1400" b="1" dirty="0" err="1"/>
              <a:t>faktörlerin</a:t>
            </a:r>
            <a:r>
              <a:rPr lang="en-US" sz="1400" b="1" dirty="0"/>
              <a:t> </a:t>
            </a:r>
            <a:r>
              <a:rPr lang="en-US" sz="1400" b="1" dirty="0" err="1"/>
              <a:t>birleşimi</a:t>
            </a:r>
            <a:r>
              <a:rPr lang="en-US" sz="1400" b="1" dirty="0"/>
              <a:t> </a:t>
            </a:r>
            <a:r>
              <a:rPr lang="en-US" sz="1400" b="1" dirty="0" err="1"/>
              <a:t>belirli</a:t>
            </a:r>
            <a:r>
              <a:rPr lang="en-US" sz="1400" b="1" dirty="0"/>
              <a:t> </a:t>
            </a:r>
            <a:r>
              <a:rPr lang="en-US" sz="1400" b="1" dirty="0" err="1"/>
              <a:t>bir</a:t>
            </a:r>
            <a:r>
              <a:rPr lang="en-US" sz="1400" b="1" dirty="0"/>
              <a:t> </a:t>
            </a:r>
            <a:r>
              <a:rPr lang="en-US" sz="1400" b="1" dirty="0" err="1"/>
              <a:t>kültürü</a:t>
            </a:r>
            <a:r>
              <a:rPr lang="en-US" sz="1400" b="1" dirty="0"/>
              <a:t> </a:t>
            </a:r>
            <a:r>
              <a:rPr lang="en-US" sz="1400" b="1" dirty="0" err="1"/>
              <a:t>tanımlar</a:t>
            </a:r>
            <a:r>
              <a:rPr lang="en-US" sz="1400" b="1" dirty="0"/>
              <a:t>. </a:t>
            </a:r>
            <a:r>
              <a:rPr lang="tr-TR" sz="1400" b="1" dirty="0"/>
              <a:t>Örneğin, </a:t>
            </a:r>
            <a:r>
              <a:rPr lang="en-US" sz="1400" b="1" dirty="0"/>
              <a:t>Amerika </a:t>
            </a:r>
            <a:r>
              <a:rPr lang="en-US" sz="1400" b="1" dirty="0" err="1"/>
              <a:t>Birleşik</a:t>
            </a:r>
            <a:r>
              <a:rPr lang="en-US" sz="1400" b="1" dirty="0"/>
              <a:t> </a:t>
            </a:r>
            <a:r>
              <a:rPr lang="en-US" sz="1400" b="1" dirty="0" err="1"/>
              <a:t>Devletleri'nde</a:t>
            </a:r>
            <a:r>
              <a:rPr lang="en-US" sz="1400" b="1" dirty="0"/>
              <a:t> </a:t>
            </a:r>
            <a:r>
              <a:rPr lang="en-US" sz="1400" b="1" dirty="0" err="1"/>
              <a:t>çok</a:t>
            </a:r>
            <a:r>
              <a:rPr lang="en-US" sz="1400" b="1" dirty="0"/>
              <a:t> </a:t>
            </a:r>
            <a:r>
              <a:rPr lang="en-US" sz="1400" b="1" dirty="0" err="1"/>
              <a:t>sayıda</a:t>
            </a:r>
            <a:r>
              <a:rPr lang="en-US" sz="1400" b="1" dirty="0"/>
              <a:t> </a:t>
            </a:r>
            <a:r>
              <a:rPr lang="en-US" sz="1400" b="1" dirty="0" err="1"/>
              <a:t>farklı</a:t>
            </a:r>
            <a:r>
              <a:rPr lang="en-US" sz="1400" b="1" dirty="0"/>
              <a:t> alt </a:t>
            </a:r>
            <a:r>
              <a:rPr lang="en-US" sz="1400" b="1" dirty="0" err="1"/>
              <a:t>kültür</a:t>
            </a:r>
            <a:r>
              <a:rPr lang="en-US" sz="1400" b="1" dirty="0"/>
              <a:t> </a:t>
            </a:r>
            <a:r>
              <a:rPr lang="en-US" sz="1400" b="1" dirty="0" err="1"/>
              <a:t>vardır</a:t>
            </a:r>
            <a:r>
              <a:rPr lang="en-US" sz="1400" b="1" dirty="0"/>
              <a:t>, </a:t>
            </a:r>
            <a:r>
              <a:rPr lang="en-US" sz="1400" b="1" dirty="0" err="1"/>
              <a:t>bu</a:t>
            </a:r>
            <a:r>
              <a:rPr lang="en-US" sz="1400" b="1" dirty="0"/>
              <a:t> </a:t>
            </a:r>
            <a:r>
              <a:rPr lang="en-US" sz="1400" b="1" dirty="0" err="1"/>
              <a:t>nedenle</a:t>
            </a:r>
            <a:r>
              <a:rPr lang="en-US" sz="1400" b="1" dirty="0"/>
              <a:t> Amerikan </a:t>
            </a:r>
            <a:r>
              <a:rPr lang="en-US" sz="1400" b="1" dirty="0" err="1"/>
              <a:t>kültürü</a:t>
            </a:r>
            <a:r>
              <a:rPr lang="en-US" sz="1400" b="1" dirty="0"/>
              <a:t> </a:t>
            </a:r>
            <a:r>
              <a:rPr lang="en-US" sz="1400" b="1" dirty="0" err="1"/>
              <a:t>hakkında</a:t>
            </a:r>
            <a:r>
              <a:rPr lang="en-US" sz="1400" b="1" dirty="0"/>
              <a:t> </a:t>
            </a:r>
            <a:r>
              <a:rPr lang="en-US" sz="1400" b="1" dirty="0" err="1"/>
              <a:t>konuşmak</a:t>
            </a:r>
            <a:r>
              <a:rPr lang="en-US" sz="1400" b="1" dirty="0"/>
              <a:t> </a:t>
            </a:r>
            <a:r>
              <a:rPr lang="en-US" sz="1400" b="1" dirty="0" err="1"/>
              <a:t>zordur</a:t>
            </a:r>
            <a:r>
              <a:rPr lang="en-US" sz="1400" b="1" dirty="0"/>
              <a:t>.</a:t>
            </a:r>
            <a:r>
              <a:rPr lang="tr-TR" sz="1400" b="1" dirty="0"/>
              <a:t> </a:t>
            </a:r>
            <a:r>
              <a:rPr lang="en-US" sz="1400" b="1" dirty="0"/>
              <a:t>Alt </a:t>
            </a:r>
            <a:r>
              <a:rPr lang="en-US" sz="1400" b="1" dirty="0" err="1"/>
              <a:t>kültürler</a:t>
            </a:r>
            <a:r>
              <a:rPr lang="en-US" sz="1400" b="1" dirty="0"/>
              <a:t> </a:t>
            </a:r>
            <a:r>
              <a:rPr lang="en-US" sz="1400" b="1" dirty="0" err="1"/>
              <a:t>bazen</a:t>
            </a:r>
            <a:r>
              <a:rPr lang="en-US" sz="1400" b="1" dirty="0"/>
              <a:t> </a:t>
            </a:r>
            <a:r>
              <a:rPr lang="en-US" sz="1400" b="1" dirty="0" err="1"/>
              <a:t>yaş</a:t>
            </a:r>
            <a:r>
              <a:rPr lang="en-US" sz="1400" b="1" dirty="0"/>
              <a:t>, din </a:t>
            </a:r>
            <a:r>
              <a:rPr lang="en-US" sz="1400" b="1" dirty="0" err="1"/>
              <a:t>ve</a:t>
            </a:r>
            <a:r>
              <a:rPr lang="en-US" sz="1400" b="1" dirty="0"/>
              <a:t> </a:t>
            </a:r>
            <a:r>
              <a:rPr lang="en-US" sz="1400" b="1" dirty="0" err="1"/>
              <a:t>etnik</a:t>
            </a:r>
            <a:r>
              <a:rPr lang="en-US" sz="1400" b="1" dirty="0"/>
              <a:t> </a:t>
            </a:r>
            <a:r>
              <a:rPr lang="en-US" sz="1400" b="1" dirty="0" err="1"/>
              <a:t>köken</a:t>
            </a:r>
            <a:r>
              <a:rPr lang="en-US" sz="1400" b="1" dirty="0"/>
              <a:t> </a:t>
            </a:r>
            <a:r>
              <a:rPr lang="en-US" sz="1400" b="1" dirty="0" err="1"/>
              <a:t>gibi</a:t>
            </a:r>
            <a:r>
              <a:rPr lang="en-US" sz="1400" b="1" dirty="0"/>
              <a:t> </a:t>
            </a:r>
            <a:r>
              <a:rPr lang="en-US" sz="1400" b="1" dirty="0" err="1"/>
              <a:t>çeşitli</a:t>
            </a:r>
            <a:r>
              <a:rPr lang="en-US" sz="1400" b="1" dirty="0"/>
              <a:t> </a:t>
            </a:r>
            <a:r>
              <a:rPr lang="en-US" sz="1400" b="1" dirty="0" err="1"/>
              <a:t>faktörlere</a:t>
            </a:r>
            <a:r>
              <a:rPr lang="en-US" sz="1400" b="1" dirty="0"/>
              <a:t> </a:t>
            </a:r>
            <a:r>
              <a:rPr lang="en-US" sz="1400" b="1" dirty="0" err="1"/>
              <a:t>göre</a:t>
            </a:r>
            <a:r>
              <a:rPr lang="en-US" sz="1400" b="1" dirty="0"/>
              <a:t> </a:t>
            </a:r>
            <a:r>
              <a:rPr lang="en-US" sz="1400" b="1" dirty="0" err="1"/>
              <a:t>düzenlenir</a:t>
            </a:r>
            <a:r>
              <a:rPr lang="en-US" sz="1400" b="1" dirty="0"/>
              <a:t>. Amerika </a:t>
            </a:r>
            <a:r>
              <a:rPr lang="en-US" sz="1400" b="1" dirty="0" err="1"/>
              <a:t>Birleşik</a:t>
            </a:r>
            <a:r>
              <a:rPr lang="en-US" sz="1400" b="1" dirty="0"/>
              <a:t> </a:t>
            </a:r>
            <a:r>
              <a:rPr lang="en-US" sz="1400" b="1" dirty="0" err="1"/>
              <a:t>Devletleri'ndeki</a:t>
            </a:r>
            <a:r>
              <a:rPr lang="en-US" sz="1400" b="1" dirty="0"/>
              <a:t> </a:t>
            </a:r>
            <a:r>
              <a:rPr lang="en-US" sz="1400" b="1" dirty="0" err="1"/>
              <a:t>daha</a:t>
            </a:r>
            <a:r>
              <a:rPr lang="en-US" sz="1400" b="1" dirty="0"/>
              <a:t> </a:t>
            </a:r>
            <a:r>
              <a:rPr lang="en-US" sz="1400" b="1" dirty="0" err="1"/>
              <a:t>küçük</a:t>
            </a:r>
            <a:r>
              <a:rPr lang="en-US" sz="1400" b="1" dirty="0"/>
              <a:t> </a:t>
            </a:r>
            <a:r>
              <a:rPr lang="en-US" sz="1400" b="1" dirty="0" err="1"/>
              <a:t>kültürler</a:t>
            </a:r>
            <a:r>
              <a:rPr lang="en-US" sz="1400" b="1" dirty="0"/>
              <a:t> </a:t>
            </a:r>
            <a:r>
              <a:rPr lang="en-US" sz="1400" b="1" dirty="0" err="1"/>
              <a:t>arasında</a:t>
            </a:r>
            <a:r>
              <a:rPr lang="en-US" sz="1400" b="1" dirty="0"/>
              <a:t> </a:t>
            </a:r>
            <a:r>
              <a:rPr lang="en-US" sz="1400" b="1" dirty="0" err="1"/>
              <a:t>Amişler</a:t>
            </a:r>
            <a:r>
              <a:rPr lang="en-US" sz="1400" b="1" dirty="0"/>
              <a:t>, </a:t>
            </a:r>
            <a:r>
              <a:rPr lang="en-US" sz="1400" b="1" dirty="0" err="1"/>
              <a:t>gençler</a:t>
            </a:r>
            <a:r>
              <a:rPr lang="en-US" sz="1400" b="1" dirty="0"/>
              <a:t> </a:t>
            </a:r>
            <a:r>
              <a:rPr lang="en-US" sz="1400" b="1" dirty="0" err="1"/>
              <a:t>ve</a:t>
            </a:r>
            <a:r>
              <a:rPr lang="en-US" sz="1400" b="1" dirty="0"/>
              <a:t> </a:t>
            </a:r>
            <a:r>
              <a:rPr lang="en-US" sz="1400" b="1" dirty="0" err="1"/>
              <a:t>ordu</a:t>
            </a:r>
            <a:r>
              <a:rPr lang="en-US" sz="1400" b="1" dirty="0"/>
              <a:t> </a:t>
            </a:r>
            <a:r>
              <a:rPr lang="en-US" sz="1400" b="1" dirty="0" err="1"/>
              <a:t>yer</a:t>
            </a:r>
            <a:r>
              <a:rPr lang="en-US" sz="1400" b="1" dirty="0"/>
              <a:t> </a:t>
            </a:r>
            <a:r>
              <a:rPr lang="en-US" sz="1400" b="1" dirty="0" err="1"/>
              <a:t>alır</a:t>
            </a:r>
            <a:r>
              <a:rPr lang="en-US" sz="1400" b="1" dirty="0"/>
              <a:t>. </a:t>
            </a:r>
            <a:r>
              <a:rPr lang="en-US" sz="1400" b="1" dirty="0" err="1"/>
              <a:t>Ancak</a:t>
            </a:r>
            <a:r>
              <a:rPr lang="en-US" sz="1400" b="1" dirty="0"/>
              <a:t>, </a:t>
            </a:r>
            <a:r>
              <a:rPr lang="en-US" sz="1400" b="1" dirty="0" err="1"/>
              <a:t>ABD'deki</a:t>
            </a:r>
            <a:r>
              <a:rPr lang="en-US" sz="1400" b="1" dirty="0"/>
              <a:t> </a:t>
            </a:r>
            <a:r>
              <a:rPr lang="en-US" sz="1400" b="1" dirty="0" err="1"/>
              <a:t>ve</a:t>
            </a:r>
            <a:r>
              <a:rPr lang="en-US" sz="1400" b="1" dirty="0"/>
              <a:t> </a:t>
            </a:r>
            <a:r>
              <a:rPr lang="en-US" sz="1400" b="1" dirty="0" err="1"/>
              <a:t>dünyadaki</a:t>
            </a:r>
            <a:r>
              <a:rPr lang="en-US" sz="1400" b="1" dirty="0"/>
              <a:t> </a:t>
            </a:r>
            <a:r>
              <a:rPr lang="en-US" sz="1400" b="1" dirty="0" err="1"/>
              <a:t>tüm</a:t>
            </a:r>
            <a:r>
              <a:rPr lang="en-US" sz="1400" b="1" dirty="0"/>
              <a:t> </a:t>
            </a:r>
            <a:r>
              <a:rPr lang="en-US" sz="1400" b="1" dirty="0" err="1"/>
              <a:t>kültürlerin</a:t>
            </a:r>
            <a:r>
              <a:rPr lang="en-US" sz="1400" b="1" dirty="0"/>
              <a:t> </a:t>
            </a:r>
            <a:r>
              <a:rPr lang="en-US" sz="1400" b="1" dirty="0" err="1"/>
              <a:t>teknoloji</a:t>
            </a:r>
            <a:r>
              <a:rPr lang="en-US" sz="1400" b="1" dirty="0"/>
              <a:t>, </a:t>
            </a:r>
            <a:r>
              <a:rPr lang="en-US" sz="1400" b="1" dirty="0" err="1"/>
              <a:t>semboller</a:t>
            </a:r>
            <a:r>
              <a:rPr lang="en-US" sz="1400" b="1" dirty="0"/>
              <a:t>, </a:t>
            </a:r>
            <a:r>
              <a:rPr lang="en-US" sz="1400" b="1" dirty="0" err="1"/>
              <a:t>dil</a:t>
            </a:r>
            <a:r>
              <a:rPr lang="en-US" sz="1400" b="1" dirty="0"/>
              <a:t>, </a:t>
            </a:r>
            <a:r>
              <a:rPr lang="en-US" sz="1400" b="1" dirty="0" err="1"/>
              <a:t>değerler</a:t>
            </a:r>
            <a:r>
              <a:rPr lang="en-US" sz="1400" b="1" dirty="0"/>
              <a:t> </a:t>
            </a:r>
            <a:r>
              <a:rPr lang="en-US" sz="1400" b="1" dirty="0" err="1"/>
              <a:t>ve</a:t>
            </a:r>
            <a:r>
              <a:rPr lang="en-US" sz="1400" b="1" dirty="0"/>
              <a:t> </a:t>
            </a:r>
            <a:r>
              <a:rPr lang="en-US" sz="1400" b="1" dirty="0" err="1"/>
              <a:t>normları</a:t>
            </a:r>
            <a:r>
              <a:rPr lang="en-US" sz="1400" b="1" dirty="0"/>
              <a:t> </a:t>
            </a:r>
            <a:r>
              <a:rPr lang="en-US" sz="1400" b="1" dirty="0" err="1"/>
              <a:t>vardır</a:t>
            </a:r>
            <a:r>
              <a:rPr lang="tr-TR" sz="1400" b="1" dirty="0"/>
              <a:t> (</a:t>
            </a:r>
            <a:r>
              <a:rPr lang="en-US" sz="1400" b="1" dirty="0" err="1"/>
              <a:t>Elephango</a:t>
            </a:r>
            <a:r>
              <a:rPr lang="tr-TR" sz="1400" b="1" dirty="0"/>
              <a:t>, 2</a:t>
            </a:r>
            <a:r>
              <a:rPr lang="en-US" sz="1400" b="1" dirty="0"/>
              <a:t>025</a:t>
            </a:r>
            <a:r>
              <a:rPr lang="tr-TR" sz="1400" b="1" dirty="0"/>
              <a:t>).</a:t>
            </a:r>
          </a:p>
        </p:txBody>
      </p:sp>
      <p:pic>
        <p:nvPicPr>
          <p:cNvPr id="4" name="Resim 3">
            <a:extLst>
              <a:ext uri="{FF2B5EF4-FFF2-40B4-BE49-F238E27FC236}">
                <a16:creationId xmlns:a16="http://schemas.microsoft.com/office/drawing/2014/main" id="{C083712D-44BF-87F1-24B6-836FDC556EE3}"/>
              </a:ext>
            </a:extLst>
          </p:cNvPr>
          <p:cNvPicPr>
            <a:picLocks noChangeAspect="1"/>
          </p:cNvPicPr>
          <p:nvPr/>
        </p:nvPicPr>
        <p:blipFill>
          <a:blip r:embed="rId2"/>
          <a:stretch>
            <a:fillRect/>
          </a:stretch>
        </p:blipFill>
        <p:spPr>
          <a:xfrm>
            <a:off x="2154647" y="3136490"/>
            <a:ext cx="6791325" cy="3141407"/>
          </a:xfrm>
          <a:prstGeom prst="rect">
            <a:avLst/>
          </a:prstGeom>
        </p:spPr>
      </p:pic>
      <p:sp>
        <p:nvSpPr>
          <p:cNvPr id="6" name="Metin kutusu 5">
            <a:extLst>
              <a:ext uri="{FF2B5EF4-FFF2-40B4-BE49-F238E27FC236}">
                <a16:creationId xmlns:a16="http://schemas.microsoft.com/office/drawing/2014/main" id="{2B45E3E3-FA48-02D2-1547-81DB51EDB6AC}"/>
              </a:ext>
            </a:extLst>
          </p:cNvPr>
          <p:cNvSpPr txBox="1"/>
          <p:nvPr/>
        </p:nvSpPr>
        <p:spPr>
          <a:xfrm>
            <a:off x="3923071" y="5849883"/>
            <a:ext cx="3323303" cy="276999"/>
          </a:xfrm>
          <a:prstGeom prst="rect">
            <a:avLst/>
          </a:prstGeom>
          <a:noFill/>
        </p:spPr>
        <p:txBody>
          <a:bodyPr wrap="square">
            <a:spAutoFit/>
          </a:bodyPr>
          <a:lstStyle/>
          <a:p>
            <a:r>
              <a:rPr lang="tr-TR" sz="1200" b="1" dirty="0"/>
              <a:t>Components of </a:t>
            </a:r>
            <a:r>
              <a:rPr lang="tr-TR" sz="1200" b="1" dirty="0" err="1"/>
              <a:t>Culture</a:t>
            </a:r>
            <a:r>
              <a:rPr lang="tr-TR" sz="1200" b="1" dirty="0"/>
              <a:t> (</a:t>
            </a:r>
            <a:r>
              <a:rPr lang="en-US" sz="1200" b="1" dirty="0" err="1"/>
              <a:t>Elephango</a:t>
            </a:r>
            <a:r>
              <a:rPr lang="tr-TR" sz="1200" b="1" dirty="0"/>
              <a:t>, 2</a:t>
            </a:r>
            <a:r>
              <a:rPr lang="en-US" sz="1200" b="1" dirty="0"/>
              <a:t>025</a:t>
            </a:r>
            <a:r>
              <a:rPr lang="tr-TR" sz="1200" b="1" dirty="0"/>
              <a:t>).</a:t>
            </a:r>
          </a:p>
        </p:txBody>
      </p:sp>
    </p:spTree>
    <p:extLst>
      <p:ext uri="{BB962C8B-B14F-4D97-AF65-F5344CB8AC3E}">
        <p14:creationId xmlns:p14="http://schemas.microsoft.com/office/powerpoint/2010/main" val="1979705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FFEE1-6872-397F-830F-E99AFF334AD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A888171-C936-792A-88E1-258AE7F85B0D}"/>
              </a:ext>
            </a:extLst>
          </p:cNvPr>
          <p:cNvSpPr>
            <a:spLocks noGrp="1"/>
          </p:cNvSpPr>
          <p:nvPr>
            <p:ph type="title"/>
          </p:nvPr>
        </p:nvSpPr>
        <p:spPr>
          <a:xfrm>
            <a:off x="765825" y="157315"/>
            <a:ext cx="8596668" cy="634182"/>
          </a:xfrm>
        </p:spPr>
        <p:txBody>
          <a:bodyPr>
            <a:normAutofit/>
          </a:bodyPr>
          <a:lstStyle/>
          <a:p>
            <a:pPr algn="ctr"/>
            <a:r>
              <a:rPr lang="tr-TR" sz="2400" b="1" dirty="0"/>
              <a:t>KÜLTÜR: GENEL DEĞERLENDİRME</a:t>
            </a:r>
            <a:endParaRPr lang="en-US" sz="2400" b="1" dirty="0"/>
          </a:p>
        </p:txBody>
      </p:sp>
      <p:sp>
        <p:nvSpPr>
          <p:cNvPr id="3" name="İçerik Yer Tutucusu 2">
            <a:extLst>
              <a:ext uri="{FF2B5EF4-FFF2-40B4-BE49-F238E27FC236}">
                <a16:creationId xmlns:a16="http://schemas.microsoft.com/office/drawing/2014/main" id="{226B2216-220B-3748-B889-95A74932CE9D}"/>
              </a:ext>
            </a:extLst>
          </p:cNvPr>
          <p:cNvSpPr>
            <a:spLocks noGrp="1"/>
          </p:cNvSpPr>
          <p:nvPr>
            <p:ph idx="1"/>
          </p:nvPr>
        </p:nvSpPr>
        <p:spPr>
          <a:xfrm>
            <a:off x="649891" y="791496"/>
            <a:ext cx="9438005" cy="4685071"/>
          </a:xfrm>
        </p:spPr>
        <p:txBody>
          <a:bodyPr>
            <a:noAutofit/>
          </a:bodyPr>
          <a:lstStyle/>
          <a:p>
            <a:pPr algn="just"/>
            <a:r>
              <a:rPr lang="en-US" sz="1500" b="1" dirty="0" err="1"/>
              <a:t>Kültür</a:t>
            </a:r>
            <a:r>
              <a:rPr lang="en-US" sz="1500" b="1" dirty="0"/>
              <a:t>, </a:t>
            </a:r>
            <a:r>
              <a:rPr lang="en-US" sz="1500" b="1" dirty="0" err="1"/>
              <a:t>belirli</a:t>
            </a:r>
            <a:r>
              <a:rPr lang="en-US" sz="1500" b="1" dirty="0"/>
              <a:t> </a:t>
            </a:r>
            <a:r>
              <a:rPr lang="en-US" sz="1500" b="1" dirty="0" err="1"/>
              <a:t>bir</a:t>
            </a:r>
            <a:r>
              <a:rPr lang="en-US" sz="1500" b="1" dirty="0"/>
              <a:t> </a:t>
            </a:r>
            <a:r>
              <a:rPr lang="en-US" sz="1500" b="1" dirty="0" err="1"/>
              <a:t>toplumun</a:t>
            </a:r>
            <a:r>
              <a:rPr lang="en-US" sz="1500" b="1" dirty="0"/>
              <a:t> </a:t>
            </a:r>
            <a:r>
              <a:rPr lang="en-US" sz="1500" b="1" dirty="0" err="1"/>
              <a:t>ortak</a:t>
            </a:r>
            <a:r>
              <a:rPr lang="en-US" sz="1500" b="1" dirty="0"/>
              <a:t> </a:t>
            </a:r>
            <a:r>
              <a:rPr lang="en-US" sz="1500" b="1" dirty="0" err="1"/>
              <a:t>değerleri</a:t>
            </a:r>
            <a:r>
              <a:rPr lang="en-US" sz="1500" b="1" dirty="0"/>
              <a:t>, </a:t>
            </a:r>
            <a:r>
              <a:rPr lang="en-US" sz="1500" b="1" dirty="0" err="1"/>
              <a:t>gelenekleri</a:t>
            </a:r>
            <a:r>
              <a:rPr lang="en-US" sz="1500" b="1" dirty="0"/>
              <a:t>, </a:t>
            </a:r>
            <a:r>
              <a:rPr lang="en-US" sz="1500" b="1" dirty="0" err="1"/>
              <a:t>normları</a:t>
            </a:r>
            <a:r>
              <a:rPr lang="en-US" sz="1500" b="1" dirty="0"/>
              <a:t>, </a:t>
            </a:r>
            <a:r>
              <a:rPr lang="en-US" sz="1500" b="1" dirty="0" err="1"/>
              <a:t>sanatları</a:t>
            </a:r>
            <a:r>
              <a:rPr lang="en-US" sz="1500" b="1" dirty="0"/>
              <a:t>, </a:t>
            </a:r>
            <a:r>
              <a:rPr lang="en-US" sz="1500" b="1" dirty="0" err="1"/>
              <a:t>toplumsal</a:t>
            </a:r>
            <a:r>
              <a:rPr lang="en-US" sz="1500" b="1" dirty="0"/>
              <a:t> </a:t>
            </a:r>
            <a:r>
              <a:rPr lang="en-US" sz="1500" b="1" dirty="0" err="1"/>
              <a:t>kurumları</a:t>
            </a:r>
            <a:r>
              <a:rPr lang="en-US" sz="1500" b="1" dirty="0"/>
              <a:t> </a:t>
            </a:r>
            <a:r>
              <a:rPr lang="en-US" sz="1500" b="1" dirty="0" err="1"/>
              <a:t>ve</a:t>
            </a:r>
            <a:r>
              <a:rPr lang="en-US" sz="1500" b="1" dirty="0"/>
              <a:t> </a:t>
            </a:r>
            <a:r>
              <a:rPr lang="en-US" sz="1500" b="1" dirty="0" err="1"/>
              <a:t>entelektüel</a:t>
            </a:r>
            <a:r>
              <a:rPr lang="en-US" sz="1500" b="1" dirty="0"/>
              <a:t> </a:t>
            </a:r>
            <a:r>
              <a:rPr lang="en-US" sz="1500" b="1" dirty="0" err="1"/>
              <a:t>başarıları</a:t>
            </a:r>
            <a:r>
              <a:rPr lang="en-US" sz="1500" b="1" dirty="0"/>
              <a:t> </a:t>
            </a:r>
            <a:r>
              <a:rPr lang="en-US" sz="1500" b="1" dirty="0" err="1"/>
              <a:t>olarak</a:t>
            </a:r>
            <a:r>
              <a:rPr lang="en-US" sz="1500" b="1" dirty="0"/>
              <a:t> </a:t>
            </a:r>
            <a:r>
              <a:rPr lang="en-US" sz="1500" b="1" dirty="0" err="1"/>
              <a:t>tanımlanır</a:t>
            </a:r>
            <a:r>
              <a:rPr lang="en-US" sz="1500" b="1" dirty="0"/>
              <a:t>. </a:t>
            </a:r>
            <a:endParaRPr lang="tr-TR" sz="1500" b="1" dirty="0"/>
          </a:p>
          <a:p>
            <a:pPr algn="just"/>
            <a:r>
              <a:rPr lang="en-US" sz="1500" b="1" dirty="0" err="1"/>
              <a:t>Kalıcı</a:t>
            </a:r>
            <a:r>
              <a:rPr lang="en-US" sz="1500" b="1" dirty="0"/>
              <a:t> </a:t>
            </a:r>
            <a:r>
              <a:rPr lang="en-US" sz="1500" b="1" dirty="0" err="1"/>
              <a:t>ve</a:t>
            </a:r>
            <a:r>
              <a:rPr lang="en-US" sz="1500" b="1" dirty="0"/>
              <a:t> </a:t>
            </a:r>
            <a:r>
              <a:rPr lang="en-US" sz="1500" b="1" dirty="0" err="1"/>
              <a:t>öğrenilmiş</a:t>
            </a:r>
            <a:r>
              <a:rPr lang="en-US" sz="1500" b="1" dirty="0"/>
              <a:t> </a:t>
            </a:r>
            <a:r>
              <a:rPr lang="en-US" sz="1500" b="1" dirty="0" err="1"/>
              <a:t>olan</a:t>
            </a:r>
            <a:r>
              <a:rPr lang="en-US" sz="1500" b="1" dirty="0"/>
              <a:t> </a:t>
            </a:r>
            <a:r>
              <a:rPr lang="en-US" sz="1500" b="1" dirty="0" err="1"/>
              <a:t>kültür</a:t>
            </a:r>
            <a:r>
              <a:rPr lang="en-US" sz="1500" b="1" dirty="0"/>
              <a:t>, </a:t>
            </a:r>
            <a:r>
              <a:rPr lang="en-US" sz="1500" b="1" dirty="0" err="1"/>
              <a:t>insanlar</a:t>
            </a:r>
            <a:r>
              <a:rPr lang="en-US" sz="1500" b="1" dirty="0"/>
              <a:t> </a:t>
            </a:r>
            <a:r>
              <a:rPr lang="en-US" sz="1500" b="1" dirty="0" err="1"/>
              <a:t>arasında</a:t>
            </a:r>
            <a:r>
              <a:rPr lang="en-US" sz="1500" b="1" dirty="0"/>
              <a:t> </a:t>
            </a:r>
            <a:r>
              <a:rPr lang="en-US" sz="1500" b="1" dirty="0" err="1"/>
              <a:t>paylaşılan</a:t>
            </a:r>
            <a:r>
              <a:rPr lang="en-US" sz="1500" b="1" dirty="0"/>
              <a:t> </a:t>
            </a:r>
            <a:r>
              <a:rPr lang="en-US" sz="1500" b="1" dirty="0" err="1"/>
              <a:t>davranışların</a:t>
            </a:r>
            <a:r>
              <a:rPr lang="en-US" sz="1500" b="1" dirty="0"/>
              <a:t> </a:t>
            </a:r>
            <a:r>
              <a:rPr lang="en-US" sz="1500" b="1" dirty="0" err="1"/>
              <a:t>ve</a:t>
            </a:r>
            <a:r>
              <a:rPr lang="en-US" sz="1500" b="1" dirty="0"/>
              <a:t> </a:t>
            </a:r>
            <a:r>
              <a:rPr lang="en-US" sz="1500" b="1" dirty="0" err="1"/>
              <a:t>bilgi</a:t>
            </a:r>
            <a:r>
              <a:rPr lang="en-US" sz="1500" b="1" dirty="0"/>
              <a:t> </a:t>
            </a:r>
            <a:r>
              <a:rPr lang="en-US" sz="1500" b="1" dirty="0" err="1"/>
              <a:t>sistemlerinin</a:t>
            </a:r>
            <a:r>
              <a:rPr lang="en-US" sz="1500" b="1" dirty="0"/>
              <a:t> </a:t>
            </a:r>
            <a:r>
              <a:rPr lang="en-US" sz="1500" b="1" dirty="0" err="1"/>
              <a:t>toplamıdır</a:t>
            </a:r>
            <a:r>
              <a:rPr lang="en-US" sz="1500" b="1" dirty="0"/>
              <a:t>. </a:t>
            </a:r>
            <a:endParaRPr lang="tr-TR" sz="1500" b="1" dirty="0"/>
          </a:p>
          <a:p>
            <a:pPr algn="just"/>
            <a:r>
              <a:rPr lang="en-US" sz="1500" b="1" dirty="0" err="1"/>
              <a:t>Özellikleri</a:t>
            </a:r>
            <a:r>
              <a:rPr lang="en-US" sz="1500" b="1" dirty="0"/>
              <a:t> </a:t>
            </a:r>
            <a:r>
              <a:rPr lang="en-US" sz="1500" b="1" dirty="0" err="1"/>
              <a:t>arasında</a:t>
            </a:r>
            <a:r>
              <a:rPr lang="en-US" sz="1500" b="1" dirty="0"/>
              <a:t> </a:t>
            </a:r>
            <a:r>
              <a:rPr lang="en-US" sz="1500" b="1" dirty="0" err="1"/>
              <a:t>işlevsel</a:t>
            </a:r>
            <a:r>
              <a:rPr lang="en-US" sz="1500" b="1" dirty="0"/>
              <a:t> </a:t>
            </a:r>
            <a:r>
              <a:rPr lang="en-US" sz="1500" b="1" dirty="0" err="1"/>
              <a:t>olması</a:t>
            </a:r>
            <a:r>
              <a:rPr lang="en-US" sz="1500" b="1" dirty="0"/>
              <a:t>, </a:t>
            </a:r>
            <a:r>
              <a:rPr lang="en-US" sz="1500" b="1" dirty="0" err="1"/>
              <a:t>sosyalleşme</a:t>
            </a:r>
            <a:r>
              <a:rPr lang="en-US" sz="1500" b="1" dirty="0"/>
              <a:t> </a:t>
            </a:r>
            <a:r>
              <a:rPr lang="en-US" sz="1500" b="1" dirty="0" err="1"/>
              <a:t>süreciyle</a:t>
            </a:r>
            <a:r>
              <a:rPr lang="en-US" sz="1500" b="1" dirty="0"/>
              <a:t> </a:t>
            </a:r>
            <a:r>
              <a:rPr lang="en-US" sz="1500" b="1" dirty="0" err="1"/>
              <a:t>aktarılması</a:t>
            </a:r>
            <a:r>
              <a:rPr lang="en-US" sz="1500" b="1" dirty="0"/>
              <a:t>, </a:t>
            </a:r>
            <a:r>
              <a:rPr lang="en-US" sz="1500" b="1" dirty="0" err="1"/>
              <a:t>normatif</a:t>
            </a:r>
            <a:r>
              <a:rPr lang="en-US" sz="1500" b="1" dirty="0"/>
              <a:t> </a:t>
            </a:r>
            <a:r>
              <a:rPr lang="en-US" sz="1500" b="1" dirty="0" err="1"/>
              <a:t>ve</a:t>
            </a:r>
            <a:r>
              <a:rPr lang="en-US" sz="1500" b="1" dirty="0"/>
              <a:t> </a:t>
            </a:r>
            <a:r>
              <a:rPr lang="tr-TR" sz="1500" b="1" dirty="0"/>
              <a:t>kurallı</a:t>
            </a:r>
            <a:r>
              <a:rPr lang="en-US" sz="1500" b="1" dirty="0"/>
              <a:t> </a:t>
            </a:r>
            <a:r>
              <a:rPr lang="en-US" sz="1500" b="1" dirty="0" err="1"/>
              <a:t>yapıya</a:t>
            </a:r>
            <a:r>
              <a:rPr lang="en-US" sz="1500" b="1" dirty="0"/>
              <a:t> </a:t>
            </a:r>
            <a:r>
              <a:rPr lang="en-US" sz="1500" b="1" dirty="0" err="1"/>
              <a:t>sahip</a:t>
            </a:r>
            <a:r>
              <a:rPr lang="en-US" sz="1500" b="1" dirty="0"/>
              <a:t> </a:t>
            </a:r>
            <a:r>
              <a:rPr lang="en-US" sz="1500" b="1" dirty="0" err="1"/>
              <a:t>olması</a:t>
            </a:r>
            <a:r>
              <a:rPr lang="tr-TR" sz="1500" b="1" dirty="0"/>
              <a:t> yer alır. Kabul edilebilir normlar ve davranışlar, toplum tarafından kültür aracılığıyla tanımlanır ve dayatılır. Kültürel norm, istenen veya kabul edilebilir davranış yelpazesini belirler. Bu yelpazenin dışında kalan davranışlar hoş karşılanmaz veya görmezden gelinir. Özellikleri arasında, d</a:t>
            </a:r>
            <a:r>
              <a:rPr lang="en-US" sz="1500" b="1" dirty="0" err="1"/>
              <a:t>eğişime</a:t>
            </a:r>
            <a:r>
              <a:rPr lang="en-US" sz="1500" b="1" dirty="0"/>
              <a:t> </a:t>
            </a:r>
            <a:r>
              <a:rPr lang="en-US" sz="1500" b="1" dirty="0" err="1"/>
              <a:t>uyum</a:t>
            </a:r>
            <a:r>
              <a:rPr lang="en-US" sz="1500" b="1" dirty="0"/>
              <a:t> </a:t>
            </a:r>
            <a:r>
              <a:rPr lang="en-US" sz="1500" b="1" dirty="0" err="1"/>
              <a:t>sağlayabilmesi</a:t>
            </a:r>
            <a:r>
              <a:rPr lang="en-US" sz="1500" b="1" dirty="0"/>
              <a:t> </a:t>
            </a:r>
            <a:r>
              <a:rPr lang="en-US" sz="1500" b="1" dirty="0" err="1"/>
              <a:t>ve</a:t>
            </a:r>
            <a:r>
              <a:rPr lang="en-US" sz="1500" b="1" dirty="0"/>
              <a:t> </a:t>
            </a:r>
            <a:r>
              <a:rPr lang="en-US" sz="1500" b="1" dirty="0" err="1"/>
              <a:t>kümülatif</a:t>
            </a:r>
            <a:r>
              <a:rPr lang="en-US" sz="1500" b="1" dirty="0"/>
              <a:t> </a:t>
            </a:r>
            <a:r>
              <a:rPr lang="en-US" sz="1500" b="1" dirty="0" err="1"/>
              <a:t>gelişim</a:t>
            </a:r>
            <a:r>
              <a:rPr lang="en-US" sz="1500" b="1" dirty="0"/>
              <a:t> </a:t>
            </a:r>
            <a:r>
              <a:rPr lang="en-US" sz="1500" b="1" dirty="0" err="1"/>
              <a:t>göstermesi</a:t>
            </a:r>
            <a:r>
              <a:rPr lang="en-US" sz="1500" b="1" dirty="0"/>
              <a:t> </a:t>
            </a:r>
            <a:r>
              <a:rPr lang="tr-TR" sz="1500" b="1" dirty="0"/>
              <a:t>de </a:t>
            </a:r>
            <a:r>
              <a:rPr lang="en-US" sz="1500" b="1" dirty="0" err="1"/>
              <a:t>bulunur</a:t>
            </a:r>
            <a:r>
              <a:rPr lang="en-US" sz="1500" b="1" dirty="0"/>
              <a:t>. </a:t>
            </a:r>
            <a:endParaRPr lang="tr-TR" sz="1500" b="1" dirty="0"/>
          </a:p>
          <a:p>
            <a:pPr algn="just"/>
            <a:r>
              <a:rPr lang="en-US" sz="1500" b="1" dirty="0" err="1"/>
              <a:t>Kültürün</a:t>
            </a:r>
            <a:r>
              <a:rPr lang="en-US" sz="1500" b="1" dirty="0"/>
              <a:t> </a:t>
            </a:r>
            <a:r>
              <a:rPr lang="en-US" sz="1500" b="1" dirty="0" err="1"/>
              <a:t>temel</a:t>
            </a:r>
            <a:r>
              <a:rPr lang="en-US" sz="1500" b="1" dirty="0"/>
              <a:t> </a:t>
            </a:r>
            <a:r>
              <a:rPr lang="en-US" sz="1500" b="1" dirty="0" err="1"/>
              <a:t>bileşenleri</a:t>
            </a:r>
            <a:r>
              <a:rPr lang="tr-TR" sz="1500" b="1" dirty="0"/>
              <a:t>,</a:t>
            </a:r>
            <a:r>
              <a:rPr lang="en-US" sz="1500" b="1" dirty="0"/>
              <a:t> </a:t>
            </a:r>
            <a:r>
              <a:rPr lang="en-US" sz="1500" b="1" dirty="0" err="1"/>
              <a:t>bilişsel</a:t>
            </a:r>
            <a:r>
              <a:rPr lang="en-US" sz="1500" b="1" dirty="0"/>
              <a:t> (</a:t>
            </a:r>
            <a:r>
              <a:rPr lang="en-US" sz="1500" b="1" dirty="0" err="1"/>
              <a:t>fikirler</a:t>
            </a:r>
            <a:r>
              <a:rPr lang="en-US" sz="1500" b="1" dirty="0"/>
              <a:t> </a:t>
            </a:r>
            <a:r>
              <a:rPr lang="en-US" sz="1500" b="1" dirty="0" err="1"/>
              <a:t>ve</a:t>
            </a:r>
            <a:r>
              <a:rPr lang="en-US" sz="1500" b="1" dirty="0"/>
              <a:t> </a:t>
            </a:r>
            <a:r>
              <a:rPr lang="en-US" sz="1500" b="1" dirty="0" err="1"/>
              <a:t>inançlar</a:t>
            </a:r>
            <a:r>
              <a:rPr lang="en-US" sz="1500" b="1" dirty="0"/>
              <a:t>), </a:t>
            </a:r>
            <a:r>
              <a:rPr lang="en-US" sz="1500" b="1" dirty="0" err="1"/>
              <a:t>maddi</a:t>
            </a:r>
            <a:r>
              <a:rPr lang="en-US" sz="1500" b="1" dirty="0"/>
              <a:t> </a:t>
            </a:r>
            <a:r>
              <a:rPr lang="en-US" sz="1500" b="1" dirty="0" err="1"/>
              <a:t>nesneler</a:t>
            </a:r>
            <a:r>
              <a:rPr lang="en-US" sz="1500" b="1" dirty="0"/>
              <a:t> (</a:t>
            </a:r>
            <a:r>
              <a:rPr lang="en-US" sz="1500" b="1" dirty="0" err="1"/>
              <a:t>eserler</a:t>
            </a:r>
            <a:r>
              <a:rPr lang="en-US" sz="1500" b="1" dirty="0"/>
              <a:t>) </a:t>
            </a:r>
            <a:r>
              <a:rPr lang="en-US" sz="1500" b="1" dirty="0" err="1"/>
              <a:t>ve</a:t>
            </a:r>
            <a:r>
              <a:rPr lang="en-US" sz="1500" b="1" dirty="0"/>
              <a:t> </a:t>
            </a:r>
            <a:r>
              <a:rPr lang="en-US" sz="1500" b="1" dirty="0" err="1"/>
              <a:t>normatif</a:t>
            </a:r>
            <a:r>
              <a:rPr lang="en-US" sz="1500" b="1" dirty="0"/>
              <a:t> </a:t>
            </a:r>
            <a:r>
              <a:rPr lang="en-US" sz="1500" b="1" dirty="0" err="1"/>
              <a:t>değerlerdir</a:t>
            </a:r>
            <a:r>
              <a:rPr lang="en-US" sz="1500" b="1" dirty="0"/>
              <a:t>. </a:t>
            </a:r>
            <a:endParaRPr lang="tr-TR" sz="1500" b="1" dirty="0"/>
          </a:p>
          <a:p>
            <a:pPr algn="just"/>
            <a:r>
              <a:rPr lang="en-US" sz="1500" b="1" dirty="0" err="1"/>
              <a:t>Ayrıca</a:t>
            </a:r>
            <a:r>
              <a:rPr lang="en-US" sz="1500" b="1" dirty="0"/>
              <a:t> </a:t>
            </a:r>
            <a:r>
              <a:rPr lang="en-US" sz="1500" b="1" dirty="0" err="1"/>
              <a:t>kültür</a:t>
            </a:r>
            <a:r>
              <a:rPr lang="en-US" sz="1500" b="1" dirty="0"/>
              <a:t>, </a:t>
            </a:r>
            <a:r>
              <a:rPr lang="en-US" sz="1500" b="1" dirty="0" err="1"/>
              <a:t>sembolizm</a:t>
            </a:r>
            <a:r>
              <a:rPr lang="en-US" sz="1500" b="1" dirty="0"/>
              <a:t>, </a:t>
            </a:r>
            <a:r>
              <a:rPr lang="en-US" sz="1500" b="1" dirty="0" err="1"/>
              <a:t>kültürel</a:t>
            </a:r>
            <a:r>
              <a:rPr lang="en-US" sz="1500" b="1" dirty="0"/>
              <a:t> </a:t>
            </a:r>
            <a:r>
              <a:rPr lang="en-US" sz="1500" b="1" dirty="0" err="1"/>
              <a:t>görelilik</a:t>
            </a:r>
            <a:r>
              <a:rPr lang="en-US" sz="1500" b="1" dirty="0"/>
              <a:t> </a:t>
            </a:r>
            <a:r>
              <a:rPr lang="en-US" sz="1500" b="1" dirty="0" err="1"/>
              <a:t>ve</a:t>
            </a:r>
            <a:r>
              <a:rPr lang="en-US" sz="1500" b="1" dirty="0"/>
              <a:t> </a:t>
            </a:r>
            <a:r>
              <a:rPr lang="en-US" sz="1500" b="1" dirty="0" err="1"/>
              <a:t>değişim</a:t>
            </a:r>
            <a:r>
              <a:rPr lang="en-US" sz="1500" b="1" dirty="0"/>
              <a:t> </a:t>
            </a:r>
            <a:r>
              <a:rPr lang="en-US" sz="1500" b="1" dirty="0" err="1"/>
              <a:t>gibi</a:t>
            </a:r>
            <a:r>
              <a:rPr lang="en-US" sz="1500" b="1" dirty="0"/>
              <a:t> </a:t>
            </a:r>
            <a:r>
              <a:rPr lang="en-US" sz="1500" b="1" dirty="0" err="1"/>
              <a:t>kavramlarla</a:t>
            </a:r>
            <a:r>
              <a:rPr lang="en-US" sz="1500" b="1" dirty="0"/>
              <a:t> da </a:t>
            </a:r>
            <a:r>
              <a:rPr lang="en-US" sz="1500" b="1" dirty="0" err="1"/>
              <a:t>ilişkilidir</a:t>
            </a:r>
            <a:r>
              <a:rPr lang="en-US" sz="1500" b="1" dirty="0"/>
              <a:t>. </a:t>
            </a:r>
            <a:endParaRPr lang="tr-TR" sz="1500" b="1" dirty="0"/>
          </a:p>
          <a:p>
            <a:pPr algn="just"/>
            <a:r>
              <a:rPr lang="en-US" sz="1500" b="1" dirty="0" err="1"/>
              <a:t>Farklı</a:t>
            </a:r>
            <a:r>
              <a:rPr lang="en-US" sz="1500" b="1" dirty="0"/>
              <a:t> </a:t>
            </a:r>
            <a:r>
              <a:rPr lang="en-US" sz="1500" b="1" dirty="0" err="1"/>
              <a:t>kültürler</a:t>
            </a:r>
            <a:r>
              <a:rPr lang="en-US" sz="1500" b="1" dirty="0"/>
              <a:t>, </a:t>
            </a:r>
            <a:r>
              <a:rPr lang="en-US" sz="1500" b="1" dirty="0" err="1"/>
              <a:t>değerler</a:t>
            </a:r>
            <a:r>
              <a:rPr lang="en-US" sz="1500" b="1" dirty="0"/>
              <a:t> </a:t>
            </a:r>
            <a:r>
              <a:rPr lang="en-US" sz="1500" b="1" dirty="0" err="1"/>
              <a:t>ve</a:t>
            </a:r>
            <a:r>
              <a:rPr lang="en-US" sz="1500" b="1" dirty="0"/>
              <a:t> </a:t>
            </a:r>
            <a:r>
              <a:rPr lang="en-US" sz="1500" b="1" dirty="0" err="1"/>
              <a:t>semboller</a:t>
            </a:r>
            <a:r>
              <a:rPr lang="en-US" sz="1500" b="1" dirty="0"/>
              <a:t> </a:t>
            </a:r>
            <a:r>
              <a:rPr lang="en-US" sz="1500" b="1" dirty="0" err="1"/>
              <a:t>aracılığıyla</a:t>
            </a:r>
            <a:r>
              <a:rPr lang="en-US" sz="1500" b="1" dirty="0"/>
              <a:t> </a:t>
            </a:r>
            <a:r>
              <a:rPr lang="en-US" sz="1500" b="1" dirty="0" err="1"/>
              <a:t>iletişim</a:t>
            </a:r>
            <a:r>
              <a:rPr lang="en-US" sz="1500" b="1" dirty="0"/>
              <a:t> </a:t>
            </a:r>
            <a:r>
              <a:rPr lang="en-US" sz="1500" b="1" dirty="0" err="1"/>
              <a:t>kurar</a:t>
            </a:r>
            <a:r>
              <a:rPr lang="en-US" sz="1500" b="1" dirty="0"/>
              <a:t> </a:t>
            </a:r>
            <a:r>
              <a:rPr lang="en-US" sz="1500" b="1" dirty="0" err="1"/>
              <a:t>ve</a:t>
            </a:r>
            <a:r>
              <a:rPr lang="en-US" sz="1500" b="1" dirty="0"/>
              <a:t> </a:t>
            </a:r>
            <a:r>
              <a:rPr lang="en-US" sz="1500" b="1" dirty="0" err="1"/>
              <a:t>kültürel</a:t>
            </a:r>
            <a:r>
              <a:rPr lang="en-US" sz="1500" b="1" dirty="0"/>
              <a:t> </a:t>
            </a:r>
            <a:r>
              <a:rPr lang="en-US" sz="1500" b="1" dirty="0" err="1"/>
              <a:t>farklılıklar</a:t>
            </a:r>
            <a:r>
              <a:rPr lang="en-US" sz="1500" b="1" dirty="0"/>
              <a:t> </a:t>
            </a:r>
            <a:r>
              <a:rPr lang="en-US" sz="1500" b="1" dirty="0" err="1"/>
              <a:t>pazarlama</a:t>
            </a:r>
            <a:r>
              <a:rPr lang="en-US" sz="1500" b="1" dirty="0"/>
              <a:t>, </a:t>
            </a:r>
            <a:r>
              <a:rPr lang="en-US" sz="1500" b="1" dirty="0" err="1"/>
              <a:t>iletişim</a:t>
            </a:r>
            <a:r>
              <a:rPr lang="en-US" sz="1500" b="1" dirty="0"/>
              <a:t> </a:t>
            </a:r>
            <a:r>
              <a:rPr lang="en-US" sz="1500" b="1" dirty="0" err="1"/>
              <a:t>ve</a:t>
            </a:r>
            <a:r>
              <a:rPr lang="en-US" sz="1500" b="1" dirty="0"/>
              <a:t> </a:t>
            </a:r>
            <a:r>
              <a:rPr lang="en-US" sz="1500" b="1" dirty="0" err="1"/>
              <a:t>toplumsal</a:t>
            </a:r>
            <a:r>
              <a:rPr lang="en-US" sz="1500" b="1" dirty="0"/>
              <a:t> </a:t>
            </a:r>
            <a:r>
              <a:rPr lang="en-US" sz="1500" b="1" dirty="0" err="1"/>
              <a:t>yaşamda</a:t>
            </a:r>
            <a:r>
              <a:rPr lang="en-US" sz="1500" b="1" dirty="0"/>
              <a:t> </a:t>
            </a:r>
            <a:r>
              <a:rPr lang="en-US" sz="1500" b="1" dirty="0" err="1"/>
              <a:t>önemli</a:t>
            </a:r>
            <a:r>
              <a:rPr lang="en-US" sz="1500" b="1" dirty="0"/>
              <a:t> </a:t>
            </a:r>
            <a:r>
              <a:rPr lang="en-US" sz="1500" b="1" dirty="0" err="1"/>
              <a:t>rol</a:t>
            </a:r>
            <a:r>
              <a:rPr lang="en-US" sz="1500" b="1" dirty="0"/>
              <a:t> </a:t>
            </a:r>
            <a:r>
              <a:rPr lang="en-US" sz="1500" b="1" dirty="0" err="1"/>
              <a:t>oynar</a:t>
            </a:r>
            <a:r>
              <a:rPr lang="en-US" sz="1500" b="1" dirty="0"/>
              <a:t>. </a:t>
            </a:r>
            <a:endParaRPr lang="tr-TR" sz="1500" b="1" dirty="0"/>
          </a:p>
          <a:p>
            <a:pPr algn="just"/>
            <a:r>
              <a:rPr lang="en-US" sz="1500" b="1" dirty="0" err="1"/>
              <a:t>Kültür</a:t>
            </a:r>
            <a:r>
              <a:rPr lang="en-US" sz="1500" b="1" dirty="0"/>
              <a:t>, </a:t>
            </a:r>
            <a:r>
              <a:rPr lang="tr-TR" sz="1500" b="1" dirty="0"/>
              <a:t>kuşaktan kuşağa </a:t>
            </a:r>
            <a:r>
              <a:rPr lang="en-US" sz="1500" b="1" dirty="0" err="1"/>
              <a:t>aktarılan</a:t>
            </a:r>
            <a:r>
              <a:rPr lang="en-US" sz="1500" b="1" dirty="0"/>
              <a:t> </a:t>
            </a:r>
            <a:r>
              <a:rPr lang="en-US" sz="1500" b="1" dirty="0" err="1"/>
              <a:t>ve</a:t>
            </a:r>
            <a:r>
              <a:rPr lang="en-US" sz="1500" b="1" dirty="0"/>
              <a:t> </a:t>
            </a:r>
            <a:r>
              <a:rPr lang="en-US" sz="1500" b="1" dirty="0" err="1"/>
              <a:t>zamanla</a:t>
            </a:r>
            <a:r>
              <a:rPr lang="en-US" sz="1500" b="1" dirty="0"/>
              <a:t> </a:t>
            </a:r>
            <a:r>
              <a:rPr lang="en-US" sz="1500" b="1" dirty="0" err="1"/>
              <a:t>değişebilen</a:t>
            </a:r>
            <a:r>
              <a:rPr lang="en-US" sz="1500" b="1" dirty="0"/>
              <a:t> </a:t>
            </a:r>
            <a:r>
              <a:rPr lang="en-US" sz="1500" b="1" dirty="0" err="1"/>
              <a:t>dinamik</a:t>
            </a:r>
            <a:r>
              <a:rPr lang="en-US" sz="1500" b="1" dirty="0"/>
              <a:t> </a:t>
            </a:r>
            <a:r>
              <a:rPr lang="en-US" sz="1500" b="1" dirty="0" err="1"/>
              <a:t>bir</a:t>
            </a:r>
            <a:r>
              <a:rPr lang="en-US" sz="1500" b="1" dirty="0"/>
              <a:t> </a:t>
            </a:r>
            <a:r>
              <a:rPr lang="en-US" sz="1500" b="1" dirty="0" err="1"/>
              <a:t>yapıdır</a:t>
            </a:r>
            <a:r>
              <a:rPr lang="tr-TR" sz="1500" b="1" dirty="0"/>
              <a:t> (</a:t>
            </a:r>
            <a:r>
              <a:rPr lang="tr-TR" sz="1600" b="1" dirty="0" err="1"/>
              <a:t>Geektonight</a:t>
            </a:r>
            <a:r>
              <a:rPr lang="tr-TR" sz="1600" b="1" dirty="0"/>
              <a:t> (2023).</a:t>
            </a:r>
            <a:endParaRPr lang="en-US" sz="1500" b="1" dirty="0"/>
          </a:p>
        </p:txBody>
      </p:sp>
    </p:spTree>
    <p:extLst>
      <p:ext uri="{BB962C8B-B14F-4D97-AF65-F5344CB8AC3E}">
        <p14:creationId xmlns:p14="http://schemas.microsoft.com/office/powerpoint/2010/main" val="199286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EEE79-B922-308A-A7C9-C076AC3B79C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E594EE0-15CE-2AD8-69B8-1174349F7B91}"/>
              </a:ext>
            </a:extLst>
          </p:cNvPr>
          <p:cNvSpPr>
            <a:spLocks noGrp="1"/>
          </p:cNvSpPr>
          <p:nvPr>
            <p:ph type="title"/>
          </p:nvPr>
        </p:nvSpPr>
        <p:spPr>
          <a:xfrm>
            <a:off x="696998" y="191730"/>
            <a:ext cx="9462953" cy="486696"/>
          </a:xfrm>
        </p:spPr>
        <p:txBody>
          <a:bodyPr>
            <a:normAutofit fontScale="90000"/>
          </a:bodyPr>
          <a:lstStyle/>
          <a:p>
            <a:pPr algn="ctr"/>
            <a:r>
              <a:rPr lang="tr-TR" sz="2800" b="1" dirty="0"/>
              <a:t>SONUÇ VE DEĞERLENDİRME</a:t>
            </a:r>
            <a:endParaRPr lang="en-US" sz="2800" b="1" dirty="0"/>
          </a:p>
        </p:txBody>
      </p:sp>
      <p:sp>
        <p:nvSpPr>
          <p:cNvPr id="3" name="İçerik Yer Tutucusu 2">
            <a:extLst>
              <a:ext uri="{FF2B5EF4-FFF2-40B4-BE49-F238E27FC236}">
                <a16:creationId xmlns:a16="http://schemas.microsoft.com/office/drawing/2014/main" id="{8DA46982-88FA-9DA0-AEE4-1B3A4014243C}"/>
              </a:ext>
            </a:extLst>
          </p:cNvPr>
          <p:cNvSpPr>
            <a:spLocks noGrp="1"/>
          </p:cNvSpPr>
          <p:nvPr>
            <p:ph idx="1"/>
          </p:nvPr>
        </p:nvSpPr>
        <p:spPr>
          <a:xfrm>
            <a:off x="1203360" y="909484"/>
            <a:ext cx="9071349" cy="4247536"/>
          </a:xfrm>
        </p:spPr>
        <p:txBody>
          <a:bodyPr>
            <a:noAutofit/>
          </a:bodyPr>
          <a:lstStyle/>
          <a:p>
            <a:pPr marL="0" indent="0" algn="just">
              <a:buNone/>
            </a:pPr>
            <a:r>
              <a:rPr lang="tr-TR" sz="1600" b="1" dirty="0"/>
              <a:t>Bu ders sonunda, kültür kavramının geniş ve karmaşık yapısı, tarihsel gelişimi ve farklı disiplinlerce yapılan yaklaşımlarla ilişkisini ortaya çıkarılmıştır. </a:t>
            </a:r>
          </a:p>
          <a:p>
            <a:pPr marL="0" indent="0" algn="just">
              <a:buNone/>
            </a:pPr>
            <a:r>
              <a:rPr lang="tr-TR" sz="1600" b="1" dirty="0"/>
              <a:t>Kültür, insanların düşünme ve davranış biçimlerini yansıtan, kuşaklar boyunca aktarılan ortak değerler ve uygulamalar bütünüdür; maddi ve manevi ögeleriyle toplumların kimliklerini belirler. </a:t>
            </a:r>
          </a:p>
          <a:p>
            <a:pPr marL="0" indent="0" algn="just">
              <a:buNone/>
            </a:pPr>
            <a:r>
              <a:rPr lang="tr-TR" sz="1600" b="1" dirty="0"/>
              <a:t>Ayrıca, kültür ve uygarlık kavramlarının birbirine bağlı olduğu ve birbirini tamamlayan ögeler olduğu anlaşılmıştır. Bu bilgi, kültürel çeşitlilik ve değişim süreçlerini anlamada, toplumsal kimliklerin oluşumunu ve küresel etkileşimleri analiz etmede temel bir rehberlik sağlayacaktır. </a:t>
            </a:r>
          </a:p>
          <a:p>
            <a:pPr marL="0" indent="0" algn="just">
              <a:buNone/>
            </a:pPr>
            <a:r>
              <a:rPr lang="tr-TR" sz="1600" b="1" dirty="0"/>
              <a:t>Sonuç olarak, kültürün, insan yaşamında içselleştirilmiş ve sürekli gelişen bir yapı olduğu ve uygarlık aracılığıyla somutlaşarak iletildiği kavranmıştır. </a:t>
            </a:r>
          </a:p>
          <a:p>
            <a:pPr marL="0" indent="0" algn="just">
              <a:buNone/>
            </a:pPr>
            <a:r>
              <a:rPr lang="tr-TR" sz="1600" b="1" dirty="0"/>
              <a:t>Bu bilinçle, kültürel farkındalık ve saygı, günümüz toplumsal ve küresel dinamiklerinde daha etkin iletişim ve uyum sağlayabilmek adına büyük önem taşımaktadır.</a:t>
            </a:r>
          </a:p>
        </p:txBody>
      </p:sp>
    </p:spTree>
    <p:extLst>
      <p:ext uri="{BB962C8B-B14F-4D97-AF65-F5344CB8AC3E}">
        <p14:creationId xmlns:p14="http://schemas.microsoft.com/office/powerpoint/2010/main" val="1603831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0521-832C-1426-861F-D635DC70B97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21EE3AF-004D-3BC0-6408-7DC1C616E1D3}"/>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6628FD27-EE63-D6C3-D7EA-85F32525891E}"/>
              </a:ext>
            </a:extLst>
          </p:cNvPr>
          <p:cNvSpPr>
            <a:spLocks noGrp="1"/>
          </p:cNvSpPr>
          <p:nvPr>
            <p:ph idx="1"/>
          </p:nvPr>
        </p:nvSpPr>
        <p:spPr>
          <a:xfrm>
            <a:off x="462116" y="555523"/>
            <a:ext cx="10141974" cy="5973095"/>
          </a:xfrm>
        </p:spPr>
        <p:txBody>
          <a:bodyPr>
            <a:noAutofit/>
          </a:bodyPr>
          <a:lstStyle/>
          <a:p>
            <a:pPr marL="0" indent="0">
              <a:buNone/>
            </a:pPr>
            <a:r>
              <a:rPr lang="tr-TR" sz="1200" b="1" dirty="0" err="1"/>
              <a:t>Botz-Bornstein</a:t>
            </a:r>
            <a:r>
              <a:rPr lang="tr-TR" sz="1200" b="1" dirty="0"/>
              <a:t>, T. (2012). </a:t>
            </a:r>
            <a:r>
              <a:rPr lang="en-US" sz="1200" b="1" dirty="0"/>
              <a:t>What is the difference between culture and civilization?</a:t>
            </a:r>
            <a:r>
              <a:rPr lang="tr-TR" sz="1200" b="1" dirty="0"/>
              <a:t> T</a:t>
            </a:r>
            <a:r>
              <a:rPr lang="en-US" sz="1200" b="1" dirty="0"/>
              <a:t>wo hundred fifty years of confusion</a:t>
            </a:r>
            <a:r>
              <a:rPr lang="tr-TR" sz="1200" b="1" dirty="0"/>
              <a:t>. </a:t>
            </a:r>
            <a:r>
              <a:rPr lang="tr-TR" sz="1200" b="1" i="1" dirty="0" err="1"/>
              <a:t>Comparative</a:t>
            </a:r>
            <a:r>
              <a:rPr lang="tr-TR" sz="1200" b="1" i="1" dirty="0"/>
              <a:t> </a:t>
            </a:r>
            <a:r>
              <a:rPr lang="tr-TR" sz="1200" b="1" i="1" dirty="0" err="1"/>
              <a:t>Civilizations</a:t>
            </a:r>
            <a:r>
              <a:rPr lang="tr-TR" sz="1200" b="1" i="1" dirty="0"/>
              <a:t> </a:t>
            </a:r>
            <a:r>
              <a:rPr lang="tr-TR" sz="1200" b="1" i="1" dirty="0" err="1"/>
              <a:t>Review</a:t>
            </a:r>
            <a:r>
              <a:rPr lang="tr-TR" sz="1200" b="1" dirty="0"/>
              <a:t>, 66, 10-28. </a:t>
            </a:r>
            <a:r>
              <a:rPr lang="tr-TR" sz="1200" b="1" dirty="0">
                <a:hlinkClick r:id="rId2"/>
              </a:rPr>
              <a:t>https://www.academia.edu/8717033/What_is_the_Difference_between_Culture_and_Civilization_Two_Hundred_Fifty_Years_of_Confusion</a:t>
            </a:r>
            <a:endParaRPr lang="tr-TR" sz="1200" b="1" dirty="0"/>
          </a:p>
          <a:p>
            <a:pPr marL="0" indent="0">
              <a:buNone/>
            </a:pPr>
            <a:r>
              <a:rPr lang="tr-TR" sz="1200" b="1" dirty="0"/>
              <a:t>Demir, G. (2017). </a:t>
            </a:r>
            <a:r>
              <a:rPr lang="tr-TR" sz="1200" b="1" i="1" dirty="0"/>
              <a:t>Dünyada ve Türkiye’de halk kütüphanesi hizmetlerinde çok kültürlülük</a:t>
            </a:r>
            <a:r>
              <a:rPr lang="tr-TR" sz="1200" b="1" dirty="0"/>
              <a:t>. Türk Kütüphaneciler Derneği </a:t>
            </a:r>
          </a:p>
          <a:p>
            <a:pPr marL="0" indent="0">
              <a:buNone/>
            </a:pPr>
            <a:r>
              <a:rPr lang="en-US" sz="1200" b="1" dirty="0"/>
              <a:t>Doda, Z. (2005). Introduction to Sociology: Lecture Notes for Health Science Students. In </a:t>
            </a:r>
            <a:r>
              <a:rPr lang="tr-TR" sz="1200" b="1" i="1" dirty="0"/>
              <a:t>C</a:t>
            </a:r>
            <a:r>
              <a:rPr lang="en-US" sz="1200" b="1" i="1" dirty="0" err="1"/>
              <a:t>ollaboration</a:t>
            </a:r>
            <a:r>
              <a:rPr lang="en-US" sz="1200" b="1" i="1" dirty="0"/>
              <a:t> with the Ethiopia Public Health Training Initiative, The Carter Center, the Ethiopia Ministry of Health, and the Ethiopia</a:t>
            </a:r>
            <a:r>
              <a:rPr lang="tr-TR" sz="1200" b="1" i="1" dirty="0"/>
              <a:t>.</a:t>
            </a:r>
            <a:r>
              <a:rPr lang="en-US" sz="1200" b="1" i="1" dirty="0"/>
              <a:t> </a:t>
            </a:r>
          </a:p>
          <a:p>
            <a:pPr marL="0" indent="0">
              <a:buNone/>
            </a:pPr>
            <a:r>
              <a:rPr lang="tr-TR" sz="1200" b="1" dirty="0" err="1"/>
              <a:t>Elephango</a:t>
            </a:r>
            <a:r>
              <a:rPr lang="tr-TR" sz="1200" b="1" dirty="0"/>
              <a:t> (2025). Components of </a:t>
            </a:r>
            <a:r>
              <a:rPr lang="tr-TR" sz="1200" b="1" dirty="0" err="1"/>
              <a:t>culture</a:t>
            </a:r>
            <a:r>
              <a:rPr lang="tr-TR" sz="1200" b="1" dirty="0"/>
              <a:t>. </a:t>
            </a:r>
            <a:r>
              <a:rPr lang="tr-TR" sz="1200" b="1" dirty="0">
                <a:hlinkClick r:id="rId3"/>
              </a:rPr>
              <a:t>https://www.elephango.com/index.cfm/pg/k12learning/lcid/11480/Components_of_Culture</a:t>
            </a:r>
            <a:endParaRPr lang="tr-TR" sz="1200" b="1" dirty="0"/>
          </a:p>
          <a:p>
            <a:pPr marL="0" indent="0">
              <a:buNone/>
            </a:pPr>
            <a:r>
              <a:rPr lang="tr-TR" sz="1200" b="1" dirty="0"/>
              <a:t>Erciyes, E. (2018). </a:t>
            </a:r>
            <a:r>
              <a:rPr lang="tr-TR" sz="1200" b="1" dirty="0" err="1"/>
              <a:t>The</a:t>
            </a:r>
            <a:r>
              <a:rPr lang="tr-TR" sz="1200" b="1" dirty="0"/>
              <a:t> </a:t>
            </a:r>
            <a:r>
              <a:rPr lang="tr-TR" sz="1200" b="1" dirty="0" err="1"/>
              <a:t>evolution</a:t>
            </a:r>
            <a:r>
              <a:rPr lang="tr-TR" sz="1200" b="1" dirty="0"/>
              <a:t> of </a:t>
            </a:r>
            <a:r>
              <a:rPr lang="tr-TR" sz="1200" b="1" dirty="0" err="1"/>
              <a:t>culture</a:t>
            </a:r>
            <a:r>
              <a:rPr lang="tr-TR" sz="1200" b="1" dirty="0"/>
              <a:t> </a:t>
            </a:r>
            <a:r>
              <a:rPr lang="tr-TR" sz="1200" b="1" dirty="0" err="1"/>
              <a:t>concept</a:t>
            </a:r>
            <a:r>
              <a:rPr lang="tr-TR" sz="1200" b="1" dirty="0"/>
              <a:t> in </a:t>
            </a:r>
            <a:r>
              <a:rPr lang="tr-TR" sz="1200" b="1" dirty="0" err="1"/>
              <a:t>the</a:t>
            </a:r>
            <a:r>
              <a:rPr lang="tr-TR" sz="1200" b="1" dirty="0"/>
              <a:t> </a:t>
            </a:r>
            <a:r>
              <a:rPr lang="tr-TR" sz="1200" b="1" dirty="0" err="1"/>
              <a:t>social</a:t>
            </a:r>
            <a:r>
              <a:rPr lang="tr-TR" sz="1200" b="1" dirty="0"/>
              <a:t> </a:t>
            </a:r>
            <a:r>
              <a:rPr lang="tr-TR" sz="1200" b="1" dirty="0" err="1"/>
              <a:t>history</a:t>
            </a:r>
            <a:r>
              <a:rPr lang="tr-TR" sz="1200" b="1" dirty="0"/>
              <a:t>. </a:t>
            </a:r>
            <a:r>
              <a:rPr lang="tr-TR" sz="1200" b="1" i="1" dirty="0"/>
              <a:t>Uluslararası Kültürel ve Sosyal Araştırmalar Dergisi</a:t>
            </a:r>
            <a:r>
              <a:rPr lang="tr-TR" sz="1200" b="1" dirty="0"/>
              <a:t>, 4(1), 202-218.</a:t>
            </a:r>
          </a:p>
          <a:p>
            <a:pPr marL="0" indent="0">
              <a:buNone/>
            </a:pPr>
            <a:r>
              <a:rPr lang="tr-TR" sz="1200" b="1" dirty="0" err="1"/>
              <a:t>Geektonight</a:t>
            </a:r>
            <a:r>
              <a:rPr lang="tr-TR" sz="1200" b="1" dirty="0"/>
              <a:t> (2023). </a:t>
            </a:r>
            <a:r>
              <a:rPr lang="tr-TR" sz="1200" b="1" i="1" dirty="0"/>
              <a:t>Kültür nedir? Tanımı, özellikleri, bileşenleri, türleri</a:t>
            </a:r>
            <a:r>
              <a:rPr lang="tr-TR" sz="1200" b="1" dirty="0"/>
              <a:t>. </a:t>
            </a:r>
            <a:r>
              <a:rPr lang="tr-TR" sz="1200" b="1" dirty="0">
                <a:hlinkClick r:id="rId4"/>
              </a:rPr>
              <a:t>https://www.geektonight.com/what-is-culture/</a:t>
            </a:r>
            <a:endParaRPr lang="tr-TR" sz="1200" b="1" dirty="0"/>
          </a:p>
          <a:p>
            <a:pPr marL="0" indent="0">
              <a:buNone/>
            </a:pPr>
            <a:r>
              <a:rPr lang="en-US" sz="1200" b="1" dirty="0"/>
              <a:t>Ministry of Education. Ethiopia: Debub University. </a:t>
            </a:r>
            <a:endParaRPr lang="tr-TR" sz="1200" b="1" dirty="0"/>
          </a:p>
          <a:p>
            <a:pPr marL="0" indent="0">
              <a:buNone/>
            </a:pPr>
            <a:r>
              <a:rPr lang="tr-TR" sz="1200" b="1" dirty="0" err="1"/>
              <a:t>Iheriohanma</a:t>
            </a:r>
            <a:r>
              <a:rPr lang="tr-TR" sz="1200" b="1" dirty="0"/>
              <a:t>, E. B. J., </a:t>
            </a:r>
            <a:r>
              <a:rPr lang="tr-TR" sz="1200" b="1" dirty="0" err="1"/>
              <a:t>Chukuezi</a:t>
            </a:r>
            <a:r>
              <a:rPr lang="tr-TR" sz="1200" b="1" dirty="0"/>
              <a:t>, C. O. &amp; </a:t>
            </a:r>
            <a:r>
              <a:rPr lang="tr-TR" sz="1200" b="1" dirty="0" err="1"/>
              <a:t>Nrvosu</a:t>
            </a:r>
            <a:r>
              <a:rPr lang="tr-TR" sz="1200" b="1" dirty="0"/>
              <a:t>, A. (2025). T</a:t>
            </a:r>
            <a:r>
              <a:rPr lang="en-US" sz="1200" b="1" dirty="0"/>
              <a:t>he concept and components of culture</a:t>
            </a:r>
            <a:r>
              <a:rPr lang="tr-TR" sz="1200" b="1" dirty="0"/>
              <a:t>. E. B. J. </a:t>
            </a:r>
            <a:r>
              <a:rPr lang="tr-TR" sz="1200" b="1" dirty="0" err="1"/>
              <a:t>Iheriohannra</a:t>
            </a:r>
            <a:r>
              <a:rPr lang="tr-TR" sz="1200" b="1" dirty="0"/>
              <a:t> ve C. I. </a:t>
            </a:r>
            <a:r>
              <a:rPr lang="tr-TR" sz="1200" b="1" dirty="0" err="1"/>
              <a:t>Anah</a:t>
            </a:r>
            <a:r>
              <a:rPr lang="tr-TR" sz="1200" b="1" dirty="0"/>
              <a:t> (Ed.). </a:t>
            </a:r>
            <a:r>
              <a:rPr lang="tr-TR" sz="1200" b="1" i="1" dirty="0" err="1"/>
              <a:t>Issues</a:t>
            </a:r>
            <a:r>
              <a:rPr lang="tr-TR" sz="1200" b="1" i="1" dirty="0"/>
              <a:t> in </a:t>
            </a:r>
            <a:r>
              <a:rPr lang="tr-TR" sz="1200" b="1" i="1" dirty="0" err="1"/>
              <a:t>social</a:t>
            </a:r>
            <a:r>
              <a:rPr lang="tr-TR" sz="1200" b="1" i="1" dirty="0"/>
              <a:t> </a:t>
            </a:r>
            <a:r>
              <a:rPr lang="tr-TR" sz="1200" b="1" i="1" dirty="0" err="1"/>
              <a:t>sciences</a:t>
            </a:r>
            <a:r>
              <a:rPr lang="tr-TR" sz="1200" b="1" dirty="0"/>
              <a:t> içinde (</a:t>
            </a:r>
            <a:r>
              <a:rPr lang="tr-TR" sz="1200" b="1" dirty="0" err="1"/>
              <a:t>ss</a:t>
            </a:r>
            <a:r>
              <a:rPr lang="tr-TR" sz="1200" b="1" dirty="0"/>
              <a:t>. 23-49). </a:t>
            </a:r>
            <a:r>
              <a:rPr lang="tr-TR" sz="1200" b="1" dirty="0" err="1"/>
              <a:t>Career</a:t>
            </a:r>
            <a:r>
              <a:rPr lang="tr-TR" sz="1200" b="1" dirty="0"/>
              <a:t> </a:t>
            </a:r>
            <a:r>
              <a:rPr lang="tr-TR" sz="1200" b="1" dirty="0" err="1"/>
              <a:t>Publishers</a:t>
            </a:r>
            <a:r>
              <a:rPr lang="tr-TR" sz="1200" b="1" dirty="0"/>
              <a:t>.</a:t>
            </a:r>
          </a:p>
          <a:p>
            <a:pPr marL="0" indent="0">
              <a:buNone/>
            </a:pPr>
            <a:r>
              <a:rPr lang="tr-TR" sz="1200" b="1" dirty="0"/>
              <a:t>Kaiser, B. (2021, 26 Şubat). </a:t>
            </a:r>
            <a:r>
              <a:rPr lang="tr-TR" sz="1200" b="1" i="1" dirty="0" err="1"/>
              <a:t>What</a:t>
            </a:r>
            <a:r>
              <a:rPr lang="tr-TR" sz="1200" b="1" i="1" dirty="0"/>
              <a:t> is </a:t>
            </a:r>
            <a:r>
              <a:rPr lang="tr-TR" sz="1200" b="1" i="1" dirty="0" err="1"/>
              <a:t>culture</a:t>
            </a:r>
            <a:r>
              <a:rPr lang="tr-TR" sz="1200" b="1" i="1" dirty="0"/>
              <a:t>? </a:t>
            </a:r>
            <a:r>
              <a:rPr lang="tr-TR" sz="1200" b="1" dirty="0">
                <a:hlinkClick r:id="rId5"/>
              </a:rPr>
              <a:t>https://www.continued.com/early-childhood-education/ask-the-experts/what-is-culture-23709</a:t>
            </a:r>
            <a:endParaRPr lang="tr-TR" sz="1200" b="1" dirty="0"/>
          </a:p>
          <a:p>
            <a:pPr marL="0" indent="0">
              <a:buNone/>
            </a:pPr>
            <a:r>
              <a:rPr lang="tr-TR" sz="1200" b="1" dirty="0" err="1"/>
              <a:t>Key</a:t>
            </a:r>
            <a:r>
              <a:rPr lang="tr-TR" sz="1200" b="1" dirty="0"/>
              <a:t> </a:t>
            </a:r>
            <a:r>
              <a:rPr lang="tr-TR" sz="1200" b="1" dirty="0" err="1"/>
              <a:t>Differences</a:t>
            </a:r>
            <a:r>
              <a:rPr lang="tr-TR" sz="1200" b="1" dirty="0"/>
              <a:t> (2025). </a:t>
            </a:r>
            <a:r>
              <a:rPr lang="en-US" sz="1200" b="1" i="1" dirty="0"/>
              <a:t>Difference between culture and civilization</a:t>
            </a:r>
            <a:r>
              <a:rPr lang="tr-TR" sz="1200" b="1" dirty="0"/>
              <a:t>. </a:t>
            </a:r>
            <a:r>
              <a:rPr lang="tr-TR" sz="1200" b="1" dirty="0">
                <a:hlinkClick r:id="rId6"/>
              </a:rPr>
              <a:t>https://keydifferences.com/difference-between-culture-and-civilization.html</a:t>
            </a:r>
            <a:endParaRPr lang="tr-TR" sz="1200" b="1" dirty="0"/>
          </a:p>
          <a:p>
            <a:pPr marL="0" indent="0">
              <a:buNone/>
            </a:pPr>
            <a:r>
              <a:rPr lang="tr-TR" sz="1200" b="1" dirty="0" err="1"/>
              <a:t>National</a:t>
            </a:r>
            <a:r>
              <a:rPr lang="tr-TR" sz="1200" b="1" dirty="0"/>
              <a:t> </a:t>
            </a:r>
            <a:r>
              <a:rPr lang="tr-TR" sz="1200" b="1" dirty="0" err="1"/>
              <a:t>Geographic</a:t>
            </a:r>
            <a:r>
              <a:rPr lang="tr-TR" sz="1200" b="1" dirty="0"/>
              <a:t> </a:t>
            </a:r>
            <a:r>
              <a:rPr lang="tr-TR" sz="1200" b="1" dirty="0" err="1"/>
              <a:t>Society</a:t>
            </a:r>
            <a:r>
              <a:rPr lang="tr-TR" sz="1200" b="1" dirty="0"/>
              <a:t> (2025). </a:t>
            </a:r>
            <a:r>
              <a:rPr lang="tr-TR" sz="1200" b="1" i="1" dirty="0" err="1"/>
              <a:t>Key</a:t>
            </a:r>
            <a:r>
              <a:rPr lang="tr-TR" sz="1200" b="1" i="1" dirty="0"/>
              <a:t> </a:t>
            </a:r>
            <a:r>
              <a:rPr lang="tr-TR" sz="1200" b="1" i="1" dirty="0" err="1"/>
              <a:t>components</a:t>
            </a:r>
            <a:r>
              <a:rPr lang="tr-TR" sz="1200" b="1" i="1" dirty="0"/>
              <a:t> of </a:t>
            </a:r>
            <a:r>
              <a:rPr lang="tr-TR" sz="1200" b="1" i="1" dirty="0" err="1"/>
              <a:t>civilization</a:t>
            </a:r>
            <a:r>
              <a:rPr lang="tr-TR" sz="1200" b="1" dirty="0"/>
              <a:t>. </a:t>
            </a:r>
            <a:r>
              <a:rPr lang="tr-TR" sz="1200" b="1" dirty="0">
                <a:hlinkClick r:id="rId7"/>
              </a:rPr>
              <a:t>https://education.nationalgeographic.org/resource/key-components-civilization/</a:t>
            </a:r>
            <a:endParaRPr lang="tr-TR" sz="1200" b="1" dirty="0"/>
          </a:p>
          <a:p>
            <a:pPr marL="0" indent="0">
              <a:buNone/>
            </a:pPr>
            <a:r>
              <a:rPr lang="tr-TR" sz="1200" b="1" dirty="0"/>
              <a:t>Francis, A. (2024). </a:t>
            </a:r>
            <a:r>
              <a:rPr lang="tr-TR" sz="1200" b="1" i="1" dirty="0" err="1"/>
              <a:t>Culture</a:t>
            </a:r>
            <a:r>
              <a:rPr lang="tr-TR" sz="1200" b="1" i="1" dirty="0"/>
              <a:t>: Definition, </a:t>
            </a:r>
            <a:r>
              <a:rPr lang="tr-TR" sz="1200" b="1" i="1" dirty="0" err="1"/>
              <a:t>characteristics</a:t>
            </a:r>
            <a:r>
              <a:rPr lang="tr-TR" sz="1200" b="1" i="1" dirty="0"/>
              <a:t> </a:t>
            </a:r>
            <a:r>
              <a:rPr lang="tr-TR" sz="1200" b="1" i="1" dirty="0" err="1"/>
              <a:t>and</a:t>
            </a:r>
            <a:r>
              <a:rPr lang="tr-TR" sz="1200" b="1" i="1" dirty="0"/>
              <a:t> </a:t>
            </a:r>
            <a:r>
              <a:rPr lang="tr-TR" sz="1200" b="1" i="1" dirty="0" err="1"/>
              <a:t>elements</a:t>
            </a:r>
            <a:r>
              <a:rPr lang="tr-TR" sz="1200" b="1" dirty="0"/>
              <a:t>. </a:t>
            </a:r>
            <a:r>
              <a:rPr lang="tr-TR" sz="1200" b="1" dirty="0">
                <a:hlinkClick r:id="rId8"/>
              </a:rPr>
              <a:t>https://www.mbaknol.com/human-resource-management/what-is-culture/</a:t>
            </a:r>
            <a:endParaRPr lang="tr-TR" sz="1100" b="1" dirty="0"/>
          </a:p>
        </p:txBody>
      </p:sp>
    </p:spTree>
    <p:extLst>
      <p:ext uri="{BB962C8B-B14F-4D97-AF65-F5344CB8AC3E}">
        <p14:creationId xmlns:p14="http://schemas.microsoft.com/office/powerpoint/2010/main" val="2096487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1D4BC-4D66-A53F-D715-4801358F6C2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E717281-DC89-49C5-9D53-DBF9122D12E9}"/>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82018B03-A67E-B42A-4F80-E8F2794F68D9}"/>
              </a:ext>
            </a:extLst>
          </p:cNvPr>
          <p:cNvSpPr>
            <a:spLocks noGrp="1"/>
          </p:cNvSpPr>
          <p:nvPr>
            <p:ph idx="1"/>
          </p:nvPr>
        </p:nvSpPr>
        <p:spPr>
          <a:xfrm>
            <a:off x="412954" y="550607"/>
            <a:ext cx="9645446" cy="5275006"/>
          </a:xfrm>
        </p:spPr>
        <p:txBody>
          <a:bodyPr>
            <a:noAutofit/>
          </a:bodyPr>
          <a:lstStyle/>
          <a:p>
            <a:pPr marL="0" indent="0">
              <a:buNone/>
            </a:pPr>
            <a:r>
              <a:rPr lang="en-US" sz="1200" b="1" dirty="0"/>
              <a:t>Nwosu, A</a:t>
            </a:r>
            <a:r>
              <a:rPr lang="tr-TR" sz="1200" b="1" dirty="0"/>
              <a:t>.</a:t>
            </a:r>
            <a:r>
              <a:rPr lang="en-US" sz="1200" b="1" dirty="0"/>
              <a:t> (2025). </a:t>
            </a:r>
            <a:r>
              <a:rPr lang="tr-TR" sz="1200" b="1" i="1" dirty="0"/>
              <a:t>T</a:t>
            </a:r>
            <a:r>
              <a:rPr lang="en-US" sz="1200" b="1" i="1" dirty="0"/>
              <a:t>he concept and components of culture</a:t>
            </a:r>
            <a:r>
              <a:rPr lang="en-US" sz="1200" b="1" dirty="0"/>
              <a:t>. Career </a:t>
            </a:r>
            <a:r>
              <a:rPr lang="en-US" sz="1200" b="1" dirty="0" err="1"/>
              <a:t>Publ</a:t>
            </a:r>
            <a:r>
              <a:rPr lang="tr-TR" sz="1200" b="1" dirty="0"/>
              <a:t>i</a:t>
            </a:r>
            <a:r>
              <a:rPr lang="en-US" sz="1200" b="1" dirty="0" err="1"/>
              <a:t>shers</a:t>
            </a:r>
            <a:r>
              <a:rPr lang="tr-TR" sz="1200" b="1" dirty="0"/>
              <a:t>. </a:t>
            </a:r>
            <a:r>
              <a:rPr lang="tr-TR" sz="1200" b="1" dirty="0">
                <a:hlinkClick r:id="rId2"/>
              </a:rPr>
              <a:t>https://www.researchgate.net/publication/389562873_THE_CONCEPT_AND_COMPONENTS_OF_CULTURE/citation/download</a:t>
            </a:r>
            <a:endParaRPr lang="tr-TR" sz="1200" b="1" dirty="0"/>
          </a:p>
          <a:p>
            <a:pPr marL="0" indent="0">
              <a:buNone/>
            </a:pPr>
            <a:r>
              <a:rPr lang="tr-TR" sz="1200" b="1" dirty="0"/>
              <a:t>Oğuz, E. S. (2011). Toplum bilimlerinde kültür kavramı. </a:t>
            </a:r>
            <a:r>
              <a:rPr lang="tr-TR" sz="1200" b="1" i="1" dirty="0"/>
              <a:t>Hacettepe Üniversitesi Edebiyat Fakültesi Dergisi</a:t>
            </a:r>
            <a:r>
              <a:rPr lang="tr-TR" sz="1200" b="1" dirty="0"/>
              <a:t>, 28(2), 123-139. </a:t>
            </a:r>
            <a:r>
              <a:rPr lang="tr-TR" sz="1200" b="1" dirty="0">
                <a:hlinkClick r:id="rId3"/>
              </a:rPr>
              <a:t>https://dergipark.org.tr/tr/pub/huefd/issue/41213/505402</a:t>
            </a:r>
            <a:endParaRPr lang="tr-TR" sz="1200" b="1" dirty="0"/>
          </a:p>
          <a:p>
            <a:pPr marL="0" indent="0">
              <a:buNone/>
            </a:pPr>
            <a:r>
              <a:rPr lang="tr-TR" sz="1200" b="1" dirty="0"/>
              <a:t>Özlem, D. (2000). </a:t>
            </a:r>
            <a:r>
              <a:rPr lang="tr-TR" sz="1200" b="1" i="1" dirty="0"/>
              <a:t>Kültür bilimleri ve kültür felsefesi</a:t>
            </a:r>
            <a:r>
              <a:rPr lang="tr-TR" sz="1200" b="1" dirty="0"/>
              <a:t>. İstanbul: </a:t>
            </a:r>
            <a:r>
              <a:rPr lang="tr-TR" sz="1200" b="1" dirty="0" err="1"/>
              <a:t>İnkilap</a:t>
            </a:r>
            <a:r>
              <a:rPr lang="tr-TR" sz="1200" b="1" dirty="0"/>
              <a:t>.</a:t>
            </a:r>
          </a:p>
          <a:p>
            <a:pPr marL="0" indent="0">
              <a:buNone/>
            </a:pPr>
            <a:r>
              <a:rPr lang="en-US" sz="1200" b="1" dirty="0"/>
              <a:t> Stolley, K. S. (2005). </a:t>
            </a:r>
            <a:r>
              <a:rPr lang="en-US" sz="1200" b="1" i="1" dirty="0"/>
              <a:t>The basics of sociology</a:t>
            </a:r>
            <a:r>
              <a:rPr lang="en-US" sz="1200" b="1" dirty="0"/>
              <a:t>. Westport, Connecticut, London: Greenwood Press.</a:t>
            </a:r>
            <a:endParaRPr lang="tr-TR" sz="1200" b="1" dirty="0"/>
          </a:p>
          <a:p>
            <a:pPr marL="0" indent="0">
              <a:buNone/>
            </a:pPr>
            <a:r>
              <a:rPr lang="tr-TR" sz="1200" b="1" dirty="0" err="1"/>
              <a:t>Tanilli</a:t>
            </a:r>
            <a:r>
              <a:rPr lang="tr-TR" sz="1200" b="1" dirty="0"/>
              <a:t>, S. (1981). </a:t>
            </a:r>
            <a:r>
              <a:rPr lang="tr-TR" sz="1200" b="1" i="1" dirty="0"/>
              <a:t>Uygarlık tarihi: Çağdaş dünyaya giriş</a:t>
            </a:r>
            <a:r>
              <a:rPr lang="tr-TR" sz="1200" b="1" dirty="0"/>
              <a:t>. 4. bs. İstanbul: Say Kitap Pazarlama.</a:t>
            </a:r>
          </a:p>
          <a:p>
            <a:pPr marL="0" indent="0">
              <a:buNone/>
            </a:pPr>
            <a:r>
              <a:rPr lang="tr-TR" sz="1200" b="1" dirty="0" err="1"/>
              <a:t>Testbook</a:t>
            </a:r>
            <a:r>
              <a:rPr lang="tr-TR" sz="1200" b="1" dirty="0"/>
              <a:t> Edu Solutions (2024). </a:t>
            </a:r>
            <a:r>
              <a:rPr lang="en-US" sz="1200" b="1" i="1" dirty="0"/>
              <a:t>Difference between culture and civilization</a:t>
            </a:r>
            <a:r>
              <a:rPr lang="tr-TR" sz="1200" b="1" dirty="0"/>
              <a:t>. </a:t>
            </a:r>
            <a:r>
              <a:rPr lang="tr-TR" sz="1200" b="1" dirty="0">
                <a:hlinkClick r:id="rId4"/>
              </a:rPr>
              <a:t>https://testbook.com/key-differences/difference-between-culture-and-civilization</a:t>
            </a:r>
            <a:endParaRPr lang="tr-TR" sz="1200" b="1" dirty="0"/>
          </a:p>
          <a:p>
            <a:pPr marL="0" indent="0">
              <a:buNone/>
            </a:pPr>
            <a:r>
              <a:rPr lang="en-US" sz="1200" b="1" dirty="0"/>
              <a:t>Tylor, E. B. (1871). </a:t>
            </a:r>
            <a:r>
              <a:rPr lang="en-US" sz="1200" b="1" i="1" dirty="0"/>
              <a:t>Primitive culture: researches into the development of mythology, philosophy, religion, art, and custom, in two volumes</a:t>
            </a:r>
            <a:r>
              <a:rPr lang="en-US" sz="1200" b="1" dirty="0"/>
              <a:t>. London: Bradbury, Evans and Co.</a:t>
            </a:r>
            <a:endParaRPr lang="tr-TR" sz="1200" b="1" dirty="0"/>
          </a:p>
          <a:p>
            <a:pPr marL="0" indent="0">
              <a:buNone/>
            </a:pPr>
            <a:r>
              <a:rPr lang="tr-TR" sz="1200" b="1" dirty="0"/>
              <a:t>Yıldırım, Ö. (2020, 27 Nisan). </a:t>
            </a:r>
            <a:r>
              <a:rPr lang="tr-TR" sz="1200" b="1" i="1" dirty="0"/>
              <a:t>Kültür ile uygarlık arasındaki farklar nelerdir</a:t>
            </a:r>
            <a:r>
              <a:rPr lang="tr-TR" sz="1200" b="1" dirty="0"/>
              <a:t>? </a:t>
            </a:r>
            <a:r>
              <a:rPr lang="tr-TR" sz="1200" b="1" dirty="0">
                <a:hlinkClick r:id="rId5"/>
              </a:rPr>
              <a:t>https://www.felsefe.gen.tr/kultur-ile-uygarlik-arasindaki-farklar-nelerdir/</a:t>
            </a:r>
            <a:endParaRPr lang="tr-TR" sz="1200" b="1" dirty="0"/>
          </a:p>
          <a:p>
            <a:pPr marL="0" indent="0">
              <a:buNone/>
            </a:pPr>
            <a:r>
              <a:rPr lang="tr-TR" sz="1200" b="1" dirty="0"/>
              <a:t>Z</a:t>
            </a:r>
            <a:r>
              <a:rPr lang="en-US" sz="1200" b="1" dirty="0" err="1"/>
              <a:t>naniecki</a:t>
            </a:r>
            <a:r>
              <a:rPr lang="tr-TR" sz="1200" b="1" dirty="0"/>
              <a:t>, F. (2007). </a:t>
            </a:r>
            <a:r>
              <a:rPr lang="en-US" sz="1200" b="1" dirty="0"/>
              <a:t>The evolutionary approach to the history of culture</a:t>
            </a:r>
            <a:r>
              <a:rPr lang="tr-TR" sz="1200" b="1" dirty="0"/>
              <a:t>. </a:t>
            </a:r>
            <a:r>
              <a:rPr lang="tr-TR" sz="1200" b="1" dirty="0" err="1"/>
              <a:t>Polish</a:t>
            </a:r>
            <a:r>
              <a:rPr lang="tr-TR" sz="1200" b="1" dirty="0"/>
              <a:t> </a:t>
            </a:r>
            <a:r>
              <a:rPr lang="tr-TR" sz="1200" b="1" dirty="0" err="1"/>
              <a:t>Sociological</a:t>
            </a:r>
            <a:r>
              <a:rPr lang="tr-TR" sz="1200" b="1" dirty="0"/>
              <a:t> </a:t>
            </a:r>
            <a:r>
              <a:rPr lang="tr-TR" sz="1200" b="1" dirty="0" err="1"/>
              <a:t>Review</a:t>
            </a:r>
            <a:r>
              <a:rPr lang="tr-TR" sz="1200" b="1" dirty="0"/>
              <a:t>, 158(2), 223-242. </a:t>
            </a:r>
            <a:r>
              <a:rPr lang="tr-TR" sz="1200" b="1" dirty="0">
                <a:hlinkClick r:id="rId6"/>
              </a:rPr>
              <a:t>https://polish-sociological-review.eu/pdf-127408-54810?filename=The%20Evolutionary%20Approach.pdf</a:t>
            </a:r>
            <a:endParaRPr lang="tr-TR" sz="1200" b="1" dirty="0"/>
          </a:p>
          <a:p>
            <a:pPr marL="0" indent="0" algn="just">
              <a:buNone/>
            </a:pPr>
            <a:endParaRPr lang="tr-TR" sz="1100" b="1" dirty="0"/>
          </a:p>
        </p:txBody>
      </p:sp>
    </p:spTree>
    <p:extLst>
      <p:ext uri="{BB962C8B-B14F-4D97-AF65-F5344CB8AC3E}">
        <p14:creationId xmlns:p14="http://schemas.microsoft.com/office/powerpoint/2010/main" val="401474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255638"/>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625310" y="973381"/>
            <a:ext cx="9438005" cy="5078374"/>
          </a:xfrm>
        </p:spPr>
        <p:txBody>
          <a:bodyPr>
            <a:noAutofit/>
          </a:bodyPr>
          <a:lstStyle/>
          <a:p>
            <a:pPr marL="0" indent="0" algn="just">
              <a:buNone/>
            </a:pPr>
            <a:r>
              <a:rPr lang="tr-TR" sz="2000" b="1" noProof="0" dirty="0"/>
              <a:t>Bu dersin amacı, kültür kavramının temel tanımlarını ve tarihsel gelişimini detaylı bir şekilde inceleyerek, insanların yaşam biçimlerini şekillendiren temel ögelerinin kavranmasını sağlamaktır.</a:t>
            </a:r>
          </a:p>
          <a:p>
            <a:pPr marL="0" indent="0" algn="just">
              <a:buNone/>
            </a:pPr>
            <a:r>
              <a:rPr lang="tr-TR" sz="2000" b="1" noProof="0" dirty="0"/>
              <a:t>Kültür; bilgi, inanç, sanat, ahlak, hukuk, gelenek ve alışkanlıklar gibi çeşitli ögeleri içeren karmaşık ve çok boyutlu bir sistem olup, kuşaklar boyunca aktarılan ortak değerler ve uygulamalarla toplumsal kimliği oluşturur. </a:t>
            </a:r>
          </a:p>
          <a:p>
            <a:pPr marL="0" indent="0" algn="just">
              <a:buNone/>
            </a:pPr>
            <a:r>
              <a:rPr lang="tr-TR" sz="2000" b="1" noProof="0" dirty="0"/>
              <a:t>Bu kapsamda, kültürün maddi ve manevi ögeleri, tarihsel süreçteki evrimi ve farklı kültürler arasındaki temel ayrımlar üzerinde durularak, kültür ve uygarlık kavramlarının ilişkisi ve farklılıkları açıklanacaktır. </a:t>
            </a:r>
          </a:p>
          <a:p>
            <a:pPr marL="0" indent="0" algn="just">
              <a:buNone/>
            </a:pPr>
            <a:r>
              <a:rPr lang="tr-TR" sz="2000" b="1" noProof="0" dirty="0"/>
              <a:t>Dersin temel amacı, kültürün birey ve toplum üzerindeki etkilerini, değişim dinamiklerini ve küresel bağlamda kültürel çeşitliliğin önemini açığa çıkarmaktır.</a:t>
            </a:r>
          </a:p>
        </p:txBody>
      </p:sp>
    </p:spTree>
    <p:extLst>
      <p:ext uri="{BB962C8B-B14F-4D97-AF65-F5344CB8AC3E}">
        <p14:creationId xmlns:p14="http://schemas.microsoft.com/office/powerpoint/2010/main" val="298861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73BAC-BBB0-55E2-708F-C262A61A8F3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D56D98E-C6AF-F45D-3232-441A155DF091}"/>
              </a:ext>
            </a:extLst>
          </p:cNvPr>
          <p:cNvSpPr>
            <a:spLocks noGrp="1"/>
          </p:cNvSpPr>
          <p:nvPr>
            <p:ph type="title"/>
          </p:nvPr>
        </p:nvSpPr>
        <p:spPr>
          <a:xfrm>
            <a:off x="775658" y="44244"/>
            <a:ext cx="8596668" cy="634182"/>
          </a:xfrm>
        </p:spPr>
        <p:txBody>
          <a:bodyPr>
            <a:normAutofit/>
          </a:bodyPr>
          <a:lstStyle/>
          <a:p>
            <a:pPr algn="ctr"/>
            <a:r>
              <a:rPr lang="tr-TR" sz="2400" b="1" dirty="0"/>
              <a:t>KÜLTÜR KAVRAMI</a:t>
            </a:r>
            <a:endParaRPr lang="en-US" sz="2400" b="1" dirty="0"/>
          </a:p>
        </p:txBody>
      </p:sp>
      <p:sp>
        <p:nvSpPr>
          <p:cNvPr id="3" name="İçerik Yer Tutucusu 2">
            <a:extLst>
              <a:ext uri="{FF2B5EF4-FFF2-40B4-BE49-F238E27FC236}">
                <a16:creationId xmlns:a16="http://schemas.microsoft.com/office/drawing/2014/main" id="{7FFAB42E-A374-F84B-B29A-51D023533FC8}"/>
              </a:ext>
            </a:extLst>
          </p:cNvPr>
          <p:cNvSpPr>
            <a:spLocks noGrp="1"/>
          </p:cNvSpPr>
          <p:nvPr>
            <p:ph idx="1"/>
          </p:nvPr>
        </p:nvSpPr>
        <p:spPr>
          <a:xfrm>
            <a:off x="649891" y="791496"/>
            <a:ext cx="9438005" cy="5225846"/>
          </a:xfrm>
        </p:spPr>
        <p:txBody>
          <a:bodyPr>
            <a:noAutofit/>
          </a:bodyPr>
          <a:lstStyle/>
          <a:p>
            <a:pPr algn="just"/>
            <a:r>
              <a:rPr lang="tr-TR" sz="1400" b="1" dirty="0"/>
              <a:t>Kültür, “bilgi, inanç, sanat, ahlak, hukuk, âdet, gelenek ve insanın bir toplum üyesi olarak edindiği bütün diğer beceri ve alışkanlıklardan oluşan karmaşık bir </a:t>
            </a:r>
            <a:r>
              <a:rPr lang="tr-TR" sz="1400" b="1" dirty="0" err="1"/>
              <a:t>bütün”dür</a:t>
            </a:r>
            <a:r>
              <a:rPr lang="tr-TR" sz="1400" b="1" dirty="0"/>
              <a:t> (</a:t>
            </a:r>
            <a:r>
              <a:rPr lang="tr-TR" sz="1400" b="1" dirty="0" err="1"/>
              <a:t>Tylor</a:t>
            </a:r>
            <a:r>
              <a:rPr lang="tr-TR" sz="1400" b="1" dirty="0"/>
              <a:t>, 1871, s. 1). </a:t>
            </a:r>
          </a:p>
          <a:p>
            <a:pPr algn="just"/>
            <a:r>
              <a:rPr lang="tr-TR" sz="1400" b="1" dirty="0"/>
              <a:t>Kültür, kuşaklar boyunca aktarılan ortak gelenekleri, inançları, değerleri, normları ve maddi nesneleri içeren bir toplumun yaşam biçimidir. Sosyal ve ilişkisel varlıklar olarak insanların yapmayı, üretmeyi, yaratmayı, sahip olmayı, icat etmeyi, kullanmayı ve yeniden kullanmayı öğrendikleri şeylerle ilgilidir. Bir halkın yaşam etkinliğinin tamamını, bunu nasıl yaptıklarını veya gerçekleştirdiklerini, ne zaman, neden ve nasıl yaptıklarını içerir (</a:t>
            </a:r>
            <a:r>
              <a:rPr lang="tr-TR" sz="1400" b="1" dirty="0" err="1"/>
              <a:t>Iheriohanma</a:t>
            </a:r>
            <a:r>
              <a:rPr lang="tr-TR" sz="1400" b="1" dirty="0"/>
              <a:t>, </a:t>
            </a:r>
            <a:r>
              <a:rPr lang="tr-TR" sz="1400" b="1" dirty="0" err="1"/>
              <a:t>Chukuezi</a:t>
            </a:r>
            <a:r>
              <a:rPr lang="tr-TR" sz="1400" b="1" dirty="0"/>
              <a:t> ve </a:t>
            </a:r>
            <a:r>
              <a:rPr lang="tr-TR" sz="1400" b="1" dirty="0" err="1"/>
              <a:t>Nrvosu</a:t>
            </a:r>
            <a:r>
              <a:rPr lang="tr-TR" sz="1400" b="1" dirty="0"/>
              <a:t>, 2025, </a:t>
            </a:r>
            <a:r>
              <a:rPr lang="tr-TR" sz="1400" b="1" dirty="0" err="1"/>
              <a:t>ss</a:t>
            </a:r>
            <a:r>
              <a:rPr lang="tr-TR" sz="1400" b="1" dirty="0"/>
              <a:t>. 23-25). </a:t>
            </a:r>
          </a:p>
          <a:p>
            <a:pPr algn="just"/>
            <a:r>
              <a:rPr lang="tr-TR" sz="1400" b="1" dirty="0"/>
              <a:t>Romalılar, "</a:t>
            </a:r>
            <a:r>
              <a:rPr lang="tr-TR" sz="1400" b="1" dirty="0" err="1"/>
              <a:t>cultura</a:t>
            </a:r>
            <a:r>
              <a:rPr lang="tr-TR" sz="1400" b="1" dirty="0"/>
              <a:t>" terimini, doğada kendiliğinden yetişen bitkilerden ayırmak amacıyla, insan emeği ile ekilip yetiştirilen bitkileri tanımlamak için kullanmıştır. «Tarım" anlamındaki "</a:t>
            </a:r>
            <a:r>
              <a:rPr lang="tr-TR" sz="1400" b="1" dirty="0" err="1"/>
              <a:t>agri-cultura</a:t>
            </a:r>
            <a:r>
              <a:rPr lang="tr-TR" sz="1400" b="1" dirty="0"/>
              <a:t>" terimi türetilmiş ve günümüzde tarla, sera veya laboratuvarda yetiştirilen bitkilere de "kültür bitkisi" denilmektedir. </a:t>
            </a:r>
          </a:p>
          <a:p>
            <a:pPr algn="just"/>
            <a:r>
              <a:rPr lang="tr-TR" sz="1400" b="1" dirty="0"/>
              <a:t>Türkçede "kültür" karşılığı olarak "ekin" terimi önerilmiştir; bu da "</a:t>
            </a:r>
            <a:r>
              <a:rPr lang="tr-TR" sz="1400" b="1" dirty="0" err="1"/>
              <a:t>colere</a:t>
            </a:r>
            <a:r>
              <a:rPr lang="tr-TR" sz="1400" b="1" dirty="0"/>
              <a:t>" fiilinden türetilmiştir; ekip biçmek demektir (Özlem, 2000, s. 142). </a:t>
            </a:r>
          </a:p>
          <a:p>
            <a:pPr algn="just"/>
            <a:r>
              <a:rPr lang="tr-TR" sz="1400" b="1" dirty="0"/>
              <a:t>Dilbilimciler kökeninin Latince "toprak kültürü" anlamındaki "edere-</a:t>
            </a:r>
            <a:r>
              <a:rPr lang="tr-TR" sz="1400" b="1" dirty="0" err="1"/>
              <a:t>cultura«dan</a:t>
            </a:r>
            <a:r>
              <a:rPr lang="tr-TR" sz="1400" b="1" dirty="0"/>
              <a:t> geldiğini veya "ikamet etmek, yetiştirmek, korumak" anlamındaki "</a:t>
            </a:r>
            <a:r>
              <a:rPr lang="tr-TR" sz="1400" b="1" dirty="0" err="1"/>
              <a:t>colere</a:t>
            </a:r>
            <a:r>
              <a:rPr lang="tr-TR" sz="1400" b="1" dirty="0"/>
              <a:t>" kökünden türediğini belirtir. "</a:t>
            </a:r>
            <a:r>
              <a:rPr lang="tr-TR" sz="1400" b="1" dirty="0" err="1"/>
              <a:t>Colere</a:t>
            </a:r>
            <a:r>
              <a:rPr lang="tr-TR" sz="1400" b="1" dirty="0"/>
              <a:t>" fiili, işlemek, bakım yapmak, eğitmek anlamlarını içerir; ilk kez tarımsal etkinlikleri tanımlamak için kullanılmıştır (Oğuz, 2011, s. 125).</a:t>
            </a:r>
          </a:p>
          <a:p>
            <a:pPr algn="just"/>
            <a:r>
              <a:rPr lang="tr-TR" sz="1400" b="1" dirty="0"/>
              <a:t>Kültür, kuşaklar boyunca öğrenilen ve aktarılan, atalardan gelen deneyimleri de kapsayan, insan bilgisi, inançları ve davranışlarının bütünleşik örüntüsüdür. Irksal, dini veya sosyal topluluklar gibi çeşitli grupların geleneklerini, sosyal uygulamalarını ve maddi özelliklerini içerir ve hatta okullar veya işyerleri gibi örgütsel bağlamlara kadar uzanır. Farklı ortamlardaki kültürü tanımak ve anlamak, bireylerin ve ailelerin gereksinimleri ve bakış açılarını yansıtmaya yardımcı olur.</a:t>
            </a:r>
          </a:p>
        </p:txBody>
      </p:sp>
    </p:spTree>
    <p:extLst>
      <p:ext uri="{BB962C8B-B14F-4D97-AF65-F5344CB8AC3E}">
        <p14:creationId xmlns:p14="http://schemas.microsoft.com/office/powerpoint/2010/main" val="318948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0E7E6-164D-3ABC-4F9C-224F419D8C1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950A851-8664-9309-0698-258BC46AC78A}"/>
              </a:ext>
            </a:extLst>
          </p:cNvPr>
          <p:cNvSpPr>
            <a:spLocks noGrp="1"/>
          </p:cNvSpPr>
          <p:nvPr>
            <p:ph type="title"/>
          </p:nvPr>
        </p:nvSpPr>
        <p:spPr>
          <a:xfrm>
            <a:off x="775658" y="44244"/>
            <a:ext cx="8596668" cy="634182"/>
          </a:xfrm>
        </p:spPr>
        <p:txBody>
          <a:bodyPr>
            <a:normAutofit/>
          </a:bodyPr>
          <a:lstStyle/>
          <a:p>
            <a:pPr algn="ctr"/>
            <a:r>
              <a:rPr lang="tr-TR" sz="2400" b="1" dirty="0"/>
              <a:t>KÜLTÜR KAVRAMI</a:t>
            </a:r>
            <a:endParaRPr lang="en-US" sz="2400" b="1" dirty="0"/>
          </a:p>
        </p:txBody>
      </p:sp>
      <p:sp>
        <p:nvSpPr>
          <p:cNvPr id="3" name="İçerik Yer Tutucusu 2">
            <a:extLst>
              <a:ext uri="{FF2B5EF4-FFF2-40B4-BE49-F238E27FC236}">
                <a16:creationId xmlns:a16="http://schemas.microsoft.com/office/drawing/2014/main" id="{F36B339F-0340-93F6-D542-0F6C41C61A4F}"/>
              </a:ext>
            </a:extLst>
          </p:cNvPr>
          <p:cNvSpPr>
            <a:spLocks noGrp="1"/>
          </p:cNvSpPr>
          <p:nvPr>
            <p:ph idx="1"/>
          </p:nvPr>
        </p:nvSpPr>
        <p:spPr>
          <a:xfrm>
            <a:off x="699053" y="592393"/>
            <a:ext cx="9438005" cy="2549013"/>
          </a:xfrm>
        </p:spPr>
        <p:txBody>
          <a:bodyPr>
            <a:noAutofit/>
          </a:bodyPr>
          <a:lstStyle/>
          <a:p>
            <a:pPr algn="just"/>
            <a:r>
              <a:rPr lang="tr-TR" sz="1300" b="1" dirty="0"/>
              <a:t>İnsanlar, genellikle bilinçli bir farkındalık olmadan nasıl düşündüklerini, davrandıklarını ve etkileşim kurduklarını etkileyen kültürüne kök salmıştır. Sosyologlar, kültürün beş temel kriterini belirler: dil, değerler, gelenekler, normlar ve kimlik. Bu ögeler, bireysel ve kolektif davranışları şekillendirerek bir toplumun yaşam tarzının ve kimliğinin temelini oluşturur (Kaiser, 2021).</a:t>
            </a:r>
          </a:p>
          <a:p>
            <a:pPr algn="just"/>
            <a:r>
              <a:rPr lang="tr-TR" sz="1300" b="1" dirty="0"/>
              <a:t>Kültür, aile, eğitim ve din gibi sosyal kurumlar içinde kuşaklar boyunca aktarılan ortak yaşam biçimleri, fikirler, değerler ve davranışlar olarak tanımlanır. İnsan davranışını şekillendiren hem bilinçli hem de bilinçdışı ögeleri içerir; öğrenilir, paylaşılır, kalıcı ve dinamiktir ve sürekli olarak yeni etkilerle gelişir</a:t>
            </a:r>
          </a:p>
          <a:p>
            <a:pPr algn="just"/>
            <a:r>
              <a:rPr lang="tr-TR" sz="1300" b="1" dirty="0"/>
              <a:t>Kültürün temel ögeleri, teknoloji ve ekonomi gibi maddi ögeleri, aile ve eğitim gibi sosyal kurumları, inanç sistemlerini, sanat ve estetiği, dili ve sembolleri kapsar. Bu ögeler, toplumların iletişim kurma, kendilerini organize etme ve çevrelerine tepki verme biçimlerini topluca etkiler; kültür hem istikrar sağlayıcı bir güç hem de sürekli bir adaptasyon kaynağı olarak hizmet eder (Francis, 2024). </a:t>
            </a:r>
            <a:endParaRPr lang="tr-TR" sz="1400" b="1" dirty="0"/>
          </a:p>
        </p:txBody>
      </p:sp>
      <p:pic>
        <p:nvPicPr>
          <p:cNvPr id="1026" name="Picture 2" descr="Culture">
            <a:extLst>
              <a:ext uri="{FF2B5EF4-FFF2-40B4-BE49-F238E27FC236}">
                <a16:creationId xmlns:a16="http://schemas.microsoft.com/office/drawing/2014/main" id="{8B7273B4-B096-F44D-E8E5-2A430770A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877" y="3313471"/>
            <a:ext cx="5695950" cy="272599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392BC818-7FDE-54EB-7EC2-5F3AB2C63A98}"/>
              </a:ext>
            </a:extLst>
          </p:cNvPr>
          <p:cNvSpPr txBox="1"/>
          <p:nvPr/>
        </p:nvSpPr>
        <p:spPr>
          <a:xfrm>
            <a:off x="3067664" y="5988608"/>
            <a:ext cx="4862052" cy="276999"/>
          </a:xfrm>
          <a:prstGeom prst="rect">
            <a:avLst/>
          </a:prstGeom>
          <a:noFill/>
        </p:spPr>
        <p:txBody>
          <a:bodyPr wrap="square">
            <a:spAutoFit/>
          </a:bodyPr>
          <a:lstStyle/>
          <a:p>
            <a:r>
              <a:rPr lang="tr-TR" sz="1200" b="1" dirty="0" err="1"/>
              <a:t>Culture</a:t>
            </a:r>
            <a:r>
              <a:rPr lang="tr-TR" sz="1200" b="1" dirty="0"/>
              <a:t>: Definition, </a:t>
            </a:r>
            <a:r>
              <a:rPr lang="tr-TR" sz="1200" b="1" dirty="0" err="1"/>
              <a:t>characteristics</a:t>
            </a:r>
            <a:r>
              <a:rPr lang="tr-TR" sz="1200" b="1" dirty="0"/>
              <a:t> </a:t>
            </a:r>
            <a:r>
              <a:rPr lang="tr-TR" sz="1200" b="1" dirty="0" err="1"/>
              <a:t>and</a:t>
            </a:r>
            <a:r>
              <a:rPr lang="tr-TR" sz="1200" b="1" dirty="0"/>
              <a:t> </a:t>
            </a:r>
            <a:r>
              <a:rPr lang="tr-TR" sz="1200" b="1" dirty="0" err="1"/>
              <a:t>elements</a:t>
            </a:r>
            <a:r>
              <a:rPr lang="tr-TR" sz="1200" b="1" dirty="0"/>
              <a:t>(Francis, 2024). </a:t>
            </a:r>
          </a:p>
        </p:txBody>
      </p:sp>
    </p:spTree>
    <p:extLst>
      <p:ext uri="{BB962C8B-B14F-4D97-AF65-F5344CB8AC3E}">
        <p14:creationId xmlns:p14="http://schemas.microsoft.com/office/powerpoint/2010/main" val="26780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ED5A9-F080-893F-1DB6-46AA917F60B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CCFD3FC-C72D-F6E1-18C1-3587D9F919DF}"/>
              </a:ext>
            </a:extLst>
          </p:cNvPr>
          <p:cNvSpPr>
            <a:spLocks noGrp="1"/>
          </p:cNvSpPr>
          <p:nvPr>
            <p:ph type="title"/>
          </p:nvPr>
        </p:nvSpPr>
        <p:spPr>
          <a:xfrm>
            <a:off x="765825" y="157315"/>
            <a:ext cx="8596668" cy="634182"/>
          </a:xfrm>
        </p:spPr>
        <p:txBody>
          <a:bodyPr>
            <a:normAutofit/>
          </a:bodyPr>
          <a:lstStyle/>
          <a:p>
            <a:pPr algn="ctr"/>
            <a:r>
              <a:rPr lang="tr-TR" sz="2400" b="1" dirty="0"/>
              <a:t>KÜLTÜR KAVRAMI: TARİHSEL PERSPEKTİF</a:t>
            </a:r>
            <a:endParaRPr lang="en-US" sz="2400" b="1" dirty="0"/>
          </a:p>
        </p:txBody>
      </p:sp>
      <p:sp>
        <p:nvSpPr>
          <p:cNvPr id="3" name="İçerik Yer Tutucusu 2">
            <a:extLst>
              <a:ext uri="{FF2B5EF4-FFF2-40B4-BE49-F238E27FC236}">
                <a16:creationId xmlns:a16="http://schemas.microsoft.com/office/drawing/2014/main" id="{84F81B03-5B60-8052-A3E0-575C395335C1}"/>
              </a:ext>
            </a:extLst>
          </p:cNvPr>
          <p:cNvSpPr>
            <a:spLocks noGrp="1"/>
          </p:cNvSpPr>
          <p:nvPr>
            <p:ph idx="1"/>
          </p:nvPr>
        </p:nvSpPr>
        <p:spPr>
          <a:xfrm>
            <a:off x="649891" y="791497"/>
            <a:ext cx="9438005" cy="5181600"/>
          </a:xfrm>
        </p:spPr>
        <p:txBody>
          <a:bodyPr>
            <a:noAutofit/>
          </a:bodyPr>
          <a:lstStyle/>
          <a:p>
            <a:pPr algn="just"/>
            <a:r>
              <a:rPr lang="tr-TR" sz="1500" b="1" dirty="0"/>
              <a:t>Kültür kavramı, i</a:t>
            </a:r>
            <a:r>
              <a:rPr lang="en-US" sz="1500" b="1" dirty="0" err="1"/>
              <a:t>lk</a:t>
            </a:r>
            <a:r>
              <a:rPr lang="en-US" sz="1500" b="1" dirty="0"/>
              <a:t> </a:t>
            </a:r>
            <a:r>
              <a:rPr lang="en-US" sz="1500" b="1" dirty="0" err="1"/>
              <a:t>olarak</a:t>
            </a:r>
            <a:r>
              <a:rPr lang="en-US" sz="1500" b="1" dirty="0"/>
              <a:t> </a:t>
            </a:r>
            <a:r>
              <a:rPr lang="en-US" sz="1500" b="1" dirty="0" err="1"/>
              <a:t>tarımsal</a:t>
            </a:r>
            <a:r>
              <a:rPr lang="en-US" sz="1500" b="1" dirty="0"/>
              <a:t> </a:t>
            </a:r>
            <a:r>
              <a:rPr lang="tr-TR" sz="1500" b="1" dirty="0"/>
              <a:t>etkinlikleri</a:t>
            </a:r>
            <a:r>
              <a:rPr lang="en-US" sz="1500" b="1" dirty="0"/>
              <a:t> </a:t>
            </a:r>
            <a:r>
              <a:rPr lang="en-US" sz="1500" b="1" dirty="0" err="1"/>
              <a:t>ve</a:t>
            </a:r>
            <a:r>
              <a:rPr lang="en-US" sz="1500" b="1" dirty="0"/>
              <a:t> </a:t>
            </a:r>
            <a:r>
              <a:rPr lang="en-US" sz="1500" b="1" dirty="0" err="1"/>
              <a:t>insanın</a:t>
            </a:r>
            <a:r>
              <a:rPr lang="en-US" sz="1500" b="1" dirty="0"/>
              <a:t> </a:t>
            </a:r>
            <a:r>
              <a:rPr lang="en-US" sz="1500" b="1" dirty="0" err="1"/>
              <a:t>doğayla</a:t>
            </a:r>
            <a:r>
              <a:rPr lang="en-US" sz="1500" b="1" dirty="0"/>
              <a:t> </a:t>
            </a:r>
            <a:r>
              <a:rPr lang="en-US" sz="1500" b="1" dirty="0" err="1"/>
              <a:t>etkileşimini</a:t>
            </a:r>
            <a:r>
              <a:rPr lang="en-US" sz="1500" b="1" dirty="0"/>
              <a:t> </a:t>
            </a:r>
            <a:r>
              <a:rPr lang="en-US" sz="1500" b="1" dirty="0" err="1"/>
              <a:t>ifade</a:t>
            </a:r>
            <a:r>
              <a:rPr lang="en-US" sz="1500" b="1" dirty="0"/>
              <a:t> </a:t>
            </a:r>
            <a:r>
              <a:rPr lang="en-US" sz="1500" b="1" dirty="0" err="1"/>
              <a:t>etmekteydi</a:t>
            </a:r>
            <a:r>
              <a:rPr lang="en-US" sz="1500" b="1" dirty="0"/>
              <a:t>. 18. </a:t>
            </a:r>
            <a:r>
              <a:rPr lang="en-US" sz="1500" b="1" dirty="0" err="1"/>
              <a:t>yüzyılda</a:t>
            </a:r>
            <a:r>
              <a:rPr lang="en-US" sz="1500" b="1" dirty="0"/>
              <a:t>, </a:t>
            </a:r>
            <a:r>
              <a:rPr lang="en-US" sz="1500" b="1" dirty="0" err="1"/>
              <a:t>özellikle</a:t>
            </a:r>
            <a:r>
              <a:rPr lang="en-US" sz="1500" b="1" dirty="0"/>
              <a:t> </a:t>
            </a:r>
            <a:r>
              <a:rPr lang="en-US" sz="1500" b="1" dirty="0" err="1"/>
              <a:t>Avrupa’da</a:t>
            </a:r>
            <a:r>
              <a:rPr lang="en-US" sz="1500" b="1" dirty="0"/>
              <a:t>, “</a:t>
            </a:r>
            <a:r>
              <a:rPr lang="en-US" sz="1500" b="1" dirty="0" err="1"/>
              <a:t>uygarlık</a:t>
            </a:r>
            <a:r>
              <a:rPr lang="en-US" sz="1500" b="1" dirty="0"/>
              <a:t>” </a:t>
            </a:r>
            <a:r>
              <a:rPr lang="en-US" sz="1500" b="1" dirty="0" err="1"/>
              <a:t>anlamına</a:t>
            </a:r>
            <a:r>
              <a:rPr lang="en-US" sz="1500" b="1" dirty="0"/>
              <a:t> </a:t>
            </a:r>
            <a:r>
              <a:rPr lang="en-US" sz="1500" b="1" dirty="0" err="1"/>
              <a:t>gelen</a:t>
            </a:r>
            <a:r>
              <a:rPr lang="en-US" sz="1500" b="1" dirty="0"/>
              <a:t> “civilization” </a:t>
            </a:r>
            <a:r>
              <a:rPr lang="en-US" sz="1500" b="1" dirty="0" err="1"/>
              <a:t>kavramı</a:t>
            </a:r>
            <a:r>
              <a:rPr lang="en-US" sz="1500" b="1" dirty="0"/>
              <a:t> </a:t>
            </a:r>
            <a:r>
              <a:rPr lang="en-US" sz="1500" b="1" dirty="0" err="1"/>
              <a:t>yaygınlaş</a:t>
            </a:r>
            <a:r>
              <a:rPr lang="tr-TR" sz="1500" b="1" dirty="0" err="1"/>
              <a:t>tı</a:t>
            </a:r>
            <a:r>
              <a:rPr lang="en-US" sz="1500" b="1" dirty="0"/>
              <a:t> </a:t>
            </a:r>
            <a:r>
              <a:rPr lang="en-US" sz="1500" b="1" dirty="0" err="1"/>
              <a:t>ve</a:t>
            </a:r>
            <a:r>
              <a:rPr lang="en-US" sz="1500" b="1" dirty="0"/>
              <a:t> </a:t>
            </a:r>
            <a:r>
              <a:rPr lang="en-US" sz="1500" b="1" dirty="0" err="1"/>
              <a:t>kavram</a:t>
            </a:r>
            <a:r>
              <a:rPr lang="en-US" sz="1500" b="1" dirty="0"/>
              <a:t>, </a:t>
            </a:r>
            <a:r>
              <a:rPr lang="en-US" sz="1500" b="1" dirty="0" err="1"/>
              <a:t>toplumların</a:t>
            </a:r>
            <a:r>
              <a:rPr lang="en-US" sz="1500" b="1" dirty="0"/>
              <a:t> </a:t>
            </a:r>
            <a:r>
              <a:rPr lang="en-US" sz="1500" b="1" dirty="0" err="1"/>
              <a:t>gelişmişlik</a:t>
            </a:r>
            <a:r>
              <a:rPr lang="en-US" sz="1500" b="1" dirty="0"/>
              <a:t> </a:t>
            </a:r>
            <a:r>
              <a:rPr lang="tr-TR" sz="1500" b="1" dirty="0"/>
              <a:t>düzeylerini</a:t>
            </a:r>
            <a:r>
              <a:rPr lang="en-US" sz="1500" b="1" dirty="0"/>
              <a:t> </a:t>
            </a:r>
            <a:r>
              <a:rPr lang="en-US" sz="1500" b="1" dirty="0" err="1"/>
              <a:t>tanımlama</a:t>
            </a:r>
            <a:r>
              <a:rPr lang="en-US" sz="1500" b="1" dirty="0"/>
              <a:t> </a:t>
            </a:r>
            <a:r>
              <a:rPr lang="en-US" sz="1500" b="1" dirty="0" err="1"/>
              <a:t>amacıyla</a:t>
            </a:r>
            <a:r>
              <a:rPr lang="en-US" sz="1500" b="1" dirty="0"/>
              <a:t> </a:t>
            </a:r>
            <a:r>
              <a:rPr lang="en-US" sz="1500" b="1" dirty="0" err="1"/>
              <a:t>kullanılmaya</a:t>
            </a:r>
            <a:r>
              <a:rPr lang="en-US" sz="1500" b="1" dirty="0"/>
              <a:t> </a:t>
            </a:r>
            <a:r>
              <a:rPr lang="en-US" sz="1500" b="1" dirty="0" err="1"/>
              <a:t>başla</a:t>
            </a:r>
            <a:r>
              <a:rPr lang="tr-TR" sz="1500" b="1" dirty="0" err="1"/>
              <a:t>ndı</a:t>
            </a:r>
            <a:r>
              <a:rPr lang="tr-TR" sz="1500" b="1" dirty="0"/>
              <a:t> </a:t>
            </a:r>
            <a:r>
              <a:rPr lang="en-US" sz="1500" b="1" dirty="0"/>
              <a:t>(</a:t>
            </a:r>
            <a:r>
              <a:rPr lang="en-US" sz="1500" b="1" dirty="0" err="1"/>
              <a:t>Tanilli</a:t>
            </a:r>
            <a:r>
              <a:rPr lang="en-US" sz="1500" b="1" dirty="0"/>
              <a:t>, 1981</a:t>
            </a:r>
            <a:r>
              <a:rPr lang="tr-TR" sz="1500" b="1" dirty="0"/>
              <a:t>, s. 2</a:t>
            </a:r>
            <a:r>
              <a:rPr lang="en-US" sz="1500" b="1" dirty="0"/>
              <a:t>).  </a:t>
            </a:r>
            <a:endParaRPr lang="tr-TR" sz="1500" b="1" dirty="0"/>
          </a:p>
          <a:p>
            <a:pPr algn="just"/>
            <a:r>
              <a:rPr lang="tr-TR" sz="1500" b="1" dirty="0"/>
              <a:t>Tarihsel süreçte, insan etkinliklerinin tüm ürünleri ve bu ürünleri öğrenerek edinen insanlar arasındaki etkileşimlerle gelişmiş; maddi (</a:t>
            </a:r>
            <a:r>
              <a:rPr lang="en-US" sz="1500" b="1" dirty="0"/>
              <a:t>material</a:t>
            </a:r>
            <a:r>
              <a:rPr lang="tr-TR" sz="1500" b="1" dirty="0"/>
              <a:t>) ve maddi olmayan (</a:t>
            </a:r>
            <a:r>
              <a:rPr lang="tr-TR" sz="1500" b="1" dirty="0" err="1"/>
              <a:t>nonmaterial</a:t>
            </a:r>
            <a:r>
              <a:rPr lang="tr-TR" sz="1500" b="1" dirty="0"/>
              <a:t>) ya da düşünsel (</a:t>
            </a:r>
            <a:r>
              <a:rPr lang="tr-TR" sz="1500" b="1" dirty="0" err="1"/>
              <a:t>ideational</a:t>
            </a:r>
            <a:r>
              <a:rPr lang="tr-TR" sz="1500" b="1" dirty="0"/>
              <a:t>) ürünler olarak ikiye ayrılmıştır. </a:t>
            </a:r>
          </a:p>
          <a:p>
            <a:pPr algn="just"/>
            <a:r>
              <a:rPr lang="tr-TR" sz="1500" b="1" dirty="0"/>
              <a:t>Maddi ürünler, araçlar, binalar, sanat eserleri gibi fiziksel nesnelerdir ve kullanıldıkça tükenir. </a:t>
            </a:r>
          </a:p>
          <a:p>
            <a:pPr algn="just"/>
            <a:r>
              <a:rPr lang="tr-TR" sz="1500" b="1" dirty="0"/>
              <a:t>Düşünsel ya da maddi olmayan ürünler ise düşünce, inanç, değerler ve dil gibi fiziksel olmayan ögelerdir ve uzun süre varlıklarını sürdürebilirler. </a:t>
            </a:r>
          </a:p>
          <a:p>
            <a:pPr algn="just"/>
            <a:r>
              <a:rPr lang="tr-TR" sz="1500" b="1" dirty="0"/>
              <a:t>Tarih boyunca, farklı topluluklar arasında gelişmişlik düzeylerine göre ayrılmıştır. İnsanların bilinçli inovasyonları ve yaratıcı etkinlikleri, kültürel gelişimin kaynağıdır. Bu gelişim, yeni kültürel ürünlerin yaratılmasıyla gerçekleşir. </a:t>
            </a:r>
          </a:p>
          <a:p>
            <a:pPr algn="just"/>
            <a:r>
              <a:rPr lang="tr-TR" sz="1500" b="1" dirty="0"/>
              <a:t>Rekabet, savaş, ve kültürel yayılma gibi etmenler, kültürel ögelerin zamanla yok olmasının veya başka kültürel ürünlerle yer değiştirmesinin nedenleridir.</a:t>
            </a:r>
          </a:p>
          <a:p>
            <a:pPr algn="just"/>
            <a:r>
              <a:rPr lang="tr-TR" sz="1500" b="1" dirty="0"/>
              <a:t>Kültürel gelişimin hızındaki farklılıklar ise, sosyal organizasyonlar, teknolojik gelişmeler ve kültürel yayılma oranlarına göre değişir. Bu süreçler, insanların örgütlenmesi ve etkileşimiyle yakından ilişkilidir ve kültürel evrim, bu karmaşık dinamiklerin anlaşılmasıyla daha iyi kavranabilir (</a:t>
            </a:r>
            <a:r>
              <a:rPr lang="tr-TR" sz="1500" b="1" dirty="0" err="1"/>
              <a:t>Znaniecki</a:t>
            </a:r>
            <a:r>
              <a:rPr lang="tr-TR" sz="1500" b="1" dirty="0"/>
              <a:t>, 2007). </a:t>
            </a:r>
          </a:p>
        </p:txBody>
      </p:sp>
    </p:spTree>
    <p:extLst>
      <p:ext uri="{BB962C8B-B14F-4D97-AF65-F5344CB8AC3E}">
        <p14:creationId xmlns:p14="http://schemas.microsoft.com/office/powerpoint/2010/main" val="237574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B8C6D-B2C2-F54E-6CD6-7D24F5AF445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8994C8B-2D12-2165-606D-0693E4667AAB}"/>
              </a:ext>
            </a:extLst>
          </p:cNvPr>
          <p:cNvSpPr>
            <a:spLocks noGrp="1"/>
          </p:cNvSpPr>
          <p:nvPr>
            <p:ph type="title"/>
          </p:nvPr>
        </p:nvSpPr>
        <p:spPr>
          <a:xfrm>
            <a:off x="765825" y="157315"/>
            <a:ext cx="8596668" cy="634182"/>
          </a:xfrm>
        </p:spPr>
        <p:txBody>
          <a:bodyPr>
            <a:normAutofit/>
          </a:bodyPr>
          <a:lstStyle/>
          <a:p>
            <a:pPr algn="ctr"/>
            <a:r>
              <a:rPr lang="tr-TR" sz="2400" b="1" dirty="0"/>
              <a:t>KÜLTÜR: TARİHSEL PERSPEKTİF</a:t>
            </a:r>
            <a:endParaRPr lang="en-US" sz="2400" b="1" dirty="0"/>
          </a:p>
        </p:txBody>
      </p:sp>
      <p:sp>
        <p:nvSpPr>
          <p:cNvPr id="3" name="İçerik Yer Tutucusu 2">
            <a:extLst>
              <a:ext uri="{FF2B5EF4-FFF2-40B4-BE49-F238E27FC236}">
                <a16:creationId xmlns:a16="http://schemas.microsoft.com/office/drawing/2014/main" id="{76B0613B-6ECA-ED08-D0DA-AD7763C6A2F7}"/>
              </a:ext>
            </a:extLst>
          </p:cNvPr>
          <p:cNvSpPr>
            <a:spLocks noGrp="1"/>
          </p:cNvSpPr>
          <p:nvPr>
            <p:ph idx="1"/>
          </p:nvPr>
        </p:nvSpPr>
        <p:spPr>
          <a:xfrm>
            <a:off x="649891" y="791497"/>
            <a:ext cx="9438005" cy="5181600"/>
          </a:xfrm>
        </p:spPr>
        <p:txBody>
          <a:bodyPr>
            <a:noAutofit/>
          </a:bodyPr>
          <a:lstStyle/>
          <a:p>
            <a:pPr algn="just"/>
            <a:r>
              <a:rPr lang="en-US" sz="1500" b="1" dirty="0" err="1"/>
              <a:t>Başlangıçta</a:t>
            </a:r>
            <a:r>
              <a:rPr lang="en-US" sz="1500" b="1" dirty="0"/>
              <a:t> 19. </a:t>
            </a:r>
            <a:r>
              <a:rPr lang="en-US" sz="1500" b="1" dirty="0" err="1"/>
              <a:t>yüzyıl</a:t>
            </a:r>
            <a:r>
              <a:rPr lang="en-US" sz="1500" b="1" dirty="0"/>
              <a:t> </a:t>
            </a:r>
            <a:r>
              <a:rPr lang="en-US" sz="1500" b="1" dirty="0" err="1"/>
              <a:t>antropolojisine</a:t>
            </a:r>
            <a:r>
              <a:rPr lang="en-US" sz="1500" b="1" dirty="0"/>
              <a:t> </a:t>
            </a:r>
            <a:r>
              <a:rPr lang="en-US" sz="1500" b="1" dirty="0" err="1"/>
              <a:t>dayanan</a:t>
            </a:r>
            <a:r>
              <a:rPr lang="en-US" sz="1500" b="1" dirty="0"/>
              <a:t> </a:t>
            </a:r>
            <a:r>
              <a:rPr lang="en-US" sz="1500" b="1" dirty="0" err="1"/>
              <a:t>kültür</a:t>
            </a:r>
            <a:r>
              <a:rPr lang="en-US" sz="1500" b="1" dirty="0"/>
              <a:t> </a:t>
            </a:r>
            <a:r>
              <a:rPr lang="en-US" sz="1500" b="1" dirty="0" err="1"/>
              <a:t>fikri</a:t>
            </a:r>
            <a:r>
              <a:rPr lang="en-US" sz="1500" b="1" dirty="0"/>
              <a:t>, </a:t>
            </a:r>
            <a:r>
              <a:rPr lang="tr-TR" sz="1500" b="1" dirty="0"/>
              <a:t>zamanla </a:t>
            </a:r>
            <a:r>
              <a:rPr lang="en-US" sz="1500" b="1" dirty="0" err="1"/>
              <a:t>genel</a:t>
            </a:r>
            <a:r>
              <a:rPr lang="en-US" sz="1500" b="1" dirty="0"/>
              <a:t> </a:t>
            </a:r>
            <a:r>
              <a:rPr lang="en-US" sz="1500" b="1" dirty="0" err="1"/>
              <a:t>olarak</a:t>
            </a:r>
            <a:r>
              <a:rPr lang="en-US" sz="1500" b="1" dirty="0"/>
              <a:t> </a:t>
            </a:r>
            <a:r>
              <a:rPr lang="en-US" sz="1500" b="1" dirty="0" err="1"/>
              <a:t>insan</a:t>
            </a:r>
            <a:r>
              <a:rPr lang="en-US" sz="1500" b="1" dirty="0"/>
              <a:t> </a:t>
            </a:r>
            <a:r>
              <a:rPr lang="en-US" sz="1500" b="1" dirty="0" err="1"/>
              <a:t>toplumları</a:t>
            </a:r>
            <a:r>
              <a:rPr lang="en-US" sz="1500" b="1" dirty="0"/>
              <a:t> </a:t>
            </a:r>
            <a:r>
              <a:rPr lang="en-US" sz="1500" b="1" dirty="0" err="1"/>
              <a:t>tarafından</a:t>
            </a:r>
            <a:r>
              <a:rPr lang="en-US" sz="1500" b="1" dirty="0"/>
              <a:t> </a:t>
            </a:r>
            <a:r>
              <a:rPr lang="en-US" sz="1500" b="1" dirty="0" err="1"/>
              <a:t>paylaşılan</a:t>
            </a:r>
            <a:r>
              <a:rPr lang="en-US" sz="1500" b="1" dirty="0"/>
              <a:t> </a:t>
            </a:r>
            <a:r>
              <a:rPr lang="en-US" sz="1500" b="1" dirty="0" err="1"/>
              <a:t>bilgi</a:t>
            </a:r>
            <a:r>
              <a:rPr lang="en-US" sz="1500" b="1" dirty="0"/>
              <a:t>, </a:t>
            </a:r>
            <a:r>
              <a:rPr lang="en-US" sz="1500" b="1" dirty="0" err="1"/>
              <a:t>inanç</a:t>
            </a:r>
            <a:r>
              <a:rPr lang="en-US" sz="1500" b="1" dirty="0"/>
              <a:t>, </a:t>
            </a:r>
            <a:r>
              <a:rPr lang="en-US" sz="1500" b="1" dirty="0" err="1"/>
              <a:t>sanat</a:t>
            </a:r>
            <a:r>
              <a:rPr lang="en-US" sz="1500" b="1" dirty="0"/>
              <a:t>, </a:t>
            </a:r>
            <a:r>
              <a:rPr lang="en-US" sz="1500" b="1" dirty="0" err="1"/>
              <a:t>ahlak</a:t>
            </a:r>
            <a:r>
              <a:rPr lang="en-US" sz="1500" b="1" dirty="0"/>
              <a:t> </a:t>
            </a:r>
            <a:r>
              <a:rPr lang="en-US" sz="1500" b="1" dirty="0" err="1"/>
              <a:t>ve</a:t>
            </a:r>
            <a:r>
              <a:rPr lang="en-US" sz="1500" b="1" dirty="0"/>
              <a:t> </a:t>
            </a:r>
            <a:r>
              <a:rPr lang="en-US" sz="1500" b="1" dirty="0" err="1"/>
              <a:t>gelenekleri</a:t>
            </a:r>
            <a:r>
              <a:rPr lang="en-US" sz="1500" b="1" dirty="0"/>
              <a:t> </a:t>
            </a:r>
            <a:r>
              <a:rPr lang="en-US" sz="1500" b="1" dirty="0" err="1"/>
              <a:t>kapsayan</a:t>
            </a:r>
            <a:r>
              <a:rPr lang="en-US" sz="1500" b="1" dirty="0"/>
              <a:t> </a:t>
            </a:r>
            <a:r>
              <a:rPr lang="en-US" sz="1500" b="1" dirty="0" err="1"/>
              <a:t>karmaşık</a:t>
            </a:r>
            <a:r>
              <a:rPr lang="en-US" sz="1500" b="1" dirty="0"/>
              <a:t> </a:t>
            </a:r>
            <a:r>
              <a:rPr lang="en-US" sz="1500" b="1" dirty="0" err="1"/>
              <a:t>bir</a:t>
            </a:r>
            <a:r>
              <a:rPr lang="en-US" sz="1500" b="1" dirty="0"/>
              <a:t> </a:t>
            </a:r>
            <a:r>
              <a:rPr lang="en-US" sz="1500" b="1" dirty="0" err="1"/>
              <a:t>sistem</a:t>
            </a:r>
            <a:r>
              <a:rPr lang="en-US" sz="1500" b="1" dirty="0"/>
              <a:t> </a:t>
            </a:r>
            <a:r>
              <a:rPr lang="en-US" sz="1500" b="1" dirty="0" err="1"/>
              <a:t>olarak</a:t>
            </a:r>
            <a:r>
              <a:rPr lang="en-US" sz="1500" b="1" dirty="0"/>
              <a:t> </a:t>
            </a:r>
            <a:r>
              <a:rPr lang="en-US" sz="1500" b="1" dirty="0" err="1"/>
              <a:t>görülmüştür</a:t>
            </a:r>
            <a:r>
              <a:rPr lang="en-US" sz="1500" b="1" dirty="0"/>
              <a:t>. </a:t>
            </a:r>
            <a:endParaRPr lang="tr-TR" sz="1500" b="1" dirty="0"/>
          </a:p>
          <a:p>
            <a:pPr algn="just"/>
            <a:r>
              <a:rPr lang="en-US" sz="1500" b="1" dirty="0"/>
              <a:t>Tylor </a:t>
            </a:r>
            <a:r>
              <a:rPr lang="en-US" sz="1500" b="1" dirty="0" err="1"/>
              <a:t>gibi</a:t>
            </a:r>
            <a:r>
              <a:rPr lang="en-US" sz="1500" b="1" dirty="0"/>
              <a:t> ilk </a:t>
            </a:r>
            <a:r>
              <a:rPr lang="en-US" sz="1500" b="1" dirty="0" err="1"/>
              <a:t>öncüler</a:t>
            </a:r>
            <a:r>
              <a:rPr lang="en-US" sz="1500" b="1" dirty="0"/>
              <a:t> </a:t>
            </a:r>
            <a:r>
              <a:rPr lang="en-US" sz="1500" b="1" dirty="0" err="1"/>
              <a:t>kültürü</a:t>
            </a:r>
            <a:r>
              <a:rPr lang="en-US" sz="1500" b="1" dirty="0"/>
              <a:t> </a:t>
            </a:r>
            <a:r>
              <a:rPr lang="en-US" sz="1500" b="1" dirty="0" err="1"/>
              <a:t>evrensel</a:t>
            </a:r>
            <a:r>
              <a:rPr lang="en-US" sz="1500" b="1" dirty="0"/>
              <a:t> </a:t>
            </a:r>
            <a:r>
              <a:rPr lang="en-US" sz="1500" b="1" dirty="0" err="1"/>
              <a:t>bir</a:t>
            </a:r>
            <a:r>
              <a:rPr lang="en-US" sz="1500" b="1" dirty="0"/>
              <a:t> </a:t>
            </a:r>
            <a:r>
              <a:rPr lang="en-US" sz="1500" b="1" dirty="0" err="1"/>
              <a:t>olgu</a:t>
            </a:r>
            <a:r>
              <a:rPr lang="en-US" sz="1500" b="1" dirty="0"/>
              <a:t> </a:t>
            </a:r>
            <a:r>
              <a:rPr lang="en-US" sz="1500" b="1" dirty="0" err="1"/>
              <a:t>olarak</a:t>
            </a:r>
            <a:r>
              <a:rPr lang="en-US" sz="1500" b="1" dirty="0"/>
              <a:t> </a:t>
            </a:r>
            <a:r>
              <a:rPr lang="en-US" sz="1500" b="1" dirty="0" err="1"/>
              <a:t>görürken</a:t>
            </a:r>
            <a:r>
              <a:rPr lang="en-US" sz="1500" b="1" dirty="0"/>
              <a:t>, Boas her </a:t>
            </a:r>
            <a:r>
              <a:rPr lang="en-US" sz="1500" b="1" dirty="0" err="1"/>
              <a:t>kültürün</a:t>
            </a:r>
            <a:r>
              <a:rPr lang="en-US" sz="1500" b="1" dirty="0"/>
              <a:t> </a:t>
            </a:r>
            <a:r>
              <a:rPr lang="en-US" sz="1500" b="1" dirty="0" err="1"/>
              <a:t>kendine</a:t>
            </a:r>
            <a:r>
              <a:rPr lang="en-US" sz="1500" b="1" dirty="0"/>
              <a:t> </a:t>
            </a:r>
            <a:r>
              <a:rPr lang="en-US" sz="1500" b="1" dirty="0" err="1"/>
              <a:t>özgü</a:t>
            </a:r>
            <a:r>
              <a:rPr lang="en-US" sz="1500" b="1" dirty="0"/>
              <a:t> </a:t>
            </a:r>
            <a:r>
              <a:rPr lang="en-US" sz="1500" b="1" dirty="0" err="1"/>
              <a:t>bağlamını</a:t>
            </a:r>
            <a:r>
              <a:rPr lang="en-US" sz="1500" b="1" dirty="0"/>
              <a:t> </a:t>
            </a:r>
            <a:r>
              <a:rPr lang="en-US" sz="1500" b="1" dirty="0" err="1"/>
              <a:t>vurgulayarak</a:t>
            </a:r>
            <a:r>
              <a:rPr lang="en-US" sz="1500" b="1" dirty="0"/>
              <a:t> </a:t>
            </a:r>
            <a:r>
              <a:rPr lang="tr-TR" sz="1500" b="1" dirty="0"/>
              <a:t>«</a:t>
            </a:r>
            <a:r>
              <a:rPr lang="en-US" sz="1500" b="1" dirty="0" err="1"/>
              <a:t>kültürel</a:t>
            </a:r>
            <a:r>
              <a:rPr lang="en-US" sz="1500" b="1" dirty="0"/>
              <a:t> </a:t>
            </a:r>
            <a:r>
              <a:rPr lang="en-US" sz="1500" b="1" dirty="0" err="1"/>
              <a:t>göreliliği</a:t>
            </a:r>
            <a:r>
              <a:rPr lang="tr-TR" sz="1500" b="1" dirty="0"/>
              <a:t>»</a:t>
            </a:r>
            <a:r>
              <a:rPr lang="en-US" sz="1500" b="1" dirty="0"/>
              <a:t> </a:t>
            </a:r>
            <a:r>
              <a:rPr lang="en-US" sz="1500" b="1" dirty="0" err="1"/>
              <a:t>ortaya</a:t>
            </a:r>
            <a:r>
              <a:rPr lang="en-US" sz="1500" b="1" dirty="0"/>
              <a:t> </a:t>
            </a:r>
            <a:r>
              <a:rPr lang="en-US" sz="1500" b="1" dirty="0" err="1"/>
              <a:t>atmıştır</a:t>
            </a:r>
            <a:r>
              <a:rPr lang="en-US" sz="1500" b="1" dirty="0"/>
              <a:t>.</a:t>
            </a:r>
            <a:endParaRPr lang="tr-TR" sz="1500" b="1" dirty="0"/>
          </a:p>
          <a:p>
            <a:pPr algn="just"/>
            <a:r>
              <a:rPr lang="tr-TR" sz="1500" b="1" dirty="0"/>
              <a:t>2</a:t>
            </a:r>
            <a:r>
              <a:rPr lang="en-US" sz="1500" b="1" dirty="0"/>
              <a:t>0. </a:t>
            </a:r>
            <a:r>
              <a:rPr lang="en-US" sz="1500" b="1" dirty="0" err="1"/>
              <a:t>yüzyıl</a:t>
            </a:r>
            <a:r>
              <a:rPr lang="en-US" sz="1500" b="1" dirty="0"/>
              <a:t> </a:t>
            </a:r>
            <a:r>
              <a:rPr lang="en-US" sz="1500" b="1" dirty="0" err="1"/>
              <a:t>boyunca</a:t>
            </a:r>
            <a:r>
              <a:rPr lang="en-US" sz="1500" b="1" dirty="0"/>
              <a:t>, </a:t>
            </a:r>
            <a:r>
              <a:rPr lang="en-US" sz="1500" b="1" dirty="0" err="1"/>
              <a:t>kültürü</a:t>
            </a:r>
            <a:r>
              <a:rPr lang="en-US" sz="1500" b="1" dirty="0"/>
              <a:t> </a:t>
            </a:r>
            <a:r>
              <a:rPr lang="en-US" sz="1500" b="1" dirty="0" err="1"/>
              <a:t>evrimsel</a:t>
            </a:r>
            <a:r>
              <a:rPr lang="en-US" sz="1500" b="1" dirty="0"/>
              <a:t>, </a:t>
            </a:r>
            <a:r>
              <a:rPr lang="en-US" sz="1500" b="1" dirty="0" err="1"/>
              <a:t>sembolik</a:t>
            </a:r>
            <a:r>
              <a:rPr lang="en-US" sz="1500" b="1" dirty="0"/>
              <a:t> </a:t>
            </a:r>
            <a:r>
              <a:rPr lang="en-US" sz="1500" b="1" dirty="0" err="1"/>
              <a:t>ve</a:t>
            </a:r>
            <a:r>
              <a:rPr lang="en-US" sz="1500" b="1" dirty="0"/>
              <a:t> </a:t>
            </a:r>
            <a:r>
              <a:rPr lang="en-US" sz="1500" b="1" dirty="0" err="1"/>
              <a:t>materyalist</a:t>
            </a:r>
            <a:r>
              <a:rPr lang="en-US" sz="1500" b="1" dirty="0"/>
              <a:t> </a:t>
            </a:r>
            <a:r>
              <a:rPr lang="en-US" sz="1500" b="1" dirty="0" err="1"/>
              <a:t>bakış</a:t>
            </a:r>
            <a:r>
              <a:rPr lang="en-US" sz="1500" b="1" dirty="0"/>
              <a:t> </a:t>
            </a:r>
            <a:r>
              <a:rPr lang="en-US" sz="1500" b="1" dirty="0" err="1"/>
              <a:t>açılarından</a:t>
            </a:r>
            <a:r>
              <a:rPr lang="en-US" sz="1500" b="1" dirty="0"/>
              <a:t> </a:t>
            </a:r>
            <a:r>
              <a:rPr lang="en-US" sz="1500" b="1" dirty="0" err="1"/>
              <a:t>inceleyen</a:t>
            </a:r>
            <a:r>
              <a:rPr lang="en-US" sz="1500" b="1" dirty="0"/>
              <a:t> </a:t>
            </a:r>
            <a:r>
              <a:rPr lang="tr-TR" sz="1500" b="1" dirty="0"/>
              <a:t>kuramlar</a:t>
            </a:r>
            <a:r>
              <a:rPr lang="en-US" sz="1500" b="1" dirty="0"/>
              <a:t> </a:t>
            </a:r>
            <a:r>
              <a:rPr lang="en-US" sz="1500" b="1" dirty="0" err="1"/>
              <a:t>gelişmiştir</a:t>
            </a:r>
            <a:r>
              <a:rPr lang="en-US" sz="1500" b="1" dirty="0"/>
              <a:t>. </a:t>
            </a:r>
            <a:endParaRPr lang="tr-TR" sz="1500" b="1" dirty="0"/>
          </a:p>
          <a:p>
            <a:pPr algn="just"/>
            <a:r>
              <a:rPr lang="en-US" sz="1500" b="1" dirty="0"/>
              <a:t>Durkheim </a:t>
            </a:r>
            <a:r>
              <a:rPr lang="en-US" sz="1500" b="1" dirty="0" err="1"/>
              <a:t>ve</a:t>
            </a:r>
            <a:r>
              <a:rPr lang="en-US" sz="1500" b="1" dirty="0"/>
              <a:t> Weber </a:t>
            </a:r>
            <a:r>
              <a:rPr lang="en-US" sz="1500" b="1" dirty="0" err="1"/>
              <a:t>gibi</a:t>
            </a:r>
            <a:r>
              <a:rPr lang="en-US" sz="1500" b="1" dirty="0"/>
              <a:t> </a:t>
            </a:r>
            <a:r>
              <a:rPr lang="en-US" sz="1500" b="1" dirty="0" err="1"/>
              <a:t>etkili</a:t>
            </a:r>
            <a:r>
              <a:rPr lang="en-US" sz="1500" b="1" dirty="0"/>
              <a:t> </a:t>
            </a:r>
            <a:r>
              <a:rPr lang="en-US" sz="1500" b="1" dirty="0" err="1"/>
              <a:t>sosyologlar</a:t>
            </a:r>
            <a:r>
              <a:rPr lang="en-US" sz="1500" b="1" dirty="0"/>
              <a:t>, </a:t>
            </a:r>
            <a:r>
              <a:rPr lang="en-US" sz="1500" b="1" dirty="0" err="1"/>
              <a:t>kültürü</a:t>
            </a:r>
            <a:r>
              <a:rPr lang="en-US" sz="1500" b="1" dirty="0"/>
              <a:t> </a:t>
            </a:r>
            <a:r>
              <a:rPr lang="en-US" sz="1500" b="1" dirty="0" err="1"/>
              <a:t>toplumsal</a:t>
            </a:r>
            <a:r>
              <a:rPr lang="en-US" sz="1500" b="1" dirty="0"/>
              <a:t> </a:t>
            </a:r>
            <a:r>
              <a:rPr lang="en-US" sz="1500" b="1" dirty="0" err="1"/>
              <a:t>uyum</a:t>
            </a:r>
            <a:r>
              <a:rPr lang="en-US" sz="1500" b="1" dirty="0"/>
              <a:t>, </a:t>
            </a:r>
            <a:r>
              <a:rPr lang="en-US" sz="1500" b="1" dirty="0" err="1"/>
              <a:t>işbölümü</a:t>
            </a:r>
            <a:r>
              <a:rPr lang="en-US" sz="1500" b="1" dirty="0"/>
              <a:t> </a:t>
            </a:r>
            <a:r>
              <a:rPr lang="en-US" sz="1500" b="1" dirty="0" err="1"/>
              <a:t>ve</a:t>
            </a:r>
            <a:r>
              <a:rPr lang="en-US" sz="1500" b="1" dirty="0"/>
              <a:t> </a:t>
            </a:r>
            <a:r>
              <a:rPr lang="en-US" sz="1500" b="1" dirty="0" err="1"/>
              <a:t>dini</a:t>
            </a:r>
            <a:r>
              <a:rPr lang="en-US" sz="1500" b="1" dirty="0"/>
              <a:t> </a:t>
            </a:r>
            <a:r>
              <a:rPr lang="en-US" sz="1500" b="1" dirty="0" err="1"/>
              <a:t>inançlarla</a:t>
            </a:r>
            <a:r>
              <a:rPr lang="en-US" sz="1500" b="1" dirty="0"/>
              <a:t> </a:t>
            </a:r>
            <a:r>
              <a:rPr lang="en-US" sz="1500" b="1" dirty="0" err="1"/>
              <a:t>ilişkilendirerek</a:t>
            </a:r>
            <a:r>
              <a:rPr lang="en-US" sz="1500" b="1" dirty="0"/>
              <a:t>, </a:t>
            </a:r>
            <a:r>
              <a:rPr lang="en-US" sz="1500" b="1" dirty="0" err="1"/>
              <a:t>kültürel</a:t>
            </a:r>
            <a:r>
              <a:rPr lang="en-US" sz="1500" b="1" dirty="0"/>
              <a:t> </a:t>
            </a:r>
            <a:r>
              <a:rPr lang="tr-TR" sz="1500" b="1" dirty="0"/>
              <a:t>ögelerin</a:t>
            </a:r>
            <a:r>
              <a:rPr lang="en-US" sz="1500" b="1" dirty="0"/>
              <a:t> </a:t>
            </a:r>
            <a:r>
              <a:rPr lang="en-US" sz="1500" b="1" dirty="0" err="1"/>
              <a:t>toplumsal</a:t>
            </a:r>
            <a:r>
              <a:rPr lang="en-US" sz="1500" b="1" dirty="0"/>
              <a:t> </a:t>
            </a:r>
            <a:r>
              <a:rPr lang="en-US" sz="1500" b="1" dirty="0" err="1"/>
              <a:t>yapıları</a:t>
            </a:r>
            <a:r>
              <a:rPr lang="en-US" sz="1500" b="1" dirty="0"/>
              <a:t> </a:t>
            </a:r>
            <a:r>
              <a:rPr lang="en-US" sz="1500" b="1" dirty="0" err="1"/>
              <a:t>ve</a:t>
            </a:r>
            <a:r>
              <a:rPr lang="en-US" sz="1500" b="1" dirty="0"/>
              <a:t> </a:t>
            </a:r>
            <a:r>
              <a:rPr lang="en-US" sz="1500" b="1" dirty="0" err="1"/>
              <a:t>değerleri</a:t>
            </a:r>
            <a:r>
              <a:rPr lang="en-US" sz="1500" b="1" dirty="0"/>
              <a:t> </a:t>
            </a:r>
            <a:r>
              <a:rPr lang="en-US" sz="1500" b="1" dirty="0" err="1"/>
              <a:t>nasıl</a:t>
            </a:r>
            <a:r>
              <a:rPr lang="en-US" sz="1500" b="1" dirty="0"/>
              <a:t> </a:t>
            </a:r>
            <a:r>
              <a:rPr lang="en-US" sz="1500" b="1" dirty="0" err="1"/>
              <a:t>yansıttığını</a:t>
            </a:r>
            <a:r>
              <a:rPr lang="en-US" sz="1500" b="1" dirty="0"/>
              <a:t> </a:t>
            </a:r>
            <a:r>
              <a:rPr lang="en-US" sz="1500" b="1" dirty="0" err="1"/>
              <a:t>vurgulamışlardır</a:t>
            </a:r>
            <a:r>
              <a:rPr lang="en-US" sz="1500" b="1" dirty="0"/>
              <a:t>. </a:t>
            </a:r>
            <a:endParaRPr lang="tr-TR" sz="1500" b="1" dirty="0"/>
          </a:p>
          <a:p>
            <a:pPr algn="just"/>
            <a:r>
              <a:rPr lang="en-US" sz="1500" b="1" dirty="0"/>
              <a:t>20. </a:t>
            </a:r>
            <a:r>
              <a:rPr lang="en-US" sz="1500" b="1" dirty="0" err="1"/>
              <a:t>yüzyılın</a:t>
            </a:r>
            <a:r>
              <a:rPr lang="en-US" sz="1500" b="1" dirty="0"/>
              <a:t> </a:t>
            </a:r>
            <a:r>
              <a:rPr lang="en-US" sz="1500" b="1" dirty="0" err="1"/>
              <a:t>sonlarında</a:t>
            </a:r>
            <a:r>
              <a:rPr lang="en-US" sz="1500" b="1" dirty="0"/>
              <a:t> </a:t>
            </a:r>
            <a:r>
              <a:rPr lang="en-US" sz="1500" b="1" dirty="0" err="1"/>
              <a:t>örgütsel</a:t>
            </a:r>
            <a:r>
              <a:rPr lang="en-US" sz="1500" b="1" dirty="0"/>
              <a:t> </a:t>
            </a:r>
            <a:r>
              <a:rPr lang="en-US" sz="1500" b="1" dirty="0" err="1"/>
              <a:t>ve</a:t>
            </a:r>
            <a:r>
              <a:rPr lang="en-US" sz="1500" b="1" dirty="0"/>
              <a:t> </a:t>
            </a:r>
            <a:r>
              <a:rPr lang="en-US" sz="1500" b="1" dirty="0" err="1"/>
              <a:t>ulusal</a:t>
            </a:r>
            <a:r>
              <a:rPr lang="en-US" sz="1500" b="1" dirty="0"/>
              <a:t> </a:t>
            </a:r>
            <a:r>
              <a:rPr lang="en-US" sz="1500" b="1" dirty="0" err="1"/>
              <a:t>kültür</a:t>
            </a:r>
            <a:r>
              <a:rPr lang="en-US" sz="1500" b="1" dirty="0"/>
              <a:t> </a:t>
            </a:r>
            <a:r>
              <a:rPr lang="en-US" sz="1500" b="1" dirty="0" err="1"/>
              <a:t>çalışmalarının</a:t>
            </a:r>
            <a:r>
              <a:rPr lang="en-US" sz="1500" b="1" dirty="0"/>
              <a:t> </a:t>
            </a:r>
            <a:r>
              <a:rPr lang="en-US" sz="1500" b="1" dirty="0" err="1"/>
              <a:t>yükselişi</a:t>
            </a:r>
            <a:r>
              <a:rPr lang="en-US" sz="1500" b="1" dirty="0"/>
              <a:t>, </a:t>
            </a:r>
            <a:r>
              <a:rPr lang="en-US" sz="1500" b="1" dirty="0" err="1"/>
              <a:t>küreselleşmeye</a:t>
            </a:r>
            <a:r>
              <a:rPr lang="en-US" sz="1500" b="1" dirty="0"/>
              <a:t> </a:t>
            </a:r>
            <a:r>
              <a:rPr lang="en-US" sz="1500" b="1" dirty="0" err="1"/>
              <a:t>ve</a:t>
            </a:r>
            <a:r>
              <a:rPr lang="en-US" sz="1500" b="1" dirty="0"/>
              <a:t> </a:t>
            </a:r>
            <a:r>
              <a:rPr lang="en-US" sz="1500" b="1" dirty="0" err="1"/>
              <a:t>iş</a:t>
            </a:r>
            <a:r>
              <a:rPr lang="en-US" sz="1500" b="1" dirty="0"/>
              <a:t> </a:t>
            </a:r>
            <a:r>
              <a:rPr lang="en-US" sz="1500" b="1" dirty="0" err="1"/>
              <a:t>dünyası</a:t>
            </a:r>
            <a:r>
              <a:rPr lang="en-US" sz="1500" b="1" dirty="0"/>
              <a:t> </a:t>
            </a:r>
            <a:r>
              <a:rPr lang="en-US" sz="1500" b="1" dirty="0" err="1"/>
              <a:t>ile</a:t>
            </a:r>
            <a:r>
              <a:rPr lang="en-US" sz="1500" b="1" dirty="0"/>
              <a:t> </a:t>
            </a:r>
            <a:r>
              <a:rPr lang="en-US" sz="1500" b="1" dirty="0" err="1"/>
              <a:t>toplumdaki</a:t>
            </a:r>
            <a:r>
              <a:rPr lang="en-US" sz="1500" b="1" dirty="0"/>
              <a:t> </a:t>
            </a:r>
            <a:r>
              <a:rPr lang="en-US" sz="1500" b="1" dirty="0" err="1"/>
              <a:t>kültürlerarası</a:t>
            </a:r>
            <a:r>
              <a:rPr lang="en-US" sz="1500" b="1" dirty="0"/>
              <a:t> </a:t>
            </a:r>
            <a:r>
              <a:rPr lang="en-US" sz="1500" b="1" dirty="0" err="1"/>
              <a:t>farklılıkları</a:t>
            </a:r>
            <a:r>
              <a:rPr lang="en-US" sz="1500" b="1" dirty="0"/>
              <a:t> </a:t>
            </a:r>
            <a:r>
              <a:rPr lang="en-US" sz="1500" b="1" dirty="0" err="1"/>
              <a:t>anlama</a:t>
            </a:r>
            <a:r>
              <a:rPr lang="en-US" sz="1500" b="1" dirty="0"/>
              <a:t> </a:t>
            </a:r>
            <a:r>
              <a:rPr lang="tr-TR" sz="1500" b="1" dirty="0"/>
              <a:t>gereksinimine</a:t>
            </a:r>
            <a:r>
              <a:rPr lang="en-US" sz="1500" b="1" dirty="0"/>
              <a:t> </a:t>
            </a:r>
            <a:r>
              <a:rPr lang="en-US" sz="1500" b="1" dirty="0" err="1"/>
              <a:t>yanıt</a:t>
            </a:r>
            <a:r>
              <a:rPr lang="en-US" sz="1500" b="1" dirty="0"/>
              <a:t> </a:t>
            </a:r>
            <a:r>
              <a:rPr lang="en-US" sz="1500" b="1" dirty="0" err="1"/>
              <a:t>olmuştur</a:t>
            </a:r>
            <a:r>
              <a:rPr lang="en-US" sz="1500" b="1" dirty="0"/>
              <a:t>.</a:t>
            </a:r>
            <a:endParaRPr lang="tr-TR" sz="1500" b="1" dirty="0"/>
          </a:p>
          <a:p>
            <a:pPr algn="just"/>
            <a:r>
              <a:rPr lang="en-US" sz="1500" b="1" dirty="0" err="1"/>
              <a:t>Hofstede'nin</a:t>
            </a:r>
            <a:r>
              <a:rPr lang="en-US" sz="1500" b="1" dirty="0"/>
              <a:t> </a:t>
            </a:r>
            <a:r>
              <a:rPr lang="en-US" sz="1500" b="1" dirty="0" err="1"/>
              <a:t>ulusal</a:t>
            </a:r>
            <a:r>
              <a:rPr lang="en-US" sz="1500" b="1" dirty="0"/>
              <a:t> </a:t>
            </a:r>
            <a:r>
              <a:rPr lang="en-US" sz="1500" b="1" dirty="0" err="1"/>
              <a:t>ve</a:t>
            </a:r>
            <a:r>
              <a:rPr lang="en-US" sz="1500" b="1" dirty="0"/>
              <a:t> </a:t>
            </a:r>
            <a:r>
              <a:rPr lang="en-US" sz="1500" b="1" dirty="0" err="1"/>
              <a:t>örgütsel</a:t>
            </a:r>
            <a:r>
              <a:rPr lang="en-US" sz="1500" b="1" dirty="0"/>
              <a:t> </a:t>
            </a:r>
            <a:r>
              <a:rPr lang="en-US" sz="1500" b="1" dirty="0" err="1"/>
              <a:t>kültür</a:t>
            </a:r>
            <a:r>
              <a:rPr lang="en-US" sz="1500" b="1" dirty="0"/>
              <a:t> </a:t>
            </a:r>
            <a:r>
              <a:rPr lang="en-US" sz="1500" b="1" dirty="0" err="1"/>
              <a:t>boyutları</a:t>
            </a:r>
            <a:r>
              <a:rPr lang="en-US" sz="1500" b="1" dirty="0"/>
              <a:t>, </a:t>
            </a:r>
            <a:r>
              <a:rPr lang="en-US" sz="1500" b="1" dirty="0" err="1"/>
              <a:t>Schwartz'ın</a:t>
            </a:r>
            <a:r>
              <a:rPr lang="en-US" sz="1500" b="1" dirty="0"/>
              <a:t> </a:t>
            </a:r>
            <a:r>
              <a:rPr lang="en-US" sz="1500" b="1" dirty="0" err="1"/>
              <a:t>değerleri</a:t>
            </a:r>
            <a:r>
              <a:rPr lang="en-US" sz="1500" b="1" dirty="0"/>
              <a:t> </a:t>
            </a:r>
            <a:r>
              <a:rPr lang="en-US" sz="1500" b="1" dirty="0" err="1"/>
              <a:t>ve</a:t>
            </a:r>
            <a:r>
              <a:rPr lang="en-US" sz="1500" b="1" dirty="0"/>
              <a:t> </a:t>
            </a:r>
            <a:r>
              <a:rPr lang="en-US" sz="1500" b="1" dirty="0" err="1"/>
              <a:t>Trompenaars'ın</a:t>
            </a:r>
            <a:r>
              <a:rPr lang="en-US" sz="1500" b="1" dirty="0"/>
              <a:t> </a:t>
            </a:r>
            <a:r>
              <a:rPr lang="en-US" sz="1500" b="1" dirty="0" err="1"/>
              <a:t>kültürel</a:t>
            </a:r>
            <a:r>
              <a:rPr lang="en-US" sz="1500" b="1" dirty="0"/>
              <a:t> </a:t>
            </a:r>
            <a:r>
              <a:rPr lang="en-US" sz="1500" b="1" dirty="0" err="1"/>
              <a:t>yönelimleri</a:t>
            </a:r>
            <a:r>
              <a:rPr lang="en-US" sz="1500" b="1" dirty="0"/>
              <a:t> </a:t>
            </a:r>
            <a:r>
              <a:rPr lang="en-US" sz="1500" b="1" dirty="0" err="1"/>
              <a:t>gibi</a:t>
            </a:r>
            <a:r>
              <a:rPr lang="en-US" sz="1500" b="1" dirty="0"/>
              <a:t> </a:t>
            </a:r>
            <a:r>
              <a:rPr lang="en-US" sz="1500" b="1" dirty="0" err="1"/>
              <a:t>modellerin</a:t>
            </a:r>
            <a:r>
              <a:rPr lang="en-US" sz="1500" b="1" dirty="0"/>
              <a:t> </a:t>
            </a:r>
            <a:r>
              <a:rPr lang="en-US" sz="1500" b="1" dirty="0" err="1"/>
              <a:t>geliştirilmesi</a:t>
            </a:r>
            <a:r>
              <a:rPr lang="en-US" sz="1500" b="1" dirty="0"/>
              <a:t>, </a:t>
            </a:r>
            <a:r>
              <a:rPr lang="en-US" sz="1500" b="1" dirty="0" err="1"/>
              <a:t>kültürün</a:t>
            </a:r>
            <a:r>
              <a:rPr lang="en-US" sz="1500" b="1" dirty="0"/>
              <a:t> </a:t>
            </a:r>
            <a:r>
              <a:rPr lang="en-US" sz="1500" b="1" dirty="0" err="1"/>
              <a:t>çok</a:t>
            </a:r>
            <a:r>
              <a:rPr lang="en-US" sz="1500" b="1" dirty="0"/>
              <a:t> </a:t>
            </a:r>
            <a:r>
              <a:rPr lang="en-US" sz="1500" b="1" dirty="0" err="1"/>
              <a:t>boyutlu</a:t>
            </a:r>
            <a:r>
              <a:rPr lang="en-US" sz="1500" b="1" dirty="0"/>
              <a:t>, </a:t>
            </a:r>
            <a:r>
              <a:rPr lang="en-US" sz="1500" b="1" dirty="0" err="1"/>
              <a:t>dinamik</a:t>
            </a:r>
            <a:r>
              <a:rPr lang="en-US" sz="1500" b="1" dirty="0"/>
              <a:t> </a:t>
            </a:r>
            <a:r>
              <a:rPr lang="en-US" sz="1500" b="1" dirty="0" err="1"/>
              <a:t>ve</a:t>
            </a:r>
            <a:r>
              <a:rPr lang="en-US" sz="1500" b="1" dirty="0"/>
              <a:t> </a:t>
            </a:r>
            <a:r>
              <a:rPr lang="en-US" sz="1500" b="1" dirty="0" err="1"/>
              <a:t>bağlama</a:t>
            </a:r>
            <a:r>
              <a:rPr lang="en-US" sz="1500" b="1" dirty="0"/>
              <a:t> </a:t>
            </a:r>
            <a:r>
              <a:rPr lang="en-US" sz="1500" b="1" dirty="0" err="1"/>
              <a:t>bağlı</a:t>
            </a:r>
            <a:r>
              <a:rPr lang="en-US" sz="1500" b="1" dirty="0"/>
              <a:t> </a:t>
            </a:r>
            <a:r>
              <a:rPr lang="en-US" sz="1500" b="1" dirty="0" err="1"/>
              <a:t>olduğu</a:t>
            </a:r>
            <a:r>
              <a:rPr lang="en-US" sz="1500" b="1" dirty="0"/>
              <a:t> </a:t>
            </a:r>
            <a:r>
              <a:rPr lang="en-US" sz="1500" b="1" dirty="0" err="1"/>
              <a:t>anlayışını</a:t>
            </a:r>
            <a:r>
              <a:rPr lang="en-US" sz="1500" b="1" dirty="0"/>
              <a:t> </a:t>
            </a:r>
            <a:r>
              <a:rPr lang="en-US" sz="1500" b="1" dirty="0" err="1"/>
              <a:t>daha</a:t>
            </a:r>
            <a:r>
              <a:rPr lang="en-US" sz="1500" b="1" dirty="0"/>
              <a:t> da </a:t>
            </a:r>
            <a:r>
              <a:rPr lang="en-US" sz="1500" b="1" dirty="0" err="1"/>
              <a:t>geliştirmiştir</a:t>
            </a:r>
            <a:r>
              <a:rPr lang="en-US" sz="1500" b="1" dirty="0"/>
              <a:t>. </a:t>
            </a:r>
            <a:endParaRPr lang="tr-TR" sz="1500" b="1" dirty="0"/>
          </a:p>
          <a:p>
            <a:pPr algn="just"/>
            <a:r>
              <a:rPr lang="en-US" sz="1500" b="1" dirty="0"/>
              <a:t>Bu </a:t>
            </a:r>
            <a:r>
              <a:rPr lang="en-US" sz="1500" b="1" dirty="0" err="1"/>
              <a:t>çerçeveler</a:t>
            </a:r>
            <a:r>
              <a:rPr lang="en-US" sz="1500" b="1" dirty="0"/>
              <a:t>, </a:t>
            </a:r>
            <a:r>
              <a:rPr lang="en-US" sz="1500" b="1" dirty="0" err="1"/>
              <a:t>kültürün</a:t>
            </a:r>
            <a:r>
              <a:rPr lang="en-US" sz="1500" b="1" dirty="0"/>
              <a:t> </a:t>
            </a:r>
            <a:r>
              <a:rPr lang="en-US" sz="1500" b="1" dirty="0" err="1"/>
              <a:t>durağan</a:t>
            </a:r>
            <a:r>
              <a:rPr lang="en-US" sz="1500" b="1" dirty="0"/>
              <a:t> </a:t>
            </a:r>
            <a:r>
              <a:rPr lang="en-US" sz="1500" b="1" dirty="0" err="1"/>
              <a:t>olmadığını</a:t>
            </a:r>
            <a:r>
              <a:rPr lang="en-US" sz="1500" b="1" dirty="0"/>
              <a:t>, </a:t>
            </a:r>
            <a:r>
              <a:rPr lang="en-US" sz="1500" b="1" dirty="0" err="1"/>
              <a:t>tarihsel</a:t>
            </a:r>
            <a:r>
              <a:rPr lang="en-US" sz="1500" b="1" dirty="0"/>
              <a:t> </a:t>
            </a:r>
            <a:r>
              <a:rPr lang="en-US" sz="1500" b="1" dirty="0" err="1"/>
              <a:t>süreçler</a:t>
            </a:r>
            <a:r>
              <a:rPr lang="en-US" sz="1500" b="1" dirty="0"/>
              <a:t>, </a:t>
            </a:r>
            <a:r>
              <a:rPr lang="en-US" sz="1500" b="1" dirty="0" err="1"/>
              <a:t>sosyal</a:t>
            </a:r>
            <a:r>
              <a:rPr lang="en-US" sz="1500" b="1" dirty="0"/>
              <a:t> </a:t>
            </a:r>
            <a:r>
              <a:rPr lang="en-US" sz="1500" b="1" dirty="0" err="1"/>
              <a:t>etkileşimler</a:t>
            </a:r>
            <a:r>
              <a:rPr lang="en-US" sz="1500" b="1" dirty="0"/>
              <a:t> </a:t>
            </a:r>
            <a:r>
              <a:rPr lang="en-US" sz="1500" b="1" dirty="0" err="1"/>
              <a:t>ve</a:t>
            </a:r>
            <a:r>
              <a:rPr lang="en-US" sz="1500" b="1" dirty="0"/>
              <a:t> </a:t>
            </a:r>
            <a:r>
              <a:rPr lang="en-US" sz="1500" b="1" dirty="0" err="1"/>
              <a:t>değişen</a:t>
            </a:r>
            <a:r>
              <a:rPr lang="en-US" sz="1500" b="1" dirty="0"/>
              <a:t> </a:t>
            </a:r>
            <a:r>
              <a:rPr lang="en-US" sz="1500" b="1" dirty="0" err="1"/>
              <a:t>çevreler</a:t>
            </a:r>
            <a:r>
              <a:rPr lang="en-US" sz="1500" b="1" dirty="0"/>
              <a:t> </a:t>
            </a:r>
            <a:r>
              <a:rPr lang="en-US" sz="1500" b="1" dirty="0" err="1"/>
              <a:t>tarafından</a:t>
            </a:r>
            <a:r>
              <a:rPr lang="en-US" sz="1500" b="1" dirty="0"/>
              <a:t> </a:t>
            </a:r>
            <a:r>
              <a:rPr lang="en-US" sz="1500" b="1" dirty="0" err="1"/>
              <a:t>şekillendirildiğini</a:t>
            </a:r>
            <a:r>
              <a:rPr lang="en-US" sz="1500" b="1" dirty="0"/>
              <a:t> </a:t>
            </a:r>
            <a:r>
              <a:rPr lang="en-US" sz="1500" b="1" dirty="0" err="1"/>
              <a:t>ortaya</a:t>
            </a:r>
            <a:r>
              <a:rPr lang="en-US" sz="1500" b="1" dirty="0"/>
              <a:t> </a:t>
            </a:r>
            <a:r>
              <a:rPr lang="en-US" sz="1500" b="1" dirty="0" err="1"/>
              <a:t>koyarak</a:t>
            </a:r>
            <a:r>
              <a:rPr lang="en-US" sz="1500" b="1" dirty="0"/>
              <a:t>, </a:t>
            </a:r>
            <a:r>
              <a:rPr lang="en-US" sz="1500" b="1" dirty="0" err="1"/>
              <a:t>insan</a:t>
            </a:r>
            <a:r>
              <a:rPr lang="en-US" sz="1500" b="1" dirty="0"/>
              <a:t> </a:t>
            </a:r>
            <a:r>
              <a:rPr lang="en-US" sz="1500" b="1" dirty="0" err="1"/>
              <a:t>toplumlarını</a:t>
            </a:r>
            <a:r>
              <a:rPr lang="en-US" sz="1500" b="1" dirty="0"/>
              <a:t> </a:t>
            </a:r>
            <a:r>
              <a:rPr lang="en-US" sz="1500" b="1" dirty="0" err="1"/>
              <a:t>ve</a:t>
            </a:r>
            <a:r>
              <a:rPr lang="en-US" sz="1500" b="1" dirty="0"/>
              <a:t> </a:t>
            </a:r>
            <a:r>
              <a:rPr lang="en-US" sz="1500" b="1" dirty="0" err="1"/>
              <a:t>örgütlerini</a:t>
            </a:r>
            <a:r>
              <a:rPr lang="en-US" sz="1500" b="1" dirty="0"/>
              <a:t> zaman </a:t>
            </a:r>
            <a:r>
              <a:rPr lang="en-US" sz="1500" b="1" dirty="0" err="1"/>
              <a:t>içinde</a:t>
            </a:r>
            <a:r>
              <a:rPr lang="en-US" sz="1500" b="1" dirty="0"/>
              <a:t> </a:t>
            </a:r>
            <a:r>
              <a:rPr lang="en-US" sz="1500" b="1" dirty="0" err="1"/>
              <a:t>incelemek</a:t>
            </a:r>
            <a:r>
              <a:rPr lang="en-US" sz="1500" b="1" dirty="0"/>
              <a:t> </a:t>
            </a:r>
            <a:r>
              <a:rPr lang="en-US" sz="1500" b="1" dirty="0" err="1"/>
              <a:t>için</a:t>
            </a:r>
            <a:r>
              <a:rPr lang="en-US" sz="1500" b="1" dirty="0"/>
              <a:t> </a:t>
            </a:r>
            <a:r>
              <a:rPr lang="en-US" sz="1500" b="1" dirty="0" err="1"/>
              <a:t>daha</a:t>
            </a:r>
            <a:r>
              <a:rPr lang="en-US" sz="1500" b="1" dirty="0"/>
              <a:t> </a:t>
            </a:r>
            <a:r>
              <a:rPr lang="en-US" sz="1500" b="1" dirty="0" err="1"/>
              <a:t>ayrıntılı</a:t>
            </a:r>
            <a:r>
              <a:rPr lang="en-US" sz="1500" b="1" dirty="0"/>
              <a:t> </a:t>
            </a:r>
            <a:r>
              <a:rPr lang="en-US" sz="1500" b="1" dirty="0" err="1"/>
              <a:t>ve</a:t>
            </a:r>
            <a:r>
              <a:rPr lang="en-US" sz="1500" b="1" dirty="0"/>
              <a:t> </a:t>
            </a:r>
            <a:r>
              <a:rPr lang="en-US" sz="1500" b="1" dirty="0" err="1"/>
              <a:t>bütüncül</a:t>
            </a:r>
            <a:r>
              <a:rPr lang="en-US" sz="1500" b="1" dirty="0"/>
              <a:t> </a:t>
            </a:r>
            <a:r>
              <a:rPr lang="en-US" sz="1500" b="1" dirty="0" err="1"/>
              <a:t>yaklaşımlara</a:t>
            </a:r>
            <a:r>
              <a:rPr lang="en-US" sz="1500" b="1" dirty="0"/>
              <a:t> </a:t>
            </a:r>
            <a:r>
              <a:rPr lang="en-US" sz="1500" b="1" dirty="0" err="1"/>
              <a:t>yol</a:t>
            </a:r>
            <a:r>
              <a:rPr lang="en-US" sz="1500" b="1" dirty="0"/>
              <a:t> </a:t>
            </a:r>
            <a:r>
              <a:rPr lang="en-US" sz="1500" b="1" dirty="0" err="1"/>
              <a:t>açmıştır</a:t>
            </a:r>
            <a:r>
              <a:rPr lang="tr-TR" sz="1500" b="1" dirty="0"/>
              <a:t> (</a:t>
            </a:r>
            <a:r>
              <a:rPr lang="tr-TR" sz="1600" b="1" dirty="0"/>
              <a:t>Erciyes, 2018, </a:t>
            </a:r>
            <a:r>
              <a:rPr lang="tr-TR" sz="1600" b="1" dirty="0" err="1"/>
              <a:t>ss</a:t>
            </a:r>
            <a:r>
              <a:rPr lang="tr-TR" sz="1600" b="1" dirty="0"/>
              <a:t>. 202-212). </a:t>
            </a:r>
            <a:endParaRPr lang="en-US" sz="1500" b="1" dirty="0"/>
          </a:p>
        </p:txBody>
      </p:sp>
    </p:spTree>
    <p:extLst>
      <p:ext uri="{BB962C8B-B14F-4D97-AF65-F5344CB8AC3E}">
        <p14:creationId xmlns:p14="http://schemas.microsoft.com/office/powerpoint/2010/main" val="105759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37B21-4C41-A12E-D3DB-CFA1EA27F3D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CC09206-F7BE-F0D9-3581-EBED685342FD}"/>
              </a:ext>
            </a:extLst>
          </p:cNvPr>
          <p:cNvSpPr>
            <a:spLocks noGrp="1"/>
          </p:cNvSpPr>
          <p:nvPr>
            <p:ph type="title"/>
          </p:nvPr>
        </p:nvSpPr>
        <p:spPr>
          <a:xfrm>
            <a:off x="765825" y="157315"/>
            <a:ext cx="8596668" cy="634182"/>
          </a:xfrm>
        </p:spPr>
        <p:txBody>
          <a:bodyPr>
            <a:normAutofit/>
          </a:bodyPr>
          <a:lstStyle/>
          <a:p>
            <a:pPr algn="ctr"/>
            <a:r>
              <a:rPr lang="tr-TR" sz="2400" b="1" dirty="0"/>
              <a:t>KÜLTÜR: TARİHSEL PERSPEKTİF</a:t>
            </a:r>
            <a:endParaRPr lang="en-US" sz="2400" b="1" dirty="0"/>
          </a:p>
        </p:txBody>
      </p:sp>
      <p:sp>
        <p:nvSpPr>
          <p:cNvPr id="3" name="İçerik Yer Tutucusu 2">
            <a:extLst>
              <a:ext uri="{FF2B5EF4-FFF2-40B4-BE49-F238E27FC236}">
                <a16:creationId xmlns:a16="http://schemas.microsoft.com/office/drawing/2014/main" id="{E2242A46-5965-50AA-4E57-4692C65A2B87}"/>
              </a:ext>
            </a:extLst>
          </p:cNvPr>
          <p:cNvSpPr>
            <a:spLocks noGrp="1"/>
          </p:cNvSpPr>
          <p:nvPr>
            <p:ph idx="1"/>
          </p:nvPr>
        </p:nvSpPr>
        <p:spPr>
          <a:xfrm>
            <a:off x="649891" y="791497"/>
            <a:ext cx="9438005" cy="5181600"/>
          </a:xfrm>
        </p:spPr>
        <p:txBody>
          <a:bodyPr>
            <a:noAutofit/>
          </a:bodyPr>
          <a:lstStyle/>
          <a:p>
            <a:pPr marL="0" indent="0" algn="just">
              <a:buNone/>
            </a:pPr>
            <a:r>
              <a:rPr lang="tr-TR" sz="1500" b="1" dirty="0"/>
              <a:t>Özetle:</a:t>
            </a:r>
          </a:p>
          <a:p>
            <a:pPr algn="just"/>
            <a:r>
              <a:rPr lang="tr-TR" sz="1500" b="1" dirty="0"/>
              <a:t>Tarihsel açıdan, “kültür” kavramı başlangıçta nefsin terbiyesi anlamında kullanılmış ve 15. yüzyılda Fransızca kökenli olarak İngilizceye geçmiştir. </a:t>
            </a:r>
          </a:p>
          <a:p>
            <a:pPr algn="just"/>
            <a:r>
              <a:rPr lang="tr-TR" sz="1500" b="1" dirty="0"/>
              <a:t>Terim, ilk zamanlar ekip biçmek ve doğa süreçleriyle ilişkilendirilmiş olsa da, 16. yüzyıldan itibaren insanın gelişimiyle metaforik anlamlar kazanmıştır. </a:t>
            </a:r>
          </a:p>
          <a:p>
            <a:pPr algn="just"/>
            <a:r>
              <a:rPr lang="tr-TR" sz="1500" b="1" dirty="0"/>
              <a:t>18. yüzyıla kadar bağımsız bir kavram olarak kullanılmayan kültür, özellikle 19. yüzyılda evrensellik ve uluslara göre çeşitli biçimlerde anlaşılmıştır. </a:t>
            </a:r>
          </a:p>
          <a:p>
            <a:pPr algn="just"/>
            <a:r>
              <a:rPr lang="tr-TR" sz="1500" b="1" dirty="0"/>
              <a:t>Klasik dönemde ise kültür, ruh ve nefsin terbiyesi anlamında; Cicero ve Bacon gibi düşünürler tarafından kullanılmış ve bireysel gelişim, eğitim ve ahlaki olgunlaşma ile ilişkilendirilmiştir.</a:t>
            </a:r>
          </a:p>
          <a:p>
            <a:pPr algn="just"/>
            <a:r>
              <a:rPr lang="tr-TR" sz="1500" b="1" dirty="0"/>
              <a:t> Zamanla, kültür kavramı toplumsal ve ulusal anlamlar kazanmış, çokluk ve çeşitlilik kavramlarıyla genişlemiştir (Demir, 2017, </a:t>
            </a:r>
            <a:r>
              <a:rPr lang="tr-TR" sz="1500" b="1" dirty="0" err="1"/>
              <a:t>ss</a:t>
            </a:r>
            <a:r>
              <a:rPr lang="tr-TR" sz="1500" b="1" dirty="0"/>
              <a:t>. 15-16).</a:t>
            </a:r>
            <a:endParaRPr lang="en-US" sz="1500" b="1" dirty="0"/>
          </a:p>
        </p:txBody>
      </p:sp>
    </p:spTree>
    <p:extLst>
      <p:ext uri="{BB962C8B-B14F-4D97-AF65-F5344CB8AC3E}">
        <p14:creationId xmlns:p14="http://schemas.microsoft.com/office/powerpoint/2010/main" val="220257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35BEE-B9B5-7B53-A64E-F2BDA0BF876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C884082-B8E9-A2AE-7D3E-081B3931BC85}"/>
              </a:ext>
            </a:extLst>
          </p:cNvPr>
          <p:cNvSpPr>
            <a:spLocks noGrp="1"/>
          </p:cNvSpPr>
          <p:nvPr>
            <p:ph type="title"/>
          </p:nvPr>
        </p:nvSpPr>
        <p:spPr>
          <a:xfrm>
            <a:off x="765825" y="157315"/>
            <a:ext cx="8596668" cy="634182"/>
          </a:xfrm>
        </p:spPr>
        <p:txBody>
          <a:bodyPr>
            <a:normAutofit/>
          </a:bodyPr>
          <a:lstStyle/>
          <a:p>
            <a:pPr algn="ctr"/>
            <a:r>
              <a:rPr lang="tr-TR" sz="2400" b="1" dirty="0"/>
              <a:t>KÜLTÜR (CULTURE) VE UYGARLIK (CIVILIZATION)</a:t>
            </a:r>
            <a:endParaRPr lang="en-US" sz="2400" b="1" dirty="0"/>
          </a:p>
        </p:txBody>
      </p:sp>
      <p:sp>
        <p:nvSpPr>
          <p:cNvPr id="3" name="İçerik Yer Tutucusu 2">
            <a:extLst>
              <a:ext uri="{FF2B5EF4-FFF2-40B4-BE49-F238E27FC236}">
                <a16:creationId xmlns:a16="http://schemas.microsoft.com/office/drawing/2014/main" id="{8E383985-DE7B-44C2-CDC1-FFF355753193}"/>
              </a:ext>
            </a:extLst>
          </p:cNvPr>
          <p:cNvSpPr>
            <a:spLocks noGrp="1"/>
          </p:cNvSpPr>
          <p:nvPr>
            <p:ph idx="1"/>
          </p:nvPr>
        </p:nvSpPr>
        <p:spPr>
          <a:xfrm>
            <a:off x="649891" y="791497"/>
            <a:ext cx="9438005" cy="5181600"/>
          </a:xfrm>
        </p:spPr>
        <p:txBody>
          <a:bodyPr>
            <a:noAutofit/>
          </a:bodyPr>
          <a:lstStyle/>
          <a:p>
            <a:pPr algn="just"/>
            <a:r>
              <a:rPr lang="en-US" sz="1500" b="1" dirty="0" err="1"/>
              <a:t>Kültür</a:t>
            </a:r>
            <a:r>
              <a:rPr lang="en-US" sz="1500" b="1" dirty="0"/>
              <a:t>, </a:t>
            </a:r>
            <a:r>
              <a:rPr lang="en-US" sz="1500" b="1" dirty="0" err="1"/>
              <a:t>maddi</a:t>
            </a:r>
            <a:r>
              <a:rPr lang="en-US" sz="1500" b="1" dirty="0"/>
              <a:t> </a:t>
            </a:r>
            <a:r>
              <a:rPr lang="en-US" sz="1500" b="1" dirty="0" err="1"/>
              <a:t>ve</a:t>
            </a:r>
            <a:r>
              <a:rPr lang="en-US" sz="1500" b="1" dirty="0"/>
              <a:t> </a:t>
            </a:r>
            <a:r>
              <a:rPr lang="en-US" sz="1500" b="1" dirty="0" err="1"/>
              <a:t>manevi</a:t>
            </a:r>
            <a:r>
              <a:rPr lang="en-US" sz="1500" b="1" dirty="0"/>
              <a:t> </a:t>
            </a:r>
            <a:r>
              <a:rPr lang="en-US" sz="1500" b="1" dirty="0" err="1"/>
              <a:t>ögelerden</a:t>
            </a:r>
            <a:r>
              <a:rPr lang="en-US" sz="1500" b="1" dirty="0"/>
              <a:t> </a:t>
            </a:r>
            <a:r>
              <a:rPr lang="en-US" sz="1500" b="1" dirty="0" err="1"/>
              <a:t>oluşan</a:t>
            </a:r>
            <a:r>
              <a:rPr lang="en-US" sz="1500" b="1" dirty="0"/>
              <a:t>, </a:t>
            </a:r>
            <a:r>
              <a:rPr lang="en-US" sz="1500" b="1" dirty="0" err="1"/>
              <a:t>yerel</a:t>
            </a:r>
            <a:r>
              <a:rPr lang="en-US" sz="1500" b="1" dirty="0"/>
              <a:t> </a:t>
            </a:r>
            <a:r>
              <a:rPr lang="en-US" sz="1500" b="1" dirty="0" err="1"/>
              <a:t>ve</a:t>
            </a:r>
            <a:r>
              <a:rPr lang="en-US" sz="1500" b="1" dirty="0"/>
              <a:t> </a:t>
            </a:r>
            <a:r>
              <a:rPr lang="en-US" sz="1500" b="1" dirty="0" err="1"/>
              <a:t>öznel</a:t>
            </a:r>
            <a:r>
              <a:rPr lang="en-US" sz="1500" b="1" dirty="0"/>
              <a:t> </a:t>
            </a:r>
            <a:r>
              <a:rPr lang="en-US" sz="1500" b="1" dirty="0" err="1"/>
              <a:t>bir</a:t>
            </a:r>
            <a:r>
              <a:rPr lang="en-US" sz="1500" b="1" dirty="0"/>
              <a:t> </a:t>
            </a:r>
            <a:r>
              <a:rPr lang="en-US" sz="1500" b="1" dirty="0" err="1"/>
              <a:t>yapıya</a:t>
            </a:r>
            <a:r>
              <a:rPr lang="en-US" sz="1500" b="1" dirty="0"/>
              <a:t> </a:t>
            </a:r>
            <a:r>
              <a:rPr lang="en-US" sz="1500" b="1" dirty="0" err="1"/>
              <a:t>sahipken</a:t>
            </a:r>
            <a:r>
              <a:rPr lang="en-US" sz="1500" b="1" dirty="0"/>
              <a:t>; </a:t>
            </a:r>
            <a:r>
              <a:rPr lang="en-US" sz="1500" b="1" dirty="0" err="1"/>
              <a:t>uygarlık</a:t>
            </a:r>
            <a:r>
              <a:rPr lang="en-US" sz="1500" b="1" dirty="0"/>
              <a:t>, </a:t>
            </a:r>
            <a:r>
              <a:rPr lang="en-US" sz="1500" b="1" dirty="0" err="1"/>
              <a:t>daha</a:t>
            </a:r>
            <a:r>
              <a:rPr lang="en-US" sz="1500" b="1" dirty="0"/>
              <a:t> </a:t>
            </a:r>
            <a:r>
              <a:rPr lang="en-US" sz="1500" b="1" dirty="0" err="1"/>
              <a:t>geniş</a:t>
            </a:r>
            <a:r>
              <a:rPr lang="en-US" sz="1500" b="1" dirty="0"/>
              <a:t> </a:t>
            </a:r>
            <a:r>
              <a:rPr lang="en-US" sz="1500" b="1" dirty="0" err="1"/>
              <a:t>ve</a:t>
            </a:r>
            <a:r>
              <a:rPr lang="en-US" sz="1500" b="1" dirty="0"/>
              <a:t> </a:t>
            </a:r>
            <a:r>
              <a:rPr lang="en-US" sz="1500" b="1" dirty="0" err="1"/>
              <a:t>toplumsal</a:t>
            </a:r>
            <a:r>
              <a:rPr lang="en-US" sz="1500" b="1" dirty="0"/>
              <a:t>, </a:t>
            </a:r>
            <a:r>
              <a:rPr lang="en-US" sz="1500" b="1" dirty="0" err="1"/>
              <a:t>ekonomik</a:t>
            </a:r>
            <a:r>
              <a:rPr lang="en-US" sz="1500" b="1" dirty="0"/>
              <a:t> </a:t>
            </a:r>
            <a:r>
              <a:rPr lang="en-US" sz="1500" b="1" dirty="0" err="1"/>
              <a:t>ve</a:t>
            </a:r>
            <a:r>
              <a:rPr lang="en-US" sz="1500" b="1" dirty="0"/>
              <a:t> </a:t>
            </a:r>
            <a:r>
              <a:rPr lang="en-US" sz="1500" b="1" dirty="0" err="1"/>
              <a:t>teknolojik</a:t>
            </a:r>
            <a:r>
              <a:rPr lang="en-US" sz="1500" b="1" dirty="0"/>
              <a:t> </a:t>
            </a:r>
            <a:r>
              <a:rPr lang="en-US" sz="1500" b="1" dirty="0" err="1"/>
              <a:t>yapıları</a:t>
            </a:r>
            <a:r>
              <a:rPr lang="en-US" sz="1500" b="1" dirty="0"/>
              <a:t> </a:t>
            </a:r>
            <a:r>
              <a:rPr lang="en-US" sz="1500" b="1" dirty="0" err="1"/>
              <a:t>içeren</a:t>
            </a:r>
            <a:r>
              <a:rPr lang="en-US" sz="1500" b="1" dirty="0"/>
              <a:t>, </a:t>
            </a:r>
            <a:r>
              <a:rPr lang="en-US" sz="1500" b="1" dirty="0" err="1"/>
              <a:t>evrensel</a:t>
            </a:r>
            <a:r>
              <a:rPr lang="en-US" sz="1500" b="1" dirty="0"/>
              <a:t> </a:t>
            </a:r>
            <a:r>
              <a:rPr lang="en-US" sz="1500" b="1" dirty="0" err="1"/>
              <a:t>ve</a:t>
            </a:r>
            <a:r>
              <a:rPr lang="en-US" sz="1500" b="1" dirty="0"/>
              <a:t> </a:t>
            </a:r>
            <a:r>
              <a:rPr lang="en-US" sz="1500" b="1" dirty="0" err="1"/>
              <a:t>kurumsallaşmış</a:t>
            </a:r>
            <a:r>
              <a:rPr lang="en-US" sz="1500" b="1" dirty="0"/>
              <a:t> </a:t>
            </a:r>
            <a:r>
              <a:rPr lang="en-US" sz="1500" b="1" dirty="0" err="1"/>
              <a:t>bir</a:t>
            </a:r>
            <a:r>
              <a:rPr lang="en-US" sz="1500" b="1" dirty="0"/>
              <a:t> </a:t>
            </a:r>
            <a:r>
              <a:rPr lang="en-US" sz="1500" b="1" dirty="0" err="1"/>
              <a:t>kavramdır</a:t>
            </a:r>
            <a:r>
              <a:rPr lang="en-US" sz="1500" b="1" dirty="0"/>
              <a:t>. </a:t>
            </a:r>
            <a:r>
              <a:rPr lang="en-US" sz="1500" b="1" dirty="0" err="1"/>
              <a:t>Uygarlıklar</a:t>
            </a:r>
            <a:r>
              <a:rPr lang="en-US" sz="1500" b="1" dirty="0"/>
              <a:t>, </a:t>
            </a:r>
            <a:r>
              <a:rPr lang="en-US" sz="1500" b="1" dirty="0" err="1"/>
              <a:t>tarih</a:t>
            </a:r>
            <a:r>
              <a:rPr lang="en-US" sz="1500" b="1" dirty="0"/>
              <a:t> </a:t>
            </a:r>
            <a:r>
              <a:rPr lang="en-US" sz="1500" b="1" dirty="0" err="1"/>
              <a:t>boyunca</a:t>
            </a:r>
            <a:r>
              <a:rPr lang="en-US" sz="1500" b="1" dirty="0"/>
              <a:t> </a:t>
            </a:r>
            <a:r>
              <a:rPr lang="en-US" sz="1500" b="1" dirty="0" err="1"/>
              <a:t>mekân</a:t>
            </a:r>
            <a:r>
              <a:rPr lang="en-US" sz="1500" b="1" dirty="0"/>
              <a:t>, </a:t>
            </a:r>
            <a:r>
              <a:rPr lang="en-US" sz="1500" b="1" dirty="0" err="1"/>
              <a:t>ekonomi</a:t>
            </a:r>
            <a:r>
              <a:rPr lang="en-US" sz="1500" b="1" dirty="0"/>
              <a:t> </a:t>
            </a:r>
            <a:r>
              <a:rPr lang="en-US" sz="1500" b="1" dirty="0" err="1"/>
              <a:t>ve</a:t>
            </a:r>
            <a:r>
              <a:rPr lang="en-US" sz="1500" b="1" dirty="0"/>
              <a:t> </a:t>
            </a:r>
            <a:r>
              <a:rPr lang="en-US" sz="1500" b="1" dirty="0" err="1"/>
              <a:t>ortak</a:t>
            </a:r>
            <a:r>
              <a:rPr lang="en-US" sz="1500" b="1" dirty="0"/>
              <a:t> </a:t>
            </a:r>
            <a:r>
              <a:rPr lang="en-US" sz="1500" b="1" dirty="0" err="1"/>
              <a:t>zihniyet</a:t>
            </a:r>
            <a:r>
              <a:rPr lang="en-US" sz="1500" b="1" dirty="0"/>
              <a:t> </a:t>
            </a:r>
            <a:r>
              <a:rPr lang="en-US" sz="1500" b="1" dirty="0" err="1"/>
              <a:t>gibi</a:t>
            </a:r>
            <a:r>
              <a:rPr lang="en-US" sz="1500" b="1" dirty="0"/>
              <a:t> </a:t>
            </a:r>
            <a:r>
              <a:rPr lang="en-US" sz="1500" b="1" dirty="0" err="1"/>
              <a:t>unsurlarla</a:t>
            </a:r>
            <a:r>
              <a:rPr lang="en-US" sz="1500" b="1" dirty="0"/>
              <a:t> </a:t>
            </a:r>
            <a:r>
              <a:rPr lang="en-US" sz="1500" b="1" dirty="0" err="1"/>
              <a:t>şekillenmiş</a:t>
            </a:r>
            <a:r>
              <a:rPr lang="en-US" sz="1500" b="1" dirty="0"/>
              <a:t> </a:t>
            </a:r>
            <a:r>
              <a:rPr lang="en-US" sz="1500" b="1" dirty="0" err="1"/>
              <a:t>ve</a:t>
            </a:r>
            <a:r>
              <a:rPr lang="en-US" sz="1500" b="1" dirty="0"/>
              <a:t> </a:t>
            </a:r>
            <a:r>
              <a:rPr lang="en-US" sz="1500" b="1" dirty="0" err="1"/>
              <a:t>birbirleriyle</a:t>
            </a:r>
            <a:r>
              <a:rPr lang="en-US" sz="1500" b="1" dirty="0"/>
              <a:t> </a:t>
            </a:r>
            <a:r>
              <a:rPr lang="en-US" sz="1500" b="1" dirty="0" err="1"/>
              <a:t>etkileşime</a:t>
            </a:r>
            <a:r>
              <a:rPr lang="en-US" sz="1500" b="1" dirty="0"/>
              <a:t> </a:t>
            </a:r>
            <a:r>
              <a:rPr lang="en-US" sz="1500" b="1" dirty="0" err="1"/>
              <a:t>girerek</a:t>
            </a:r>
            <a:r>
              <a:rPr lang="en-US" sz="1500" b="1" dirty="0"/>
              <a:t> </a:t>
            </a:r>
            <a:r>
              <a:rPr lang="en-US" sz="1500" b="1" dirty="0" err="1"/>
              <a:t>değişmişlerdir</a:t>
            </a:r>
            <a:r>
              <a:rPr lang="tr-TR" sz="1500" b="1" dirty="0"/>
              <a:t>.</a:t>
            </a:r>
            <a:r>
              <a:rPr lang="en-US" sz="1500" b="1" dirty="0"/>
              <a:t>  </a:t>
            </a:r>
            <a:endParaRPr lang="tr-TR" sz="1500" b="1" dirty="0"/>
          </a:p>
          <a:p>
            <a:pPr marL="0" indent="0" algn="just">
              <a:buNone/>
            </a:pPr>
            <a:r>
              <a:rPr lang="en-US" sz="1500" b="1" u="sng" dirty="0"/>
              <a:t>Botz-Bornstein</a:t>
            </a:r>
            <a:r>
              <a:rPr lang="tr-TR" sz="1500" b="1" u="sng" dirty="0"/>
              <a:t>’e (</a:t>
            </a:r>
            <a:r>
              <a:rPr lang="en-US" sz="1500" b="1" u="sng" dirty="0"/>
              <a:t>2012</a:t>
            </a:r>
            <a:r>
              <a:rPr lang="tr-TR" sz="1500" b="1" u="sng" dirty="0"/>
              <a:t>, </a:t>
            </a:r>
            <a:r>
              <a:rPr lang="tr-TR" sz="1500" b="1" u="sng" dirty="0" err="1"/>
              <a:t>ss</a:t>
            </a:r>
            <a:r>
              <a:rPr lang="tr-TR" sz="1500" b="1" u="sng" dirty="0"/>
              <a:t>. 10-11) göre:</a:t>
            </a:r>
          </a:p>
          <a:p>
            <a:pPr algn="just"/>
            <a:r>
              <a:rPr lang="tr-TR" sz="1500" b="1" dirty="0"/>
              <a:t>"Kültür" ve "medeniyet" arasındaki ayrım, özellikle Fransız ve Alman akademisyenlerin etkisinde olan birçok Avrupa dilinde daha nettir ancak İngilizcede belirsizdir. </a:t>
            </a:r>
          </a:p>
          <a:p>
            <a:pPr algn="just"/>
            <a:r>
              <a:rPr lang="tr-TR" sz="1500" b="1" dirty="0"/>
              <a:t>Tarihsel olarak, (Latince kökenli) "kültür" (</a:t>
            </a:r>
            <a:r>
              <a:rPr lang="tr-TR" sz="1500" b="1" dirty="0" err="1"/>
              <a:t>culture</a:t>
            </a:r>
            <a:r>
              <a:rPr lang="tr-TR" sz="1500" b="1" dirty="0"/>
              <a:t>) daha eskidir ve manevi, entelektüel ve sanatsal yönleri kapsarken, (Latince kökenli) «uygarlık" (</a:t>
            </a:r>
            <a:r>
              <a:rPr lang="tr-TR" sz="1500" b="1" dirty="0" err="1"/>
              <a:t>civilization</a:t>
            </a:r>
            <a:r>
              <a:rPr lang="tr-TR" sz="1500" b="1" dirty="0"/>
              <a:t>) daha çok maddi, teknolojik ve sosyal gerçeklikleri ifade eder. </a:t>
            </a:r>
          </a:p>
          <a:p>
            <a:pPr algn="just"/>
            <a:r>
              <a:rPr lang="tr-TR" sz="1500" b="1" dirty="0"/>
              <a:t>Almanca kullanımı da bunu yansıtır ve uygarlığı faydacı dış katman, kültürü ise insan yaşamının gerçek özü olarak görür. </a:t>
            </a:r>
          </a:p>
          <a:p>
            <a:pPr algn="just"/>
            <a:r>
              <a:rPr lang="tr-TR" sz="1500" b="1" dirty="0"/>
              <a:t>Ancak, iki terim arasındaki sınır genellikle belirsizdir; örneğin, her iki terim de din analizinde kullanılır ve Freud'un «</a:t>
            </a:r>
            <a:r>
              <a:rPr lang="tr-TR" sz="1500" b="1" dirty="0" err="1"/>
              <a:t>Unbehagen</a:t>
            </a:r>
            <a:r>
              <a:rPr lang="tr-TR" sz="1500" b="1" dirty="0"/>
              <a:t> in der </a:t>
            </a:r>
            <a:r>
              <a:rPr lang="tr-TR" sz="1500" b="1" dirty="0" err="1"/>
              <a:t>Kultur</a:t>
            </a:r>
            <a:r>
              <a:rPr lang="tr-TR" sz="1500" b="1" dirty="0"/>
              <a:t>» (Kültür ve Hoşnutsuzlukları" gibi önemli eserler, aslında «uygarlık" anlamına gelirken "</a:t>
            </a:r>
            <a:r>
              <a:rPr lang="tr-TR" sz="1500" b="1" dirty="0" err="1"/>
              <a:t>kültür"ü</a:t>
            </a:r>
            <a:r>
              <a:rPr lang="tr-TR" sz="1500" b="1" dirty="0"/>
              <a:t> kullanır. Genel olarak, bu ayrım karmaşık ve bazen tutarsızdır.</a:t>
            </a:r>
            <a:endParaRPr lang="en-US" sz="1500" dirty="0"/>
          </a:p>
        </p:txBody>
      </p:sp>
    </p:spTree>
    <p:extLst>
      <p:ext uri="{BB962C8B-B14F-4D97-AF65-F5344CB8AC3E}">
        <p14:creationId xmlns:p14="http://schemas.microsoft.com/office/powerpoint/2010/main" val="582688847"/>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5462</TotalTime>
  <Words>4528</Words>
  <Application>Microsoft Office PowerPoint</Application>
  <PresentationFormat>Geniş ekran</PresentationFormat>
  <Paragraphs>207</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Trebuchet MS</vt:lpstr>
      <vt:lpstr>Wingdings 3</vt:lpstr>
      <vt:lpstr>Yüzeyler</vt:lpstr>
      <vt:lpstr>ÇOK KÜLTÜRLÜLÜK VE HİZMETLERİ 1. HAFTA  Kültür Kavramı ve Toplumsal Bağlamda Yeri:  Tanımlar, Gelişim Süreçleri ve Uygulamalı Yaklaşımlar </vt:lpstr>
      <vt:lpstr>KAPSAM</vt:lpstr>
      <vt:lpstr>GİRİŞ</vt:lpstr>
      <vt:lpstr>KÜLTÜR KAVRAMI</vt:lpstr>
      <vt:lpstr>KÜLTÜR KAVRAMI</vt:lpstr>
      <vt:lpstr>KÜLTÜR KAVRAMI: TARİHSEL PERSPEKTİF</vt:lpstr>
      <vt:lpstr>KÜLTÜR: TARİHSEL PERSPEKTİF</vt:lpstr>
      <vt:lpstr>KÜLTÜR: TARİHSEL PERSPEKTİF</vt:lpstr>
      <vt:lpstr>KÜLTÜR (CULTURE) VE UYGARLIK (CIVILIZATION)</vt:lpstr>
      <vt:lpstr>KÜLTÜR (CULTURE) VE UYGARLIK (CIVILIZATION)</vt:lpstr>
      <vt:lpstr>KÜLTÜR (CULTURE) VE UYGARLIK (CIVILIZATION)</vt:lpstr>
      <vt:lpstr>KÜLTÜR (CULTURE) VE UYGARLIK (CIVILIZATION)</vt:lpstr>
      <vt:lpstr>KÜLTÜR (CULTURE) VE UYGARLIK (CIVILIZATION)</vt:lpstr>
      <vt:lpstr>KÜLTÜR (CULTURE) VE UYGARLIK (CIVILIZATION)</vt:lpstr>
      <vt:lpstr>KÜLTÜR (CULTURE) VE UYGARLIK (CIVILIZATION)</vt:lpstr>
      <vt:lpstr>KÜLTÜR (CULTURE) VE UYGARLIK (CIVILIZATION)</vt:lpstr>
      <vt:lpstr>KÜLTÜR KAVRAMININ YANLIŞ VEYA SINIRLI KULLANIMLARINA YOL AÇAN ÇEŞİTLİ YAKLAŞIMLAR</vt:lpstr>
      <vt:lpstr>KÜLTÜR: KAPSAMI</vt:lpstr>
      <vt:lpstr>KÜLTÜR: KAPSAMI</vt:lpstr>
      <vt:lpstr>KÜLTÜR: KAPSAMI</vt:lpstr>
      <vt:lpstr>KÜLTÜR: GENEL DEĞERLENDİRME</vt:lpstr>
      <vt:lpstr>SONUÇ VE DEĞERLENDİRME</vt:lpstr>
      <vt:lpstr>KAYNAKÇA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pc</cp:lastModifiedBy>
  <cp:revision>28</cp:revision>
  <dcterms:created xsi:type="dcterms:W3CDTF">2025-07-04T07:41:44Z</dcterms:created>
  <dcterms:modified xsi:type="dcterms:W3CDTF">2025-12-05T12:06:59Z</dcterms:modified>
</cp:coreProperties>
</file>