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69" r:id="rId2"/>
    <p:sldId id="257" r:id="rId3"/>
    <p:sldId id="258" r:id="rId4"/>
    <p:sldId id="264" r:id="rId5"/>
    <p:sldId id="266" r:id="rId6"/>
    <p:sldId id="270" r:id="rId7"/>
    <p:sldId id="271" r:id="rId8"/>
    <p:sldId id="274" r:id="rId9"/>
    <p:sldId id="27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8BB1B0-389A-465E-8AA8-B08235292BE5}" type="datetimeFigureOut">
              <a:rPr lang="tr-TR" smtClean="0"/>
              <a:t>11.09.2025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DEB14A-9E96-40BA-9ED4-2C275D13AD39}" type="slidenum">
              <a:rPr lang="tr-TR" smtClean="0"/>
              <a:t>‹#›</a:t>
            </a:fld>
            <a:endParaRPr lang="tr-TR"/>
          </a:p>
        </p:txBody>
      </p:sp>
    </p:spTree>
    <p:extLst>
      <p:ext uri="{BB962C8B-B14F-4D97-AF65-F5344CB8AC3E}">
        <p14:creationId xmlns:p14="http://schemas.microsoft.com/office/powerpoint/2010/main" val="3752918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Yeniçağ: Erken Modern Çağ</a:t>
            </a:r>
          </a:p>
        </p:txBody>
      </p:sp>
      <p:sp>
        <p:nvSpPr>
          <p:cNvPr id="4" name="Slayt Numarası Yer Tutucusu 3"/>
          <p:cNvSpPr>
            <a:spLocks noGrp="1"/>
          </p:cNvSpPr>
          <p:nvPr>
            <p:ph type="sldNum" sz="quarter" idx="10"/>
          </p:nvPr>
        </p:nvSpPr>
        <p:spPr/>
        <p:txBody>
          <a:bodyPr/>
          <a:lstStyle/>
          <a:p>
            <a:fld id="{B3DEB14A-9E96-40BA-9ED4-2C275D13AD39}" type="slidenum">
              <a:rPr lang="tr-TR" smtClean="0"/>
              <a:t>4</a:t>
            </a:fld>
            <a:endParaRPr lang="tr-TR"/>
          </a:p>
        </p:txBody>
      </p:sp>
    </p:spTree>
    <p:extLst>
      <p:ext uri="{BB962C8B-B14F-4D97-AF65-F5344CB8AC3E}">
        <p14:creationId xmlns:p14="http://schemas.microsoft.com/office/powerpoint/2010/main" val="4164778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58507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6872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1713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29838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391061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2231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17465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67506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62217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26288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9514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021997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75417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58176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79734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403605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0282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35318075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Tarih </a:t>
            </a:r>
            <a:r>
              <a:rPr lang="tr-TR" dirty="0" err="1"/>
              <a:t>çağlarINda</a:t>
            </a:r>
            <a:r>
              <a:rPr lang="tr-TR" dirty="0"/>
              <a:t> mutfak özellikleri</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32737"/>
          </a:xfrm>
        </p:spPr>
        <p:txBody>
          <a:bodyPr/>
          <a:lstStyle/>
          <a:p>
            <a:pPr algn="ctr"/>
            <a:r>
              <a:rPr lang="tr-TR" b="1" dirty="0"/>
              <a:t>Orta Çağ</a:t>
            </a:r>
          </a:p>
        </p:txBody>
      </p:sp>
      <p:sp>
        <p:nvSpPr>
          <p:cNvPr id="3" name="İçerik Yer Tutucusu 2"/>
          <p:cNvSpPr>
            <a:spLocks noGrp="1"/>
          </p:cNvSpPr>
          <p:nvPr>
            <p:ph idx="1"/>
          </p:nvPr>
        </p:nvSpPr>
        <p:spPr/>
        <p:txBody>
          <a:bodyPr>
            <a:normAutofit/>
          </a:bodyPr>
          <a:lstStyle/>
          <a:p>
            <a:r>
              <a:rPr lang="tr-TR" sz="2400" dirty="0"/>
              <a:t>Ortaçağ, Batı Roma İmparatorluğunun yıkılmasıyla başlayıp Avrupa’da yaşanan Rönesans hareketleriyle sona eren dönemi kapsamaktadır. Erken Ortaçağ döneminde Roma İmparatorluğunun yıkılmasıyla beraber tarım, ticaret ve ekonomi durgunlaşmış ancak 5. ve 10. yüzyıllar arasında hem yaşanan göçler, hem Haçlı seferleri hem de doğu ile ticari ilişkilerin yoğunlaşması Avrupa mutfağının şekillenmesine yardımcı olmuştur.</a:t>
            </a:r>
          </a:p>
        </p:txBody>
      </p:sp>
    </p:spTree>
    <p:extLst>
      <p:ext uri="{BB962C8B-B14F-4D97-AF65-F5344CB8AC3E}">
        <p14:creationId xmlns:p14="http://schemas.microsoft.com/office/powerpoint/2010/main" val="247293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66986"/>
            <a:ext cx="8946541" cy="4694246"/>
          </a:xfrm>
        </p:spPr>
        <p:txBody>
          <a:bodyPr>
            <a:normAutofit/>
          </a:bodyPr>
          <a:lstStyle/>
          <a:p>
            <a:r>
              <a:rPr lang="tr-TR" sz="2400" dirty="0"/>
              <a:t>Açlığın ve kıtlığın da yaygın olduğu bu çağda toplumsal sınıflar arasındaki farklılıklar belirgin hale gelmeye başlamıştır. Avrupa mutfağının en iyi hal aldığı 13. ve 15. yüz-yıllarda da soylu sınıfların yeme-içme alışkanlıkları değişmiş ve farklı bir mutfağın zemini hazırlanmıştır.</a:t>
            </a:r>
          </a:p>
          <a:p>
            <a:r>
              <a:rPr lang="tr-TR" sz="2400" dirty="0"/>
              <a:t>Ortaçağ Avrupa mutfağında tahıl ürünlerinden buğday, arpa, yulaf, karabuğday ve çavdar dönemin temel gıda maddeleri olarak bilinmektedir. Zenginlerin ekmekte kullandığı tahıl ürünü buğdayken, fakirler çavdar, arpa ve yulaf unundan ekmekler yapmışlardır. Tahıl ürünleriyle yalnızca ekmek yapmakla kalmayıp bulamaç da üretmişlerdir.  </a:t>
            </a:r>
          </a:p>
        </p:txBody>
      </p:sp>
    </p:spTree>
    <p:extLst>
      <p:ext uri="{BB962C8B-B14F-4D97-AF65-F5344CB8AC3E}">
        <p14:creationId xmlns:p14="http://schemas.microsoft.com/office/powerpoint/2010/main" val="3606199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800" b="1" dirty="0"/>
              <a:t>Yeniçağ</a:t>
            </a:r>
            <a:endParaRPr lang="tr-TR" sz="4400" b="1" dirty="0"/>
          </a:p>
        </p:txBody>
      </p:sp>
      <p:sp>
        <p:nvSpPr>
          <p:cNvPr id="3" name="İçerik Yer Tutucusu 2"/>
          <p:cNvSpPr>
            <a:spLocks noGrp="1"/>
          </p:cNvSpPr>
          <p:nvPr>
            <p:ph idx="1"/>
          </p:nvPr>
        </p:nvSpPr>
        <p:spPr>
          <a:xfrm>
            <a:off x="646111" y="1634836"/>
            <a:ext cx="10354397" cy="4613563"/>
          </a:xfrm>
        </p:spPr>
        <p:txBody>
          <a:bodyPr>
            <a:normAutofit/>
          </a:bodyPr>
          <a:lstStyle/>
          <a:p>
            <a:r>
              <a:rPr lang="tr-TR" sz="2400" dirty="0"/>
              <a:t>14. ve 15. Yüzyıllarda Avrupa’da barut, pusula ve matbaanın icat edilmesi, 15. ve 16. Yüzyıllarda Avrupalıların yeni ticaret yollarını bulması ve Amerika’nın keşfi aynı zamanda yeni gıdaların keşfi olarak kabul görmüş ve bu önemli olaylar Avrupa’nın yemek kültürünü etkilemiştir. Örneğin matbaanın bulunması yemek ki-</a:t>
            </a:r>
            <a:r>
              <a:rPr lang="tr-TR" sz="2400" dirty="0" err="1"/>
              <a:t>taplarının</a:t>
            </a:r>
            <a:r>
              <a:rPr lang="tr-TR" sz="2400" dirty="0"/>
              <a:t> basılmasına öncü olurken, pusulanın bulunması yeni yerlerin keşfine olanak sağlamış ve böylece yeni gıdalarla tanışılmıştır. Şekerin insan hayatına girmesiyle beraber ortaçağ yemeklerinin hepsinde kullanılmaya başlanmış ve tatlının icat edilmesine olanak sağlamıştır. Tatlının icadı ise yeni aşçılık becerileri doğurmuştur.</a:t>
            </a:r>
          </a:p>
        </p:txBody>
      </p:sp>
    </p:spTree>
    <p:extLst>
      <p:ext uri="{BB962C8B-B14F-4D97-AF65-F5344CB8AC3E}">
        <p14:creationId xmlns:p14="http://schemas.microsoft.com/office/powerpoint/2010/main" val="1474480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Coğrafi keşifler ve Rönesans’ın etkileriyle Avrupa’da başlayan Yeniçağda Fransız mutfağı gelişim göstermeye başlamıştır. Fransız mutfağı, Rönesans döneminde baharat ve şeker kullanımıyla gelişen İtalyan mutfağının önüne geçmiştir. Bu dönemde Fransız mutfağının mimarı olarak kabul edilen </a:t>
            </a:r>
            <a:r>
              <a:rPr lang="tr-TR" sz="2400" b="1" dirty="0"/>
              <a:t>Marie </a:t>
            </a:r>
            <a:r>
              <a:rPr lang="tr-TR" sz="2400" b="1" dirty="0" err="1"/>
              <a:t>Antoine</a:t>
            </a:r>
            <a:r>
              <a:rPr lang="tr-TR" sz="2400" b="1" dirty="0"/>
              <a:t> </a:t>
            </a:r>
            <a:r>
              <a:rPr lang="tr-TR" sz="2400" b="1" dirty="0" err="1"/>
              <a:t>Careme</a:t>
            </a:r>
            <a:r>
              <a:rPr lang="tr-TR" sz="2400" b="1" dirty="0"/>
              <a:t> </a:t>
            </a:r>
            <a:r>
              <a:rPr lang="tr-TR" sz="2400" dirty="0"/>
              <a:t>mutfak sanatının temellerini kurmuştur. </a:t>
            </a:r>
            <a:r>
              <a:rPr lang="tr-TR" sz="2400" dirty="0" err="1"/>
              <a:t>Careme</a:t>
            </a:r>
            <a:r>
              <a:rPr lang="tr-TR" sz="2400" dirty="0"/>
              <a:t> pastacılık konusunda iki kitap yayınlamıştır. Çeşitli soslar geliştirerek mutfak dünyasına kazandırmıştır. Bunlar; beşamel sos, beyaz sos (</a:t>
            </a:r>
            <a:r>
              <a:rPr lang="tr-TR" sz="2400" dirty="0" err="1"/>
              <a:t>velute</a:t>
            </a:r>
            <a:r>
              <a:rPr lang="tr-TR" sz="2400" dirty="0"/>
              <a:t> sos), kahverengi sos (İspanyol sosu), domates sos (kırmızı sos) ve </a:t>
            </a:r>
            <a:r>
              <a:rPr lang="tr-TR" sz="2400" dirty="0" err="1"/>
              <a:t>Hollandez</a:t>
            </a:r>
            <a:r>
              <a:rPr lang="tr-TR" sz="2400" dirty="0"/>
              <a:t> sostur. </a:t>
            </a:r>
          </a:p>
        </p:txBody>
      </p:sp>
    </p:spTree>
    <p:extLst>
      <p:ext uri="{BB962C8B-B14F-4D97-AF65-F5344CB8AC3E}">
        <p14:creationId xmlns:p14="http://schemas.microsoft.com/office/powerpoint/2010/main" val="209947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b="1" dirty="0"/>
              <a:t>Yakın Çağ</a:t>
            </a:r>
          </a:p>
        </p:txBody>
      </p:sp>
      <p:sp>
        <p:nvSpPr>
          <p:cNvPr id="3" name="İçerik Yer Tutucusu 2"/>
          <p:cNvSpPr>
            <a:spLocks noGrp="1"/>
          </p:cNvSpPr>
          <p:nvPr>
            <p:ph idx="1"/>
          </p:nvPr>
        </p:nvSpPr>
        <p:spPr/>
        <p:txBody>
          <a:bodyPr>
            <a:normAutofit/>
          </a:bodyPr>
          <a:lstStyle/>
          <a:p>
            <a:r>
              <a:rPr lang="tr-TR" sz="2400" dirty="0"/>
              <a:t>Sanayi devriminin başlamasıyla birlikte maden ve kömür ocaklarında çalışan işçilerin sayısında artış gözlenmiş, günlük 16-18 saat çalışan işçiler bu durumdan dolayı zayıf ve hasta düşmeye başlamıştır. Çalışanların zayıflıklarından kurtulmaları ve daha sağlıklı olmaları için restoranlar açılmaya başlanmıştır. Bu sebebe ilaveten evlerinde mutfağı olmayan veya evlerinde yemek pişirmek için gerekli ekipmanlara sahip olamayan kişilerin de dışarıda yemek yemeğe ihtiyaç duymaları restoranların açılması için bir gerekçe olmuştur.</a:t>
            </a:r>
          </a:p>
        </p:txBody>
      </p:sp>
    </p:spTree>
    <p:extLst>
      <p:ext uri="{BB962C8B-B14F-4D97-AF65-F5344CB8AC3E}">
        <p14:creationId xmlns:p14="http://schemas.microsoft.com/office/powerpoint/2010/main" val="2723581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Bilinen ilk restoran Paris’te 1765 yılında </a:t>
            </a:r>
            <a:r>
              <a:rPr lang="tr-TR" sz="2400" dirty="0" err="1"/>
              <a:t>Boulanger</a:t>
            </a:r>
            <a:r>
              <a:rPr lang="tr-TR" sz="2400" dirty="0"/>
              <a:t> tarafından açılmıştır. Et suyu çorbası satılan bu mekânın kurulmasından 17 yıl sonra günün her saatinde müşterilerin giderek belli bir yemek listesinden siparişler verip yemekler yediği bir mekân açılmıştır. 1782 yılında Paris’te </a:t>
            </a:r>
            <a:r>
              <a:rPr lang="tr-TR" sz="2400" dirty="0" err="1"/>
              <a:t>Antione</a:t>
            </a:r>
            <a:r>
              <a:rPr lang="tr-TR" sz="2400" dirty="0"/>
              <a:t> </a:t>
            </a:r>
            <a:r>
              <a:rPr lang="tr-TR" sz="2400" dirty="0" err="1"/>
              <a:t>Beauvilliers</a:t>
            </a:r>
            <a:r>
              <a:rPr lang="tr-TR" sz="2400" dirty="0"/>
              <a:t> tarafın-dan La </a:t>
            </a:r>
            <a:r>
              <a:rPr lang="tr-TR" sz="2400" dirty="0" err="1"/>
              <a:t>Grande</a:t>
            </a:r>
            <a:r>
              <a:rPr lang="tr-TR" sz="2400" dirty="0"/>
              <a:t> </a:t>
            </a:r>
            <a:r>
              <a:rPr lang="tr-TR" sz="2400" dirty="0" err="1"/>
              <a:t>Taverne</a:t>
            </a:r>
            <a:r>
              <a:rPr lang="tr-TR" sz="2400" dirty="0"/>
              <a:t> de </a:t>
            </a:r>
            <a:r>
              <a:rPr lang="tr-TR" sz="2400" dirty="0" err="1"/>
              <a:t>Londres</a:t>
            </a:r>
            <a:r>
              <a:rPr lang="tr-TR" sz="2400" dirty="0"/>
              <a:t> adıyla açılan restoranda deneyimli şefler çalışmaya başlamıştır. Böylece tarihin ilk lüks restoranı da açılmış oldu.</a:t>
            </a:r>
          </a:p>
        </p:txBody>
      </p:sp>
    </p:spTree>
    <p:extLst>
      <p:ext uri="{BB962C8B-B14F-4D97-AF65-F5344CB8AC3E}">
        <p14:creationId xmlns:p14="http://schemas.microsoft.com/office/powerpoint/2010/main" val="195921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46364" y="2052918"/>
            <a:ext cx="10390909" cy="4195481"/>
          </a:xfrm>
        </p:spPr>
        <p:txBody>
          <a:bodyPr>
            <a:noAutofit/>
          </a:bodyPr>
          <a:lstStyle/>
          <a:p>
            <a:r>
              <a:rPr lang="tr-TR" sz="2400" dirty="0"/>
              <a:t>İkinci dünya savaşından sonra yaşanan ekonomik canlanma beraberinde Amerika ve Avrupa ülkelerinde yaşayan insanların tüketim alışkanlıklarını da değiştirmiştir.</a:t>
            </a:r>
          </a:p>
          <a:p>
            <a:r>
              <a:rPr lang="tr-TR" sz="2400" dirty="0"/>
              <a:t>Ekonominin canlılığı ile dünyada Amerikan tarzı düşünce ve tüketim alışkanlıkları yaygınlaşmaya başlamıştır. Özellikle Amerika’da müşterinin tepsiyle yemeğini kendisinin aldığı ve hızlı bir şekilde yemek yeme-sine olanak sağlayan </a:t>
            </a:r>
            <a:r>
              <a:rPr lang="tr-TR" sz="2400" dirty="0" err="1"/>
              <a:t>fast</a:t>
            </a:r>
            <a:r>
              <a:rPr lang="tr-TR" sz="2400" dirty="0"/>
              <a:t> </a:t>
            </a:r>
            <a:r>
              <a:rPr lang="tr-TR" sz="2400" dirty="0" err="1"/>
              <a:t>food</a:t>
            </a:r>
            <a:r>
              <a:rPr lang="tr-TR" sz="2400" dirty="0"/>
              <a:t> (hızlı yemek) akımı gelişmeye başlamıştır. Sağlık-sız beslenme ve hareketsiz yaşam gibi sorunlara sebep olan bu akımın yaygınlaşmasıyla beraber yaşanan sağlık problemleri beraberinde </a:t>
            </a:r>
            <a:r>
              <a:rPr lang="tr-TR" sz="2400" dirty="0" err="1"/>
              <a:t>slow</a:t>
            </a:r>
            <a:r>
              <a:rPr lang="tr-TR" sz="2400" dirty="0"/>
              <a:t> </a:t>
            </a:r>
            <a:r>
              <a:rPr lang="tr-TR" sz="2400" dirty="0" err="1"/>
              <a:t>food</a:t>
            </a:r>
            <a:r>
              <a:rPr lang="tr-TR" sz="2400" dirty="0"/>
              <a:t> akımını doğurmuştur.</a:t>
            </a:r>
          </a:p>
        </p:txBody>
      </p:sp>
    </p:spTree>
    <p:extLst>
      <p:ext uri="{BB962C8B-B14F-4D97-AF65-F5344CB8AC3E}">
        <p14:creationId xmlns:p14="http://schemas.microsoft.com/office/powerpoint/2010/main" val="2720164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200" dirty="0"/>
              <a:t>Amerika’da yeni akımlar gelişirken Fransa’da ikinci dünya savaşı sonrasında kalorisi düşük ancak buna rağmen taze ve kaliteli gıda maddeleriyle yapılan yemeklerin yer aldığı yeni bir akım doğmuştur. Bu akım Yeni Mutfak (</a:t>
            </a:r>
            <a:r>
              <a:rPr lang="tr-TR" sz="2200" dirty="0" err="1"/>
              <a:t>Nouvelle</a:t>
            </a:r>
            <a:r>
              <a:rPr lang="tr-TR" sz="2200" dirty="0"/>
              <a:t> </a:t>
            </a:r>
            <a:r>
              <a:rPr lang="tr-TR" sz="2200" dirty="0" err="1"/>
              <a:t>Cuisine</a:t>
            </a:r>
            <a:r>
              <a:rPr lang="tr-TR" sz="2200" dirty="0"/>
              <a:t>) olarak adlandırılmıştır. Bu akımın temel felsefesi yemeğin hem lezzetine hem de görünüşüne önem verilmesidir. Bunun yanında karmaşık ve uzun yemek pişirme tekniklerini reddeden, en taze ürünlerin kullanımına ön ayak olan, kısa ve sade menülerin hazırlanmasına dikkat çeken, yemek porsiyonlarında azaltmaya giden ve mutfağa sistematik ve bilimsel bir bakış açısıyla yaklaşan bir mutfak akımıdır.</a:t>
            </a:r>
          </a:p>
        </p:txBody>
      </p:sp>
    </p:spTree>
    <p:extLst>
      <p:ext uri="{BB962C8B-B14F-4D97-AF65-F5344CB8AC3E}">
        <p14:creationId xmlns:p14="http://schemas.microsoft.com/office/powerpoint/2010/main" val="1313773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257</TotalTime>
  <Words>664</Words>
  <Application>Microsoft Office PowerPoint</Application>
  <PresentationFormat>Geniş ekran</PresentationFormat>
  <Paragraphs>20</Paragraphs>
  <Slides>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İyon</vt:lpstr>
      <vt:lpstr>T.C.  KASTAMONU ÜNİVERSİTESİ TURİZM FAKÜLTESİ</vt:lpstr>
      <vt:lpstr>Orta Çağ</vt:lpstr>
      <vt:lpstr>PowerPoint Sunusu</vt:lpstr>
      <vt:lpstr>Yeniçağ</vt:lpstr>
      <vt:lpstr>PowerPoint Sunusu</vt:lpstr>
      <vt:lpstr>Yakın Çağ</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Gastronomi ve Yiyecek Tarihi </dc:title>
  <dc:creator>Casper</dc:creator>
  <cp:lastModifiedBy>pc</cp:lastModifiedBy>
  <cp:revision>278</cp:revision>
  <dcterms:created xsi:type="dcterms:W3CDTF">2021-07-13T20:51:49Z</dcterms:created>
  <dcterms:modified xsi:type="dcterms:W3CDTF">2025-09-11T10:49:11Z</dcterms:modified>
</cp:coreProperties>
</file>