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
  </p:notesMasterIdLst>
  <p:sldIdLst>
    <p:sldId id="420" r:id="rId2"/>
    <p:sldId id="266" r:id="rId3"/>
    <p:sldId id="267" r:id="rId4"/>
    <p:sldId id="268" r:id="rId5"/>
    <p:sldId id="269" r:id="rId6"/>
    <p:sldId id="27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14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A0051-1B56-4ECA-80AA-75A7D7C1E334}" type="datetimeFigureOut">
              <a:rPr lang="tr-TR" smtClean="0"/>
              <a:t>16.09.2025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ECE0F-F16C-4A17-BAD3-7311596A6796}" type="slidenum">
              <a:rPr lang="tr-TR" smtClean="0"/>
              <a:t>‹#›</a:t>
            </a:fld>
            <a:endParaRPr lang="tr-TR"/>
          </a:p>
        </p:txBody>
      </p:sp>
    </p:spTree>
    <p:extLst>
      <p:ext uri="{BB962C8B-B14F-4D97-AF65-F5344CB8AC3E}">
        <p14:creationId xmlns:p14="http://schemas.microsoft.com/office/powerpoint/2010/main" val="174580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Madde 19 a göre Yükümlülüklerimiz</a:t>
            </a:r>
            <a:r>
              <a:rPr lang="tr-TR" baseline="0" dirty="0" smtClean="0"/>
              <a:t> nelerdir?</a:t>
            </a:r>
            <a:endParaRPr lang="tr-TR" dirty="0"/>
          </a:p>
        </p:txBody>
      </p:sp>
      <p:sp>
        <p:nvSpPr>
          <p:cNvPr id="4" name="Slayt Numarası Yer Tutucusu 3"/>
          <p:cNvSpPr>
            <a:spLocks noGrp="1"/>
          </p:cNvSpPr>
          <p:nvPr>
            <p:ph type="sldNum" sz="quarter" idx="10"/>
          </p:nvPr>
        </p:nvSpPr>
        <p:spPr/>
        <p:txBody>
          <a:bodyPr/>
          <a:lstStyle/>
          <a:p>
            <a:fld id="{560ECE0F-F16C-4A17-BAD3-7311596A6796}" type="slidenum">
              <a:rPr lang="tr-TR" smtClean="0"/>
              <a:t>2</a:t>
            </a:fld>
            <a:endParaRPr lang="tr-TR"/>
          </a:p>
        </p:txBody>
      </p:sp>
    </p:spTree>
    <p:extLst>
      <p:ext uri="{BB962C8B-B14F-4D97-AF65-F5344CB8AC3E}">
        <p14:creationId xmlns:p14="http://schemas.microsoft.com/office/powerpoint/2010/main" val="197745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a) Dört saat veya daha kısa süreli işlerde </a:t>
            </a:r>
            <a:r>
              <a:rPr lang="tr-TR" sz="1200" b="0" i="0" kern="1200" dirty="0" err="1">
                <a:solidFill>
                  <a:schemeClr val="tx1"/>
                </a:solidFill>
                <a:effectLst/>
                <a:latin typeface="+mn-lt"/>
                <a:ea typeface="+mn-ea"/>
                <a:cs typeface="+mn-cs"/>
              </a:rPr>
              <a:t>onbeş</a:t>
            </a:r>
            <a:r>
              <a:rPr lang="tr-TR" sz="1200" b="0" i="0" kern="1200" dirty="0">
                <a:solidFill>
                  <a:schemeClr val="tx1"/>
                </a:solidFill>
                <a:effectLst/>
                <a:latin typeface="+mn-lt"/>
                <a:ea typeface="+mn-ea"/>
                <a:cs typeface="+mn-cs"/>
              </a:rPr>
              <a:t> dakika,</a:t>
            </a:r>
          </a:p>
          <a:p>
            <a:r>
              <a:rPr lang="tr-TR" sz="1200" b="0" i="0" kern="1200" dirty="0">
                <a:solidFill>
                  <a:schemeClr val="tx1"/>
                </a:solidFill>
                <a:effectLst/>
                <a:latin typeface="+mn-lt"/>
                <a:ea typeface="+mn-ea"/>
                <a:cs typeface="+mn-cs"/>
              </a:rPr>
              <a:t>b) Dört saatten fazla ve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saate kadar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 dahil) süreli işlerde yarım saat,   </a:t>
            </a:r>
          </a:p>
          <a:p>
            <a:r>
              <a:rPr lang="tr-TR" sz="1200" b="0" i="0" kern="1200" dirty="0">
                <a:solidFill>
                  <a:schemeClr val="tx1"/>
                </a:solidFill>
                <a:effectLst/>
                <a:latin typeface="+mn-lt"/>
                <a:ea typeface="+mn-ea"/>
                <a:cs typeface="+mn-cs"/>
              </a:rPr>
              <a:t>c) </a:t>
            </a:r>
            <a:r>
              <a:rPr lang="tr-TR" sz="1200" b="0" i="0" kern="1200" dirty="0" err="1">
                <a:solidFill>
                  <a:schemeClr val="tx1"/>
                </a:solidFill>
                <a:effectLst/>
                <a:latin typeface="+mn-lt"/>
                <a:ea typeface="+mn-ea"/>
                <a:cs typeface="+mn-cs"/>
              </a:rPr>
              <a:t>Yedibuçuk</a:t>
            </a:r>
            <a:r>
              <a:rPr lang="tr-TR" sz="1200" b="0" i="0" kern="1200" dirty="0">
                <a:solidFill>
                  <a:schemeClr val="tx1"/>
                </a:solidFill>
                <a:effectLst/>
                <a:latin typeface="+mn-lt"/>
                <a:ea typeface="+mn-ea"/>
                <a:cs typeface="+mn-cs"/>
              </a:rPr>
              <a:t> saatten fazla süreli işlerde bir saat,  aralıksız</a:t>
            </a:r>
          </a:p>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Ücreti ödeme gününden itibaren yirmi gün içinde mücbir bir neden dışında ödenmeyen işçi, iş görme borcunu yerine getirmekten kaçınabilir. Bu nedenle kişisel kararlarına dayanarak iş görme borcunu yerine getirmemeleri sayısal olarak toplu bir nitelik kazansa dahi grev olarak nitelendirilemez. Gününde ödenmeyen ücretler için mevduata uygulanan en yüksek faiz oranı uygulanır.</a:t>
            </a:r>
            <a:br>
              <a:rPr lang="tr-TR" sz="1200" b="0" i="0" kern="1200" dirty="0">
                <a:solidFill>
                  <a:schemeClr val="tx1"/>
                </a:solidFill>
                <a:effectLst/>
                <a:latin typeface="+mn-lt"/>
                <a:ea typeface="+mn-ea"/>
                <a:cs typeface="+mn-cs"/>
              </a:rPr>
            </a:br>
            <a:r>
              <a:rPr lang="tr-TR" sz="1200" b="0" i="0" kern="1200" dirty="0">
                <a:solidFill>
                  <a:schemeClr val="tx1"/>
                </a:solidFill>
                <a:effectLst/>
                <a:latin typeface="+mn-lt"/>
                <a:ea typeface="+mn-ea"/>
                <a:cs typeface="+mn-cs"/>
              </a:rPr>
              <a:t>Bu işçilerin bu nedenle iş akitleri çalışmadıkları için feshedilemez ve yerine yeni işçi alınamaz, bu işler başkalarına yaptırılamaz.</a:t>
            </a:r>
            <a:br>
              <a:rPr lang="tr-TR" sz="1200" b="0" i="0" kern="1200" dirty="0">
                <a:solidFill>
                  <a:schemeClr val="tx1"/>
                </a:solidFill>
                <a:effectLst/>
                <a:latin typeface="+mn-lt"/>
                <a:ea typeface="+mn-ea"/>
                <a:cs typeface="+mn-cs"/>
              </a:rPr>
            </a:br>
            <a:r>
              <a:rPr lang="tr-TR" sz="1200" b="0" i="0" kern="1200" dirty="0">
                <a:solidFill>
                  <a:schemeClr val="tx1"/>
                </a:solidFill>
                <a:effectLst/>
                <a:latin typeface="+mn-lt"/>
                <a:ea typeface="+mn-ea"/>
                <a:cs typeface="+mn-cs"/>
              </a:rPr>
              <a:t>Her bir saat fazla çalışma için verilecek ücret normal çalışma ücretinin saat başına düşen miktarının yüzde elli yükseltilmesi suretiyle ödenir.</a:t>
            </a:r>
          </a:p>
        </p:txBody>
      </p:sp>
      <p:sp>
        <p:nvSpPr>
          <p:cNvPr id="4" name="Slayt Numarası Yer Tutucusu 3"/>
          <p:cNvSpPr>
            <a:spLocks noGrp="1"/>
          </p:cNvSpPr>
          <p:nvPr>
            <p:ph type="sldNum" sz="quarter" idx="10"/>
          </p:nvPr>
        </p:nvSpPr>
        <p:spPr/>
        <p:txBody>
          <a:bodyPr/>
          <a:lstStyle/>
          <a:p>
            <a:fld id="{CC18446F-B4EF-4715-9156-B6484FA21EE2}" type="slidenum">
              <a:rPr lang="tr-TR" smtClean="0"/>
              <a:t>3</a:t>
            </a:fld>
            <a:endParaRPr lang="tr-TR"/>
          </a:p>
        </p:txBody>
      </p:sp>
    </p:spTree>
    <p:extLst>
      <p:ext uri="{BB962C8B-B14F-4D97-AF65-F5344CB8AC3E}">
        <p14:creationId xmlns:p14="http://schemas.microsoft.com/office/powerpoint/2010/main" val="168642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İşyerinde işe başladığı günden itibaren, deneme süresi de içinde olmak üzere, en az bir yıl çalışmış olan işçilere yıllık ücretli izin verilir.</a:t>
            </a:r>
          </a:p>
          <a:p>
            <a:r>
              <a:rPr lang="tr-TR" sz="1200" b="0" i="0" kern="1200" dirty="0">
                <a:solidFill>
                  <a:schemeClr val="tx1"/>
                </a:solidFill>
                <a:effectLst/>
                <a:latin typeface="+mn-lt"/>
                <a:ea typeface="+mn-ea"/>
                <a:cs typeface="+mn-cs"/>
              </a:rPr>
              <a:t>Sözleşmelerle arttırılabilir.</a:t>
            </a:r>
            <a:endParaRPr lang="tr-TR" dirty="0"/>
          </a:p>
        </p:txBody>
      </p:sp>
      <p:sp>
        <p:nvSpPr>
          <p:cNvPr id="4" name="Slayt Numarası Yer Tutucusu 3"/>
          <p:cNvSpPr>
            <a:spLocks noGrp="1"/>
          </p:cNvSpPr>
          <p:nvPr>
            <p:ph type="sldNum" sz="quarter" idx="10"/>
          </p:nvPr>
        </p:nvSpPr>
        <p:spPr/>
        <p:txBody>
          <a:bodyPr/>
          <a:lstStyle/>
          <a:p>
            <a:fld id="{CC18446F-B4EF-4715-9156-B6484FA21EE2}" type="slidenum">
              <a:rPr lang="tr-TR" smtClean="0"/>
              <a:t>4</a:t>
            </a:fld>
            <a:endParaRPr lang="tr-TR"/>
          </a:p>
        </p:txBody>
      </p:sp>
    </p:spTree>
    <p:extLst>
      <p:ext uri="{BB962C8B-B14F-4D97-AF65-F5344CB8AC3E}">
        <p14:creationId xmlns:p14="http://schemas.microsoft.com/office/powerpoint/2010/main" val="268535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Feshedilmiş sayılır.</a:t>
            </a:r>
          </a:p>
          <a:p>
            <a:r>
              <a:rPr lang="tr-TR" sz="1200" b="0" i="0" kern="1200" dirty="0">
                <a:solidFill>
                  <a:schemeClr val="tx1"/>
                </a:solidFill>
                <a:effectLst/>
                <a:latin typeface="+mn-lt"/>
                <a:ea typeface="+mn-ea"/>
                <a:cs typeface="+mn-cs"/>
              </a:rPr>
              <a:t>Bu süreler asgari olup sözleşmeler ile artırılabilir.</a:t>
            </a:r>
          </a:p>
          <a:p>
            <a:r>
              <a:rPr lang="tr-TR" sz="1200" b="0" i="0" kern="1200" dirty="0">
                <a:solidFill>
                  <a:schemeClr val="tx1"/>
                </a:solidFill>
                <a:effectLst/>
                <a:latin typeface="+mn-lt"/>
                <a:ea typeface="+mn-ea"/>
                <a:cs typeface="+mn-cs"/>
              </a:rPr>
              <a:t>Bildirim şartına uymayan taraf, bildirim süresine ilişkin ücret tutarında tazminat ödemek zorundadır.</a:t>
            </a:r>
          </a:p>
          <a:p>
            <a:r>
              <a:rPr lang="tr-TR" sz="1200" b="0" i="0" kern="1200" dirty="0">
                <a:solidFill>
                  <a:schemeClr val="tx1"/>
                </a:solidFill>
                <a:effectLst/>
                <a:latin typeface="+mn-lt"/>
                <a:ea typeface="+mn-ea"/>
                <a:cs typeface="+mn-cs"/>
              </a:rPr>
              <a:t>İşveren bildirim süresine ait ücreti peşin vermek suretiyle iş sözleşmesini feshedebilir</a:t>
            </a:r>
            <a:r>
              <a:rPr lang="tr-TR" sz="1200" b="0" i="0" kern="1200" dirty="0" smtClean="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C18446F-B4EF-4715-9156-B6484FA21EE2}" type="slidenum">
              <a:rPr lang="tr-TR" smtClean="0"/>
              <a:t>5</a:t>
            </a:fld>
            <a:endParaRPr lang="tr-TR"/>
          </a:p>
        </p:txBody>
      </p:sp>
    </p:spTree>
    <p:extLst>
      <p:ext uri="{BB962C8B-B14F-4D97-AF65-F5344CB8AC3E}">
        <p14:creationId xmlns:p14="http://schemas.microsoft.com/office/powerpoint/2010/main" val="95744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2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8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4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245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2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7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1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7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4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9340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4A62E-0B02-416B-A8B5-0ECA4C1FFBBF}"/>
              </a:ext>
            </a:extLst>
          </p:cNvPr>
          <p:cNvSpPr>
            <a:spLocks noGrp="1"/>
          </p:cNvSpPr>
          <p:nvPr>
            <p:ph type="title"/>
          </p:nvPr>
        </p:nvSpPr>
        <p:spPr/>
        <p:txBody>
          <a:bodyPr/>
          <a:lstStyle/>
          <a:p>
            <a:pPr algn="ctr"/>
            <a:r>
              <a:rPr lang="tr-TR" dirty="0"/>
              <a:t>T.C. </a:t>
            </a:r>
            <a:br>
              <a:rPr lang="tr-TR" dirty="0"/>
            </a:br>
            <a:r>
              <a:rPr lang="tr-TR" dirty="0"/>
              <a:t>KASTAMONU ÜNİVERSİTESİ</a:t>
            </a:r>
          </a:p>
        </p:txBody>
      </p:sp>
      <p:sp>
        <p:nvSpPr>
          <p:cNvPr id="4" name="Başlık 1">
            <a:extLst>
              <a:ext uri="{FF2B5EF4-FFF2-40B4-BE49-F238E27FC236}">
                <a16:creationId xmlns:a16="http://schemas.microsoft.com/office/drawing/2014/main" id="{AC714E28-F5EE-43E4-AC27-36385A24F3C8}"/>
              </a:ext>
            </a:extLst>
          </p:cNvPr>
          <p:cNvSpPr txBox="1">
            <a:spLocks/>
          </p:cNvSpPr>
          <p:nvPr/>
        </p:nvSpPr>
        <p:spPr>
          <a:xfrm>
            <a:off x="1647514" y="2724737"/>
            <a:ext cx="6683765" cy="1614266"/>
          </a:xfrm>
          <a:prstGeom prst="rect">
            <a:avLst/>
          </a:prstGeom>
        </p:spPr>
        <p:txBody>
          <a:bodyPr vert="horz" lIns="68580" tIns="34290" rIns="68580" bIns="3429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TURİZM FAKÜLTESİ</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GASTRONOMİ VE MUTFAK SANATLARI BÖLÜMÜ</a:t>
            </a:r>
          </a:p>
        </p:txBody>
      </p:sp>
      <p:sp>
        <p:nvSpPr>
          <p:cNvPr id="5" name="İçerik Yer Tutucusu 2">
            <a:extLst>
              <a:ext uri="{FF2B5EF4-FFF2-40B4-BE49-F238E27FC236}">
                <a16:creationId xmlns:a16="http://schemas.microsoft.com/office/drawing/2014/main" id="{83391738-7444-4F3E-A688-924FAB07CD51}"/>
              </a:ext>
            </a:extLst>
          </p:cNvPr>
          <p:cNvSpPr>
            <a:spLocks noGrp="1"/>
          </p:cNvSpPr>
          <p:nvPr>
            <p:ph idx="1"/>
          </p:nvPr>
        </p:nvSpPr>
        <p:spPr>
          <a:xfrm>
            <a:off x="1350549" y="4685262"/>
            <a:ext cx="7290055" cy="529457"/>
          </a:xfrm>
        </p:spPr>
        <p:txBody>
          <a:bodyPr>
            <a:normAutofit/>
          </a:bodyPr>
          <a:lstStyle/>
          <a:p>
            <a:pPr marL="0" indent="0" algn="ctr">
              <a:buNone/>
            </a:pPr>
            <a:r>
              <a:rPr lang="tr-TR" sz="1800" dirty="0" smtClean="0"/>
              <a:t>İŞ SAĞLIĞI VE GÜVENLİĞİ</a:t>
            </a:r>
            <a:endParaRPr lang="tr-TR" sz="1800" dirty="0"/>
          </a:p>
        </p:txBody>
      </p:sp>
    </p:spTree>
    <p:extLst>
      <p:ext uri="{BB962C8B-B14F-4D97-AF65-F5344CB8AC3E}">
        <p14:creationId xmlns:p14="http://schemas.microsoft.com/office/powerpoint/2010/main" val="381571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81000" y="228600"/>
            <a:ext cx="84582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000" b="1" dirty="0">
                <a:latin typeface="Arial" panose="020B0604020202020204" pitchFamily="34" charset="0"/>
                <a:cs typeface="Arial" panose="020B0604020202020204" pitchFamily="34" charset="0"/>
              </a:rPr>
              <a:t>Çalışanların işveren tarafından verilecek eğitimler ve talimatlar doğrultusunda yükümlülükleri nelerdir?</a:t>
            </a:r>
          </a:p>
        </p:txBody>
      </p:sp>
      <p:sp>
        <p:nvSpPr>
          <p:cNvPr id="6" name="Metin kutusu 5"/>
          <p:cNvSpPr txBox="1"/>
          <p:nvPr/>
        </p:nvSpPr>
        <p:spPr>
          <a:xfrm>
            <a:off x="685800" y="1219200"/>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İşyerinde ki makine, cihaz, araç, gereç, tehlikeli madde, taşıma ekipmanı ve diğer üretim araçlarını kurallara uygun bir şekilde kullanmalıyız.</a:t>
            </a:r>
          </a:p>
        </p:txBody>
      </p:sp>
      <p:sp>
        <p:nvSpPr>
          <p:cNvPr id="8" name="Metin kutusu 7"/>
          <p:cNvSpPr txBox="1"/>
          <p:nvPr/>
        </p:nvSpPr>
        <p:spPr>
          <a:xfrm>
            <a:off x="685800" y="19812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Sağlık ve güvenlik işaretlerine kesinlikle eksiksiz olarak uymalıyız.</a:t>
            </a:r>
          </a:p>
        </p:txBody>
      </p:sp>
      <p:sp>
        <p:nvSpPr>
          <p:cNvPr id="9" name="Metin kutusu 8"/>
          <p:cNvSpPr txBox="1"/>
          <p:nvPr/>
        </p:nvSpPr>
        <p:spPr>
          <a:xfrm>
            <a:off x="685800" y="2461096"/>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Hiçbir şekilde herhangi bir makine yada teçhizatın yerini ve şeklini keyfi olarak çıkarmamalıyız ve yerini değiştirmemeliyiz. </a:t>
            </a:r>
          </a:p>
        </p:txBody>
      </p:sp>
      <p:sp>
        <p:nvSpPr>
          <p:cNvPr id="12" name="Metin kutusu 11"/>
          <p:cNvSpPr txBox="1"/>
          <p:nvPr/>
        </p:nvSpPr>
        <p:spPr>
          <a:xfrm>
            <a:off x="685800" y="32004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Şahsımıza sağlanan kişisel koruyucuları doğru </a:t>
            </a:r>
            <a:r>
              <a:rPr lang="tr-TR" dirty="0" smtClean="0"/>
              <a:t>kullanmalıyız ve korumalıyız.</a:t>
            </a:r>
            <a:endParaRPr lang="tr-TR" dirty="0"/>
          </a:p>
        </p:txBody>
      </p:sp>
      <p:sp>
        <p:nvSpPr>
          <p:cNvPr id="13" name="Metin kutusu 12"/>
          <p:cNvSpPr txBox="1"/>
          <p:nvPr/>
        </p:nvSpPr>
        <p:spPr>
          <a:xfrm>
            <a:off x="692046" y="3711713"/>
            <a:ext cx="815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tr-TR" dirty="0"/>
              <a:t>Herhangi bir tehlike ile karşılaştığımızda derhal işverene veya çalışan temsilcisine haber vermeliyiz .</a:t>
            </a:r>
          </a:p>
        </p:txBody>
      </p:sp>
      <p:pic>
        <p:nvPicPr>
          <p:cNvPr id="2" name="Resim 1"/>
          <p:cNvPicPr>
            <a:picLocks noChangeAspect="1"/>
          </p:cNvPicPr>
          <p:nvPr/>
        </p:nvPicPr>
        <p:blipFill>
          <a:blip r:embed="rId3"/>
          <a:stretch>
            <a:fillRect/>
          </a:stretch>
        </p:blipFill>
        <p:spPr>
          <a:xfrm>
            <a:off x="1828800" y="4358044"/>
            <a:ext cx="5286375" cy="2415039"/>
          </a:xfrm>
          <a:prstGeom prst="rect">
            <a:avLst/>
          </a:prstGeom>
        </p:spPr>
      </p:pic>
    </p:spTree>
    <p:extLst>
      <p:ext uri="{BB962C8B-B14F-4D97-AF65-F5344CB8AC3E}">
        <p14:creationId xmlns:p14="http://schemas.microsoft.com/office/powerpoint/2010/main" val="25345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a:t>Çalışma Süresi ve Ücret</a:t>
            </a:r>
          </a:p>
        </p:txBody>
      </p:sp>
      <p:sp>
        <p:nvSpPr>
          <p:cNvPr id="4" name="Metin kutusu 3"/>
          <p:cNvSpPr txBox="1"/>
          <p:nvPr/>
        </p:nvSpPr>
        <p:spPr>
          <a:xfrm>
            <a:off x="533400" y="2286000"/>
            <a:ext cx="7848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Günde en fazla 7,5 saat</a:t>
            </a:r>
          </a:p>
        </p:txBody>
      </p:sp>
      <p:sp>
        <p:nvSpPr>
          <p:cNvPr id="5" name="Metin kutusu 4"/>
          <p:cNvSpPr txBox="1"/>
          <p:nvPr/>
        </p:nvSpPr>
        <p:spPr>
          <a:xfrm>
            <a:off x="533400" y="2933700"/>
            <a:ext cx="74676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a:t>Günde en fazla 3 saat mesai</a:t>
            </a:r>
          </a:p>
        </p:txBody>
      </p:sp>
      <p:sp>
        <p:nvSpPr>
          <p:cNvPr id="6" name="Metin kutusu 5"/>
          <p:cNvSpPr txBox="1"/>
          <p:nvPr/>
        </p:nvSpPr>
        <p:spPr>
          <a:xfrm>
            <a:off x="533400" y="1676400"/>
            <a:ext cx="81534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Haftada 45 saat</a:t>
            </a:r>
          </a:p>
        </p:txBody>
      </p:sp>
      <p:sp>
        <p:nvSpPr>
          <p:cNvPr id="7" name="Metin kutusu 6"/>
          <p:cNvSpPr txBox="1"/>
          <p:nvPr/>
        </p:nvSpPr>
        <p:spPr>
          <a:xfrm>
            <a:off x="533400" y="3581400"/>
            <a:ext cx="7086600" cy="3810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t>Posta değişiminde 11 saat dinlenme</a:t>
            </a:r>
          </a:p>
        </p:txBody>
      </p:sp>
      <p:sp>
        <p:nvSpPr>
          <p:cNvPr id="10" name="Metin kutusu 9"/>
          <p:cNvSpPr txBox="1"/>
          <p:nvPr/>
        </p:nvSpPr>
        <p:spPr>
          <a:xfrm>
            <a:off x="533400" y="4267200"/>
            <a:ext cx="7848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Fazla çalışma %50</a:t>
            </a:r>
          </a:p>
        </p:txBody>
      </p:sp>
      <p:sp>
        <p:nvSpPr>
          <p:cNvPr id="12" name="Metin kutusu 11"/>
          <p:cNvSpPr txBox="1"/>
          <p:nvPr/>
        </p:nvSpPr>
        <p:spPr>
          <a:xfrm>
            <a:off x="533400" y="4876800"/>
            <a:ext cx="74676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a:t>Fazla sürelerle çalışma %25</a:t>
            </a:r>
          </a:p>
        </p:txBody>
      </p:sp>
    </p:spTree>
    <p:extLst>
      <p:ext uri="{BB962C8B-B14F-4D97-AF65-F5344CB8AC3E}">
        <p14:creationId xmlns:p14="http://schemas.microsoft.com/office/powerpoint/2010/main" val="354887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sz="3200" b="1" dirty="0"/>
              <a:t>Yıllık Ücretli İzin Hakkı ve İzin Süreleri</a:t>
            </a:r>
            <a:endParaRPr lang="tr-TR" sz="3200" dirty="0"/>
          </a:p>
        </p:txBody>
      </p:sp>
      <p:sp>
        <p:nvSpPr>
          <p:cNvPr id="5" name="Metin kutusu 4"/>
          <p:cNvSpPr txBox="1"/>
          <p:nvPr/>
        </p:nvSpPr>
        <p:spPr>
          <a:xfrm>
            <a:off x="762000" y="1676400"/>
            <a:ext cx="7696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dirty="0"/>
              <a:t>Bir yıldan beş yıla kadar (beş yıl dahil) olanlara on dört günden,</a:t>
            </a:r>
          </a:p>
        </p:txBody>
      </p:sp>
      <p:sp>
        <p:nvSpPr>
          <p:cNvPr id="6" name="Metin kutusu 5"/>
          <p:cNvSpPr txBox="1"/>
          <p:nvPr/>
        </p:nvSpPr>
        <p:spPr>
          <a:xfrm>
            <a:off x="762000" y="2198132"/>
            <a:ext cx="7696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000" dirty="0"/>
              <a:t>Beş yıldan fazla on beş yıldan az olanlara yirmi günden,</a:t>
            </a:r>
          </a:p>
        </p:txBody>
      </p:sp>
      <p:sp>
        <p:nvSpPr>
          <p:cNvPr id="7" name="Dikdörtgen 6"/>
          <p:cNvSpPr/>
          <p:nvPr/>
        </p:nvSpPr>
        <p:spPr>
          <a:xfrm>
            <a:off x="746760" y="2684026"/>
            <a:ext cx="768096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000" dirty="0"/>
              <a:t>On beş yıl (dahil) ve daha fazla olanlara yirmi altı günden,</a:t>
            </a:r>
          </a:p>
        </p:txBody>
      </p:sp>
      <p:sp>
        <p:nvSpPr>
          <p:cNvPr id="8" name="Dikdörtgen 7"/>
          <p:cNvSpPr/>
          <p:nvPr/>
        </p:nvSpPr>
        <p:spPr>
          <a:xfrm>
            <a:off x="746760" y="3226356"/>
            <a:ext cx="76809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b="1" dirty="0"/>
              <a:t>AZ OLAMAZ</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163" y="3886200"/>
            <a:ext cx="4215873" cy="2539683"/>
          </a:xfrm>
          <a:prstGeom prst="rect">
            <a:avLst/>
          </a:prstGeom>
          <a:ln>
            <a:noFill/>
          </a:ln>
          <a:effectLst>
            <a:softEdge rad="112500"/>
          </a:effectLst>
        </p:spPr>
      </p:pic>
    </p:spTree>
    <p:extLst>
      <p:ext uri="{BB962C8B-B14F-4D97-AF65-F5344CB8AC3E}">
        <p14:creationId xmlns:p14="http://schemas.microsoft.com/office/powerpoint/2010/main" val="421625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tr-TR" dirty="0"/>
              <a:t>FESİH</a:t>
            </a:r>
          </a:p>
        </p:txBody>
      </p:sp>
      <p:sp>
        <p:nvSpPr>
          <p:cNvPr id="4" name="Metin kutusu 3"/>
          <p:cNvSpPr txBox="1"/>
          <p:nvPr/>
        </p:nvSpPr>
        <p:spPr>
          <a:xfrm>
            <a:off x="685800" y="160020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6 Aydan az ise;</a:t>
            </a:r>
          </a:p>
        </p:txBody>
      </p:sp>
      <p:sp>
        <p:nvSpPr>
          <p:cNvPr id="5" name="Metin kutusu 4"/>
          <p:cNvSpPr txBox="1"/>
          <p:nvPr/>
        </p:nvSpPr>
        <p:spPr>
          <a:xfrm>
            <a:off x="685800" y="223397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6 Aydan 1.5 yıla kadar;</a:t>
            </a:r>
          </a:p>
        </p:txBody>
      </p:sp>
      <p:sp>
        <p:nvSpPr>
          <p:cNvPr id="6" name="Metin kutusu 5"/>
          <p:cNvSpPr txBox="1"/>
          <p:nvPr/>
        </p:nvSpPr>
        <p:spPr>
          <a:xfrm>
            <a:off x="685800" y="290715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1.5 yıldan 3 yıla kadar;</a:t>
            </a:r>
          </a:p>
        </p:txBody>
      </p:sp>
      <p:sp>
        <p:nvSpPr>
          <p:cNvPr id="7" name="Metin kutusu 6"/>
          <p:cNvSpPr txBox="1"/>
          <p:nvPr/>
        </p:nvSpPr>
        <p:spPr>
          <a:xfrm>
            <a:off x="685800" y="356771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3 yıldan fazla ise;</a:t>
            </a:r>
          </a:p>
        </p:txBody>
      </p:sp>
      <p:sp>
        <p:nvSpPr>
          <p:cNvPr id="9" name="Metin kutusu 8"/>
          <p:cNvSpPr txBox="1"/>
          <p:nvPr/>
        </p:nvSpPr>
        <p:spPr>
          <a:xfrm>
            <a:off x="5273040" y="1640532"/>
            <a:ext cx="31242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000" b="1" dirty="0"/>
              <a:t>2 Hafta</a:t>
            </a:r>
          </a:p>
        </p:txBody>
      </p:sp>
      <p:sp>
        <p:nvSpPr>
          <p:cNvPr id="10" name="Metin kutusu 9"/>
          <p:cNvSpPr txBox="1"/>
          <p:nvPr/>
        </p:nvSpPr>
        <p:spPr>
          <a:xfrm>
            <a:off x="5273040" y="2264747"/>
            <a:ext cx="31242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000" b="1" dirty="0"/>
              <a:t>4 Hafta</a:t>
            </a:r>
          </a:p>
        </p:txBody>
      </p:sp>
      <p:sp>
        <p:nvSpPr>
          <p:cNvPr id="11" name="Metin kutusu 10"/>
          <p:cNvSpPr txBox="1"/>
          <p:nvPr/>
        </p:nvSpPr>
        <p:spPr>
          <a:xfrm>
            <a:off x="5273040" y="2937927"/>
            <a:ext cx="31242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sz="2000" b="1" dirty="0"/>
              <a:t>6 Hafta</a:t>
            </a:r>
          </a:p>
        </p:txBody>
      </p:sp>
      <p:sp>
        <p:nvSpPr>
          <p:cNvPr id="12" name="Metin kutusu 11"/>
          <p:cNvSpPr txBox="1"/>
          <p:nvPr/>
        </p:nvSpPr>
        <p:spPr>
          <a:xfrm>
            <a:off x="5273040" y="3598487"/>
            <a:ext cx="31242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000" b="1" dirty="0"/>
              <a:t>8 Hafta</a:t>
            </a: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4123672"/>
            <a:ext cx="3482340" cy="2611755"/>
          </a:xfrm>
          <a:prstGeom prst="ellipse">
            <a:avLst/>
          </a:prstGeom>
          <a:ln>
            <a:noFill/>
          </a:ln>
          <a:effectLst>
            <a:softEdge rad="112500"/>
          </a:effectLst>
        </p:spPr>
      </p:pic>
    </p:spTree>
    <p:extLst>
      <p:ext uri="{BB962C8B-B14F-4D97-AF65-F5344CB8AC3E}">
        <p14:creationId xmlns:p14="http://schemas.microsoft.com/office/powerpoint/2010/main" val="273454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04800" y="380999"/>
            <a:ext cx="54102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buFont typeface="Wingdings" panose="05000000000000000000" pitchFamily="2" charset="2"/>
              <a:buChar char="Ø"/>
            </a:pPr>
            <a:r>
              <a:rPr lang="tr-TR" sz="2000" b="1" dirty="0">
                <a:solidFill>
                  <a:schemeClr val="bg1"/>
                </a:solidFill>
                <a:latin typeface="Arial" panose="020B0604020202020204" pitchFamily="34" charset="0"/>
                <a:cs typeface="Arial" panose="020B0604020202020204" pitchFamily="34" charset="0"/>
              </a:rPr>
              <a:t>Çalışan, ciddi ve yakın tehlikeyle karşı karşıya kaldığında çalışmaktan kaçınma hakkını kullanabilecek.</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072" y="380999"/>
            <a:ext cx="2933700" cy="2111458"/>
          </a:xfrm>
          <a:prstGeom prst="rect">
            <a:avLst/>
          </a:prstGeom>
        </p:spPr>
      </p:pic>
      <p:sp>
        <p:nvSpPr>
          <p:cNvPr id="7" name="Metin kutusu 6"/>
          <p:cNvSpPr txBox="1"/>
          <p:nvPr/>
        </p:nvSpPr>
        <p:spPr>
          <a:xfrm>
            <a:off x="304800" y="1569127"/>
            <a:ext cx="54102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lvl="0" indent="-342900">
              <a:buFont typeface="Wingdings" panose="05000000000000000000" pitchFamily="2" charset="2"/>
              <a:buChar char="Ø"/>
            </a:pPr>
            <a:r>
              <a:rPr lang="tr-TR" b="1" dirty="0">
                <a:solidFill>
                  <a:schemeClr val="bg1"/>
                </a:solidFill>
                <a:latin typeface="Arial" panose="020B0604020202020204" pitchFamily="34" charset="0"/>
                <a:cs typeface="Arial" panose="020B0604020202020204" pitchFamily="34" charset="0"/>
              </a:rPr>
              <a:t>Çalışanlar iş yerindeki iş sağlığı ve güvenliği faaliyetlerine aktif olarak katılım sağlamalıdırlar.</a:t>
            </a:r>
          </a:p>
        </p:txBody>
      </p:sp>
      <p:sp>
        <p:nvSpPr>
          <p:cNvPr id="8" name="Metin kutusu 7"/>
          <p:cNvSpPr txBox="1"/>
          <p:nvPr/>
        </p:nvSpPr>
        <p:spPr>
          <a:xfrm>
            <a:off x="304800" y="2819400"/>
            <a:ext cx="861497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anose="05000000000000000000" pitchFamily="2" charset="2"/>
              <a:buChar char="Ø"/>
            </a:pPr>
            <a:r>
              <a:rPr lang="tr-TR" sz="2000" b="1" dirty="0">
                <a:latin typeface="Arial" panose="020B0604020202020204" pitchFamily="34" charset="0"/>
                <a:cs typeface="Arial" panose="020B0604020202020204" pitchFamily="34" charset="0"/>
              </a:rPr>
              <a:t>Herhangi bir tehlike hissettiği durumda bile derhal işverene ve ya işyeri temsilcisine haber vermelidir.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01"/>
            <a:ext cx="9144000" cy="3124200"/>
          </a:xfrm>
          <a:prstGeom prst="rect">
            <a:avLst/>
          </a:prstGeom>
        </p:spPr>
      </p:pic>
    </p:spTree>
    <p:extLst>
      <p:ext uri="{BB962C8B-B14F-4D97-AF65-F5344CB8AC3E}">
        <p14:creationId xmlns:p14="http://schemas.microsoft.com/office/powerpoint/2010/main" val="610652720"/>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671</TotalTime>
  <Words>359</Words>
  <Application>Microsoft Office PowerPoint</Application>
  <PresentationFormat>Ekran Gösterisi (4:3)</PresentationFormat>
  <Paragraphs>51</Paragraphs>
  <Slides>6</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Wingdings</vt:lpstr>
      <vt:lpstr>Office Theme</vt:lpstr>
      <vt:lpstr>T.C.  KASTAMONU ÜNİVERSİTESİ</vt:lpstr>
      <vt:lpstr>PowerPoint Sunusu</vt:lpstr>
      <vt:lpstr>Çalışma Süresi ve Ücret</vt:lpstr>
      <vt:lpstr>Yıllık Ücretli İzin Hakkı ve İzin Süreleri</vt:lpstr>
      <vt:lpstr>FESİH</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GÜVENLİĞİ EĞİTİMİ 1. BÖLÜM</dc:title>
  <dc:creator>Polçev1</dc:creator>
  <cp:lastModifiedBy>Özge Çaylak Dönmez</cp:lastModifiedBy>
  <cp:revision>66</cp:revision>
  <dcterms:created xsi:type="dcterms:W3CDTF">2006-08-16T00:00:00Z</dcterms:created>
  <dcterms:modified xsi:type="dcterms:W3CDTF">2025-09-16T08:57:21Z</dcterms:modified>
</cp:coreProperties>
</file>