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16"/>
  </p:notesMasterIdLst>
  <p:sldIdLst>
    <p:sldId id="256" r:id="rId3"/>
    <p:sldId id="257" r:id="rId4"/>
    <p:sldId id="258" r:id="rId5"/>
    <p:sldId id="278" r:id="rId6"/>
    <p:sldId id="279" r:id="rId7"/>
    <p:sldId id="280" r:id="rId8"/>
    <p:sldId id="281" r:id="rId9"/>
    <p:sldId id="282" r:id="rId10"/>
    <p:sldId id="283" r:id="rId11"/>
    <p:sldId id="284" r:id="rId12"/>
    <p:sldId id="286" r:id="rId13"/>
    <p:sldId id="265" r:id="rId14"/>
    <p:sldId id="267"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710" autoAdjust="0"/>
  </p:normalViewPr>
  <p:slideViewPr>
    <p:cSldViewPr snapToGrid="0">
      <p:cViewPr varScale="1">
        <p:scale>
          <a:sx n="45" d="100"/>
          <a:sy n="45" d="100"/>
        </p:scale>
        <p:origin x="67" y="7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0EA4C-3CB9-41B9-993F-C5E9FE752049}" type="datetimeFigureOut">
              <a:rPr lang="tr-TR" smtClean="0"/>
              <a:t>23.06.2026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732D3-B5C6-46FE-A7A4-D7AB75A9760C}" type="slidenum">
              <a:rPr lang="tr-TR" smtClean="0"/>
              <a:t>‹#›</a:t>
            </a:fld>
            <a:endParaRPr lang="tr-TR"/>
          </a:p>
        </p:txBody>
      </p:sp>
    </p:spTree>
    <p:extLst>
      <p:ext uri="{BB962C8B-B14F-4D97-AF65-F5344CB8AC3E}">
        <p14:creationId xmlns:p14="http://schemas.microsoft.com/office/powerpoint/2010/main" val="20620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3C16-B983-A090-02DD-3A327714FD4A}"/>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tr-TR" dirty="0"/>
              <a:t>DERS</a:t>
            </a:r>
            <a:br>
              <a:rPr lang="tr-TR" dirty="0"/>
            </a:br>
            <a:endParaRPr lang="tr-TR" dirty="0"/>
          </a:p>
        </p:txBody>
      </p:sp>
      <p:sp>
        <p:nvSpPr>
          <p:cNvPr id="3" name="Alt Başlık 2">
            <a:extLst>
              <a:ext uri="{FF2B5EF4-FFF2-40B4-BE49-F238E27FC236}">
                <a16:creationId xmlns:a16="http://schemas.microsoft.com/office/drawing/2014/main" id="{E2EA4D01-3725-4321-55A4-B35FBE578C8F}"/>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HAFTA</a:t>
            </a:r>
          </a:p>
        </p:txBody>
      </p:sp>
      <p:sp>
        <p:nvSpPr>
          <p:cNvPr id="4" name="Veri Yer Tutucusu 3">
            <a:extLst>
              <a:ext uri="{FF2B5EF4-FFF2-40B4-BE49-F238E27FC236}">
                <a16:creationId xmlns:a16="http://schemas.microsoft.com/office/drawing/2014/main" id="{6C83165B-D989-8151-23EE-E777C9C83AE0}"/>
              </a:ext>
            </a:extLst>
          </p:cNvPr>
          <p:cNvSpPr>
            <a:spLocks noGrp="1"/>
          </p:cNvSpPr>
          <p:nvPr>
            <p:ph type="dt" sz="half" idx="10"/>
          </p:nvPr>
        </p:nvSpPr>
        <p:spPr/>
        <p:txBody>
          <a:bodyPr/>
          <a:lstStyle/>
          <a:p>
            <a:fld id="{C83EA893-7C0C-4563-A7B3-3AAF4E7619B5}" type="datetime1">
              <a:rPr lang="tr-TR" smtClean="0"/>
              <a:t>23.06.2026</a:t>
            </a:fld>
            <a:endParaRPr lang="tr-TR"/>
          </a:p>
        </p:txBody>
      </p:sp>
      <p:sp>
        <p:nvSpPr>
          <p:cNvPr id="5" name="Alt Bilgi Yer Tutucusu 4">
            <a:extLst>
              <a:ext uri="{FF2B5EF4-FFF2-40B4-BE49-F238E27FC236}">
                <a16:creationId xmlns:a16="http://schemas.microsoft.com/office/drawing/2014/main" id="{C0A4A97C-EC8E-82D0-C4BB-7F183730470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D1CB181-A1FD-268C-8ED4-2544535473B0}"/>
              </a:ext>
            </a:extLst>
          </p:cNvPr>
          <p:cNvSpPr>
            <a:spLocks noGrp="1"/>
          </p:cNvSpPr>
          <p:nvPr>
            <p:ph type="sldNum" sz="quarter" idx="12"/>
          </p:nvPr>
        </p:nvSpPr>
        <p:spPr/>
        <p:txBody>
          <a:body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27AED295-D59B-09B4-5BFA-2A4858A94B9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pic>
        <p:nvPicPr>
          <p:cNvPr id="8" name="Picture 2" descr="Kastamonu Üniversitesi Taşköprü Meslek Yüksekokulu">
            <a:extLst>
              <a:ext uri="{FF2B5EF4-FFF2-40B4-BE49-F238E27FC236}">
                <a16:creationId xmlns:a16="http://schemas.microsoft.com/office/drawing/2014/main" id="{E49264DF-D7EC-DFAA-1227-B39A33FD0A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30428" y="58213"/>
            <a:ext cx="2557940" cy="99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81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2F156-400A-90E5-A7C9-9E05BA612DB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C458E96-9093-DBBA-8D4C-AC6F07ACDC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A213C-EC03-CEEC-1D2A-10DDFA07942C}"/>
              </a:ext>
            </a:extLst>
          </p:cNvPr>
          <p:cNvSpPr>
            <a:spLocks noGrp="1"/>
          </p:cNvSpPr>
          <p:nvPr>
            <p:ph type="dt" sz="half" idx="10"/>
          </p:nvPr>
        </p:nvSpPr>
        <p:spPr/>
        <p:txBody>
          <a:bodyPr/>
          <a:lstStyle/>
          <a:p>
            <a:fld id="{CC028792-112C-4D2E-BF3A-8D7530A05941}" type="datetime1">
              <a:rPr lang="tr-TR" smtClean="0"/>
              <a:t>23.06.2026</a:t>
            </a:fld>
            <a:endParaRPr lang="tr-TR"/>
          </a:p>
        </p:txBody>
      </p:sp>
      <p:sp>
        <p:nvSpPr>
          <p:cNvPr id="5" name="Alt Bilgi Yer Tutucusu 4">
            <a:extLst>
              <a:ext uri="{FF2B5EF4-FFF2-40B4-BE49-F238E27FC236}">
                <a16:creationId xmlns:a16="http://schemas.microsoft.com/office/drawing/2014/main" id="{E026C095-364E-776F-17C0-CE0AF13FCB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8920B3B-DC51-ADF6-D80C-83C469903AA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27073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43C74F6-8890-DF90-10AA-DD0D35CCB01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1D8111-6F95-80E0-D149-9B8750AA06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0BBE2-E88D-2A28-C6B2-E616A188F458}"/>
              </a:ext>
            </a:extLst>
          </p:cNvPr>
          <p:cNvSpPr>
            <a:spLocks noGrp="1"/>
          </p:cNvSpPr>
          <p:nvPr>
            <p:ph type="dt" sz="half" idx="10"/>
          </p:nvPr>
        </p:nvSpPr>
        <p:spPr/>
        <p:txBody>
          <a:bodyPr/>
          <a:lstStyle/>
          <a:p>
            <a:fld id="{9858C00E-8FAA-43A5-A41E-ACD841201B1F}" type="datetime1">
              <a:rPr lang="tr-TR" smtClean="0"/>
              <a:t>23.06.2026</a:t>
            </a:fld>
            <a:endParaRPr lang="tr-TR"/>
          </a:p>
        </p:txBody>
      </p:sp>
      <p:sp>
        <p:nvSpPr>
          <p:cNvPr id="5" name="Alt Bilgi Yer Tutucusu 4">
            <a:extLst>
              <a:ext uri="{FF2B5EF4-FFF2-40B4-BE49-F238E27FC236}">
                <a16:creationId xmlns:a16="http://schemas.microsoft.com/office/drawing/2014/main" id="{7CB2C068-5E5C-1EF0-BFE9-72D724CD252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D20562E-E7D7-682D-3C14-4A86A830EA09}"/>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10163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1B9ACB-9341-6ABF-F527-A0073888CE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6E234E5-AEF1-E78C-9E4F-B14B0C4920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13EF8F-B148-565D-A225-56D0439A9376}"/>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209D099B-73EE-280C-DDB0-173B94BF8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A15AC2-4B12-53D4-8E7D-1BAC8831C0D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1696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C8647-F32A-CFA5-6EAC-522FA4725B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F18EFC-E7A4-2522-5DD1-CB1A6EC7A6E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8C32FA-F273-5B4F-4C6D-694D0EFFD7C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C9CA7EA8-50A1-E323-9D33-450C3E74E7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86F0D-545A-8D1D-643E-2C8764ABADB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50565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86450-734F-D756-C5F5-435D9D9C6B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F87F6EF-8E8C-A9AC-A50E-CAFDA4E8EA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71B36E-B4FA-AD6A-F70E-E5EA71E10B74}"/>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F36BFAC0-CF17-D37F-20F9-DF61002566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6EF2D6-94FA-DE3E-4454-48A7533BF9F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44109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B06F8A-7D76-179A-49FE-855471DE02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F24245-439E-B5BC-9AD8-B20A55A070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622A3D-8688-FBB6-54FB-78E3AEF59A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31EC54-AE94-BC55-69BB-8A1E19E14D11}"/>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4FC1BEE6-67C2-3221-015B-7922A632C4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EED0-67B7-B03D-3428-FCEB6D91313D}"/>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79823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72CDF-F43C-9BA0-DD72-81232FBD5DD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6AE4B6-0687-7911-A70F-3AD9D9076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095ABB-EAD2-4E1C-83CC-BC29A3A0249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4F174C-F2D0-6B9F-F3DA-AA1E2F407A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703A831-DCE7-7479-73BD-84D91748177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F8C6109-7F67-493E-3420-B6E4DB2EC97B}"/>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8" name="Alt Bilgi Yer Tutucusu 7">
            <a:extLst>
              <a:ext uri="{FF2B5EF4-FFF2-40B4-BE49-F238E27FC236}">
                <a16:creationId xmlns:a16="http://schemas.microsoft.com/office/drawing/2014/main" id="{BAE46383-270F-2CF7-B05E-F665FBD5E1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3096FB7-6438-74C1-5D65-8ABE7A363CD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59201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1D141-05F2-ACE1-84DB-E3E6CCF1DE5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41D00-0E66-956B-8E77-66A408930164}"/>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4" name="Alt Bilgi Yer Tutucusu 3">
            <a:extLst>
              <a:ext uri="{FF2B5EF4-FFF2-40B4-BE49-F238E27FC236}">
                <a16:creationId xmlns:a16="http://schemas.microsoft.com/office/drawing/2014/main" id="{ADB79452-032D-D2FF-C22D-BD05590D93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FEF24E4-1689-DB56-C4EA-699C23054B7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869966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68CE5D-5E89-0F77-9041-9CC18EB3C1A0}"/>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3" name="Alt Bilgi Yer Tutucusu 2">
            <a:extLst>
              <a:ext uri="{FF2B5EF4-FFF2-40B4-BE49-F238E27FC236}">
                <a16:creationId xmlns:a16="http://schemas.microsoft.com/office/drawing/2014/main" id="{87425017-AFAB-88E9-8E05-A38923ED532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86E839-3407-8988-783D-47515BD6F50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75366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05FA7-0FD4-9C76-C496-64EE61C94C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4EDF812-C791-7952-EC89-7D640268DD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33595-2B8E-81C7-E575-58CFAE7E8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55534C-4534-E10F-C35E-E56B6947775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F34B669D-95B1-D80E-A214-1155CDA7B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BA84C5-0BF1-41C8-E0D1-8922F820CC0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61348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66603-00C2-D304-0F49-DBD968F615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40F2B9-BED7-A6AC-DA50-3E4CCB2B4C7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A4DF1A-A84F-0FDA-F40D-297E054F65FA}"/>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BCD19252-AB5E-6EA3-E0B8-149FBD2590E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811AD6A-7A64-D226-07AA-B81D27F290F4}"/>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736434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5CD60B-B77B-BCC5-61C6-3ED9A00BF2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697742-523F-D85C-114C-DA464EDEA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617908-7BCF-3739-9A82-7EB8F10DE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0CE51-AD79-409B-DC03-9AA6FD27A198}"/>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0EF05653-3957-BF56-FB90-2AB31CBAD9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94FDD86-E92B-A8A2-7DC4-9BB98FC9D594}"/>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80054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3106D-E665-028D-ED5B-B08B8B769A4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1C2C65-99FE-F9EE-F026-9D2B2405E16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A877F-3573-2751-0561-546A738F987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48F6D856-9200-DC5A-EE21-1AC20D566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B5CE31-C758-CE15-77D8-1DA746B38C4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143342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04110B2-4CAE-A572-F077-DD3E9FF6B8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02D4A9-0FB5-8F7F-AE3A-041DF2ECBB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6699DA-4364-C8E9-98C5-6CE1D0F3DE5F}"/>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150371E0-DFDE-95E1-1D1D-95BBDFDAF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D49F3-1C9B-C23D-F70D-A90D4C3D5C49}"/>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3527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FA3E6-C620-28D2-3955-B214AA55736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1E0D841-1A1A-E8E0-5FD6-C3EC308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14C637-476D-F3D1-DE9D-2D701735F418}"/>
              </a:ext>
            </a:extLst>
          </p:cNvPr>
          <p:cNvSpPr>
            <a:spLocks noGrp="1"/>
          </p:cNvSpPr>
          <p:nvPr>
            <p:ph type="dt" sz="half" idx="10"/>
          </p:nvPr>
        </p:nvSpPr>
        <p:spPr/>
        <p:txBody>
          <a:bodyPr/>
          <a:lstStyle/>
          <a:p>
            <a:fld id="{48519CC4-FED9-449D-BCEC-9104E45EF66F}" type="datetime1">
              <a:rPr lang="tr-TR" smtClean="0"/>
              <a:t>23.06.2026</a:t>
            </a:fld>
            <a:endParaRPr lang="tr-TR"/>
          </a:p>
        </p:txBody>
      </p:sp>
      <p:sp>
        <p:nvSpPr>
          <p:cNvPr id="5" name="Alt Bilgi Yer Tutucusu 4">
            <a:extLst>
              <a:ext uri="{FF2B5EF4-FFF2-40B4-BE49-F238E27FC236}">
                <a16:creationId xmlns:a16="http://schemas.microsoft.com/office/drawing/2014/main" id="{5656D0AB-3513-3F58-ECB2-3D3C040DFAE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FE0E90-8D99-5294-EBBB-49EE9A40E53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69110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B2CBE-DC94-8057-739F-D4F1AC7FAFF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76134-D3D6-B384-2C25-BF339A5EBC8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81846B-0935-EB88-BE32-4AADF3BB96A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A9E647-15D9-3529-A510-CB332E1DED06}"/>
              </a:ext>
            </a:extLst>
          </p:cNvPr>
          <p:cNvSpPr>
            <a:spLocks noGrp="1"/>
          </p:cNvSpPr>
          <p:nvPr>
            <p:ph type="dt" sz="half" idx="10"/>
          </p:nvPr>
        </p:nvSpPr>
        <p:spPr/>
        <p:txBody>
          <a:bodyPr/>
          <a:lstStyle/>
          <a:p>
            <a:fld id="{167E88C6-7C08-4873-BD38-E8952F2790FA}" type="datetime1">
              <a:rPr lang="tr-TR" smtClean="0"/>
              <a:t>23.06.2026</a:t>
            </a:fld>
            <a:endParaRPr lang="tr-TR"/>
          </a:p>
        </p:txBody>
      </p:sp>
      <p:sp>
        <p:nvSpPr>
          <p:cNvPr id="6" name="Alt Bilgi Yer Tutucusu 5">
            <a:extLst>
              <a:ext uri="{FF2B5EF4-FFF2-40B4-BE49-F238E27FC236}">
                <a16:creationId xmlns:a16="http://schemas.microsoft.com/office/drawing/2014/main" id="{36E11F2B-5AFF-0685-481D-7845E8D35880}"/>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1029C08-CF4B-53F5-98E5-D8D3505F210A}"/>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127892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51378-62E5-FD11-7D3D-6395E44E254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620259-66F4-680B-EF21-0F38AAAA7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2E9394-47E0-600B-B2C5-7AF7BC4940A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AD5C2BC-7A56-033A-613C-9950B3554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4B5B5C0-C876-AD3E-BBA6-1431ABB3E45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0D5FFB-C8B6-E2C6-6972-35E2F1E40F80}"/>
              </a:ext>
            </a:extLst>
          </p:cNvPr>
          <p:cNvSpPr>
            <a:spLocks noGrp="1"/>
          </p:cNvSpPr>
          <p:nvPr>
            <p:ph type="dt" sz="half" idx="10"/>
          </p:nvPr>
        </p:nvSpPr>
        <p:spPr/>
        <p:txBody>
          <a:bodyPr/>
          <a:lstStyle/>
          <a:p>
            <a:fld id="{57BC05CB-9D74-4EB3-B932-F2415694B02B}" type="datetime1">
              <a:rPr lang="tr-TR" smtClean="0"/>
              <a:t>23.06.2026</a:t>
            </a:fld>
            <a:endParaRPr lang="tr-TR"/>
          </a:p>
        </p:txBody>
      </p:sp>
      <p:sp>
        <p:nvSpPr>
          <p:cNvPr id="8" name="Alt Bilgi Yer Tutucusu 7">
            <a:extLst>
              <a:ext uri="{FF2B5EF4-FFF2-40B4-BE49-F238E27FC236}">
                <a16:creationId xmlns:a16="http://schemas.microsoft.com/office/drawing/2014/main" id="{1FE20207-F2AE-B89E-4947-CC05F51B1274}"/>
              </a:ext>
            </a:extLst>
          </p:cNvPr>
          <p:cNvSpPr>
            <a:spLocks noGrp="1"/>
          </p:cNvSpPr>
          <p:nvPr>
            <p:ph type="ftr" sz="quarter" idx="11"/>
          </p:nvPr>
        </p:nvSpPr>
        <p:spPr/>
        <p:txBody>
          <a:bodyPr/>
          <a:lstStyle/>
          <a:p>
            <a:r>
              <a:rPr lang="tr-TR"/>
              <a:t>Öğretim elemanı</a:t>
            </a:r>
          </a:p>
        </p:txBody>
      </p:sp>
      <p:sp>
        <p:nvSpPr>
          <p:cNvPr id="9" name="Slayt Numarası Yer Tutucusu 8">
            <a:extLst>
              <a:ext uri="{FF2B5EF4-FFF2-40B4-BE49-F238E27FC236}">
                <a16:creationId xmlns:a16="http://schemas.microsoft.com/office/drawing/2014/main" id="{4DBE0AC6-BFA3-19CE-89AD-1311EE3E8403}"/>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90052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6B43B-B12F-4ADD-0B7C-C87FD8D8A1F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294FEE-7A8A-BBC0-C3F2-417A23838C92}"/>
              </a:ext>
            </a:extLst>
          </p:cNvPr>
          <p:cNvSpPr>
            <a:spLocks noGrp="1"/>
          </p:cNvSpPr>
          <p:nvPr>
            <p:ph type="dt" sz="half" idx="10"/>
          </p:nvPr>
        </p:nvSpPr>
        <p:spPr/>
        <p:txBody>
          <a:bodyPr/>
          <a:lstStyle/>
          <a:p>
            <a:fld id="{161EA6FF-6278-4042-A2D2-2EB48B45FDC2}" type="datetime1">
              <a:rPr lang="tr-TR" smtClean="0"/>
              <a:t>23.06.2026</a:t>
            </a:fld>
            <a:endParaRPr lang="tr-TR"/>
          </a:p>
        </p:txBody>
      </p:sp>
      <p:sp>
        <p:nvSpPr>
          <p:cNvPr id="4" name="Alt Bilgi Yer Tutucusu 3">
            <a:extLst>
              <a:ext uri="{FF2B5EF4-FFF2-40B4-BE49-F238E27FC236}">
                <a16:creationId xmlns:a16="http://schemas.microsoft.com/office/drawing/2014/main" id="{FCD0CA0E-BED6-C6FD-BEF0-18F6AC68AEE1}"/>
              </a:ext>
            </a:extLst>
          </p:cNvPr>
          <p:cNvSpPr>
            <a:spLocks noGrp="1"/>
          </p:cNvSpPr>
          <p:nvPr>
            <p:ph type="ftr" sz="quarter" idx="11"/>
          </p:nvPr>
        </p:nvSpPr>
        <p:spPr/>
        <p:txBody>
          <a:bodyPr/>
          <a:lstStyle/>
          <a:p>
            <a:r>
              <a:rPr lang="tr-TR"/>
              <a:t>Öğretim elemanı</a:t>
            </a:r>
          </a:p>
        </p:txBody>
      </p:sp>
      <p:sp>
        <p:nvSpPr>
          <p:cNvPr id="5" name="Slayt Numarası Yer Tutucusu 4">
            <a:extLst>
              <a:ext uri="{FF2B5EF4-FFF2-40B4-BE49-F238E27FC236}">
                <a16:creationId xmlns:a16="http://schemas.microsoft.com/office/drawing/2014/main" id="{029496F7-A38F-385C-0B03-AEAB847A54D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59397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459AEC1-9127-AE52-9601-3ED7209FDA11}"/>
              </a:ext>
            </a:extLst>
          </p:cNvPr>
          <p:cNvSpPr>
            <a:spLocks noGrp="1"/>
          </p:cNvSpPr>
          <p:nvPr>
            <p:ph type="dt" sz="half" idx="10"/>
          </p:nvPr>
        </p:nvSpPr>
        <p:spPr/>
        <p:txBody>
          <a:bodyPr/>
          <a:lstStyle/>
          <a:p>
            <a:fld id="{2B6FA50D-93F4-4D4C-9F56-C634CE3364E7}" type="datetime1">
              <a:rPr lang="tr-TR" smtClean="0"/>
              <a:t>23.06.2026</a:t>
            </a:fld>
            <a:endParaRPr lang="tr-TR"/>
          </a:p>
        </p:txBody>
      </p:sp>
      <p:sp>
        <p:nvSpPr>
          <p:cNvPr id="3" name="Alt Bilgi Yer Tutucusu 2">
            <a:extLst>
              <a:ext uri="{FF2B5EF4-FFF2-40B4-BE49-F238E27FC236}">
                <a16:creationId xmlns:a16="http://schemas.microsoft.com/office/drawing/2014/main" id="{594F2669-6387-1FDA-CD98-18E841C08091}"/>
              </a:ext>
            </a:extLst>
          </p:cNvPr>
          <p:cNvSpPr>
            <a:spLocks noGrp="1"/>
          </p:cNvSpPr>
          <p:nvPr>
            <p:ph type="ftr" sz="quarter" idx="11"/>
          </p:nvPr>
        </p:nvSpPr>
        <p:spPr/>
        <p:txBody>
          <a:bodyPr/>
          <a:lstStyle/>
          <a:p>
            <a:r>
              <a:rPr lang="tr-TR"/>
              <a:t>Öğretim elemanı</a:t>
            </a:r>
          </a:p>
        </p:txBody>
      </p:sp>
      <p:sp>
        <p:nvSpPr>
          <p:cNvPr id="4" name="Slayt Numarası Yer Tutucusu 3">
            <a:extLst>
              <a:ext uri="{FF2B5EF4-FFF2-40B4-BE49-F238E27FC236}">
                <a16:creationId xmlns:a16="http://schemas.microsoft.com/office/drawing/2014/main" id="{321AF9F5-AD89-2C62-88AD-481C8B8C72C2}"/>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877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691C1B-918B-B1F8-4ECE-83551E5D0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95D609-431F-E148-54C1-97EC5DB95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71A3DE-E8B2-105E-EC91-EFBB268F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3D87BB-DEBB-E6BF-C830-9033600FCAA1}"/>
              </a:ext>
            </a:extLst>
          </p:cNvPr>
          <p:cNvSpPr>
            <a:spLocks noGrp="1"/>
          </p:cNvSpPr>
          <p:nvPr>
            <p:ph type="dt" sz="half" idx="10"/>
          </p:nvPr>
        </p:nvSpPr>
        <p:spPr/>
        <p:txBody>
          <a:bodyPr/>
          <a:lstStyle/>
          <a:p>
            <a:fld id="{E700030C-6F07-469E-90FE-15247EC78970}" type="datetime1">
              <a:rPr lang="tr-TR" smtClean="0"/>
              <a:t>23.06.2026</a:t>
            </a:fld>
            <a:endParaRPr lang="tr-TR"/>
          </a:p>
        </p:txBody>
      </p:sp>
      <p:sp>
        <p:nvSpPr>
          <p:cNvPr id="6" name="Alt Bilgi Yer Tutucusu 5">
            <a:extLst>
              <a:ext uri="{FF2B5EF4-FFF2-40B4-BE49-F238E27FC236}">
                <a16:creationId xmlns:a16="http://schemas.microsoft.com/office/drawing/2014/main" id="{BBA4F310-FE9D-CC16-70B4-D041ACAAAB3F}"/>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8B96A9E-9BEE-E670-968F-07F2C388028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418539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1DA66-4CCE-0CB4-CEDC-B5AA1A2F12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18BCED-8DE2-E630-5E15-A3245F1DC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6CEDD-56D7-BC1D-BDDF-2E1B2B31A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4875058-3196-77D7-17DB-F7178CD53811}"/>
              </a:ext>
            </a:extLst>
          </p:cNvPr>
          <p:cNvSpPr>
            <a:spLocks noGrp="1"/>
          </p:cNvSpPr>
          <p:nvPr>
            <p:ph type="dt" sz="half" idx="10"/>
          </p:nvPr>
        </p:nvSpPr>
        <p:spPr/>
        <p:txBody>
          <a:bodyPr/>
          <a:lstStyle/>
          <a:p>
            <a:fld id="{74CE3729-A6D0-495D-9E61-3AF7C98C397D}" type="datetime1">
              <a:rPr lang="tr-TR" smtClean="0"/>
              <a:t>23.06.2026</a:t>
            </a:fld>
            <a:endParaRPr lang="tr-TR"/>
          </a:p>
        </p:txBody>
      </p:sp>
      <p:sp>
        <p:nvSpPr>
          <p:cNvPr id="6" name="Alt Bilgi Yer Tutucusu 5">
            <a:extLst>
              <a:ext uri="{FF2B5EF4-FFF2-40B4-BE49-F238E27FC236}">
                <a16:creationId xmlns:a16="http://schemas.microsoft.com/office/drawing/2014/main" id="{944AB686-4DE8-EDCC-5632-54208EEDB0D8}"/>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7D545446-2DBC-404F-F411-E91F31B68AC6}"/>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07513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8BB320-C01A-B5BA-12FD-ACB20B5D204D}"/>
              </a:ext>
            </a:extLst>
          </p:cNvPr>
          <p:cNvSpPr>
            <a:spLocks noGrp="1"/>
          </p:cNvSpPr>
          <p:nvPr>
            <p:ph type="title"/>
          </p:nvPr>
        </p:nvSpPr>
        <p:spPr>
          <a:xfrm>
            <a:off x="1188720" y="365125"/>
            <a:ext cx="10165080" cy="1325563"/>
          </a:xfrm>
          <a:prstGeom prst="rect">
            <a:avLst/>
          </a:prstGeom>
        </p:spPr>
        <p:txBody>
          <a:bodyPr vert="horz" lIns="91440" tIns="45720" rIns="91440" bIns="45720" rtlCol="0" anchor="ctr">
            <a:normAutofit/>
          </a:bodyPr>
          <a:lstStyle/>
          <a:p>
            <a:r>
              <a:rPr lang="tr-TR" dirty="0"/>
              <a:t>Örnek: Yaratıcı Drama Nedir?</a:t>
            </a:r>
          </a:p>
        </p:txBody>
      </p:sp>
      <p:sp>
        <p:nvSpPr>
          <p:cNvPr id="3" name="Metin Yer Tutucusu 2">
            <a:extLst>
              <a:ext uri="{FF2B5EF4-FFF2-40B4-BE49-F238E27FC236}">
                <a16:creationId xmlns:a16="http://schemas.microsoft.com/office/drawing/2014/main" id="{A8128440-113F-0F80-D1AC-FA752BE18606}"/>
              </a:ext>
            </a:extLst>
          </p:cNvPr>
          <p:cNvSpPr>
            <a:spLocks noGrp="1"/>
          </p:cNvSpPr>
          <p:nvPr>
            <p:ph type="body" idx="1"/>
          </p:nvPr>
        </p:nvSpPr>
        <p:spPr>
          <a:xfrm>
            <a:off x="1188718" y="1825625"/>
            <a:ext cx="10165081" cy="4351338"/>
          </a:xfrm>
          <a:prstGeom prst="rect">
            <a:avLst/>
          </a:prstGeom>
          <a:ln w="38100">
            <a:solidFill>
              <a:srgbClr val="FF0000"/>
            </a:solidFill>
          </a:ln>
        </p:spPr>
        <p:txBody>
          <a:bodyPr vert="horz" lIns="91440" tIns="45720" rIns="91440" bIns="45720" rtlCol="0">
            <a:normAutofit/>
          </a:bodyPr>
          <a:lstStyle/>
          <a:p>
            <a:pPr algn="just" rtl="0">
              <a:lnSpc>
                <a:spcPct val="150000"/>
              </a:lnSpc>
            </a:pPr>
            <a:r>
              <a:rPr lang="tr-TR" dirty="0"/>
              <a:t>Öğrencinin yaratıcılığını geliştiren, onu yetiştiren ve hayata hazırlayan drama, eğitimde hem bir alanı hem bir dersi hem de bir öğretim yöntemini ifade etmektedir.</a:t>
            </a:r>
          </a:p>
        </p:txBody>
      </p:sp>
      <p:sp>
        <p:nvSpPr>
          <p:cNvPr id="4" name="Veri Yer Tutucusu 3">
            <a:extLst>
              <a:ext uri="{FF2B5EF4-FFF2-40B4-BE49-F238E27FC236}">
                <a16:creationId xmlns:a16="http://schemas.microsoft.com/office/drawing/2014/main" id="{6831AEE0-5E25-4FE1-CF64-2294D1C6C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F3AAA5-FDBF-4123-A916-9B2C93523EBE}" type="datetime1">
              <a:rPr lang="tr-TR" smtClean="0"/>
              <a:t>23.06.2026</a:t>
            </a:fld>
            <a:endParaRPr lang="tr-TR"/>
          </a:p>
        </p:txBody>
      </p:sp>
      <p:sp>
        <p:nvSpPr>
          <p:cNvPr id="5" name="Alt Bilgi Yer Tutucusu 4">
            <a:extLst>
              <a:ext uri="{FF2B5EF4-FFF2-40B4-BE49-F238E27FC236}">
                <a16:creationId xmlns:a16="http://schemas.microsoft.com/office/drawing/2014/main" id="{1F9C75FE-F87C-1F36-7D66-0644FA4FF8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tr-TR"/>
              <a:t>Öğretim elemanı</a:t>
            </a:r>
          </a:p>
        </p:txBody>
      </p:sp>
      <p:sp>
        <p:nvSpPr>
          <p:cNvPr id="6" name="Slayt Numarası Yer Tutucusu 5">
            <a:extLst>
              <a:ext uri="{FF2B5EF4-FFF2-40B4-BE49-F238E27FC236}">
                <a16:creationId xmlns:a16="http://schemas.microsoft.com/office/drawing/2014/main" id="{FBDA2A62-1CBE-7898-AB5C-1903001AE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722D2BD5-3696-0BBF-09CA-69AB4753533B}"/>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spTree>
    <p:extLst>
      <p:ext uri="{BB962C8B-B14F-4D97-AF65-F5344CB8AC3E}">
        <p14:creationId xmlns:p14="http://schemas.microsoft.com/office/powerpoint/2010/main" val="889275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just"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34CA6-FDA0-E955-66CA-DB52D022F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Kaynaklar</a:t>
            </a:r>
          </a:p>
        </p:txBody>
      </p:sp>
      <p:sp>
        <p:nvSpPr>
          <p:cNvPr id="3" name="Metin Yer Tutucusu 2">
            <a:extLst>
              <a:ext uri="{FF2B5EF4-FFF2-40B4-BE49-F238E27FC236}">
                <a16:creationId xmlns:a16="http://schemas.microsoft.com/office/drawing/2014/main" id="{EC7EB061-EB1F-DC63-13F9-FE0326806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r>
              <a:rPr lang="tr-TR" dirty="0"/>
              <a:t>Beşinci düzey</a:t>
            </a:r>
          </a:p>
        </p:txBody>
      </p:sp>
      <p:sp>
        <p:nvSpPr>
          <p:cNvPr id="4" name="Veri Yer Tutucusu 3">
            <a:extLst>
              <a:ext uri="{FF2B5EF4-FFF2-40B4-BE49-F238E27FC236}">
                <a16:creationId xmlns:a16="http://schemas.microsoft.com/office/drawing/2014/main" id="{71847DA7-9457-2F13-92E2-D3127D3F2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436D99CD-621F-DB9D-2CD9-9C432FFE9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3F08739-1DC1-C634-E855-9B80C65B4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3B77E9-3C67-4C35-BBFC-711811075755}" type="slidenum">
              <a:rPr lang="tr-TR" smtClean="0"/>
              <a:t>‹#›</a:t>
            </a:fld>
            <a:endParaRPr lang="tr-TR"/>
          </a:p>
        </p:txBody>
      </p:sp>
    </p:spTree>
    <p:extLst>
      <p:ext uri="{BB962C8B-B14F-4D97-AF65-F5344CB8AC3E}">
        <p14:creationId xmlns:p14="http://schemas.microsoft.com/office/powerpoint/2010/main" val="39597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65487D-5BCD-F4CC-009E-7744BFF3DC20}"/>
              </a:ext>
            </a:extLst>
          </p:cNvPr>
          <p:cNvSpPr>
            <a:spLocks noGrp="1"/>
          </p:cNvSpPr>
          <p:nvPr>
            <p:ph type="ctrTitle"/>
          </p:nvPr>
        </p:nvSpPr>
        <p:spPr/>
        <p:txBody>
          <a:bodyPr/>
          <a:lstStyle/>
          <a:p>
            <a:r>
              <a:rPr lang="tr-TR" dirty="0" smtClean="0"/>
              <a:t>HALK SAĞLIĞI</a:t>
            </a:r>
            <a:endParaRPr lang="tr-TR" dirty="0"/>
          </a:p>
        </p:txBody>
      </p:sp>
      <p:sp>
        <p:nvSpPr>
          <p:cNvPr id="3" name="Alt Başlık 2">
            <a:extLst>
              <a:ext uri="{FF2B5EF4-FFF2-40B4-BE49-F238E27FC236}">
                <a16:creationId xmlns:a16="http://schemas.microsoft.com/office/drawing/2014/main" id="{6A3BE055-7531-60B0-E21B-FEE6BCB91065}"/>
              </a:ext>
            </a:extLst>
          </p:cNvPr>
          <p:cNvSpPr>
            <a:spLocks noGrp="1"/>
          </p:cNvSpPr>
          <p:nvPr>
            <p:ph type="subTitle" idx="1"/>
          </p:nvPr>
        </p:nvSpPr>
        <p:spPr/>
        <p:txBody>
          <a:bodyPr/>
          <a:lstStyle/>
          <a:p>
            <a:r>
              <a:rPr lang="tr-TR" dirty="0"/>
              <a:t>4</a:t>
            </a:r>
            <a:r>
              <a:rPr lang="tr-TR" dirty="0" smtClean="0"/>
              <a:t>. </a:t>
            </a:r>
            <a:r>
              <a:rPr lang="tr-TR" dirty="0" smtClean="0"/>
              <a:t>HAFTA </a:t>
            </a:r>
            <a:r>
              <a:rPr lang="tr-TR" dirty="0"/>
              <a:t>HALK SAĞLIĞI: </a:t>
            </a:r>
            <a:r>
              <a:rPr lang="tr-TR" dirty="0"/>
              <a:t>TEMEL SAĞLIK HİZMETLERİ, ALMA-ATA VE OTTAWA BİLDİRGELERİ</a:t>
            </a:r>
            <a:endParaRPr lang="tr-TR" dirty="0"/>
          </a:p>
        </p:txBody>
      </p:sp>
    </p:spTree>
    <p:extLst>
      <p:ext uri="{BB962C8B-B14F-4D97-AF65-F5344CB8AC3E}">
        <p14:creationId xmlns:p14="http://schemas.microsoft.com/office/powerpoint/2010/main" val="4058074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Sağlığı Geliştirme Uygulamaları</a:t>
            </a:r>
            <a:br>
              <a:rPr lang="tr-TR" b="1" dirty="0"/>
            </a:br>
            <a:endParaRPr lang="tr-TR" dirty="0"/>
          </a:p>
        </p:txBody>
      </p:sp>
      <p:sp>
        <p:nvSpPr>
          <p:cNvPr id="3" name="İçerik Yer Tutucusu 2"/>
          <p:cNvSpPr>
            <a:spLocks noGrp="1"/>
          </p:cNvSpPr>
          <p:nvPr>
            <p:ph idx="1"/>
          </p:nvPr>
        </p:nvSpPr>
        <p:spPr/>
        <p:txBody>
          <a:bodyPr>
            <a:normAutofit fontScale="55000" lnSpcReduction="20000"/>
          </a:bodyPr>
          <a:lstStyle/>
          <a:p>
            <a:r>
              <a:rPr lang="tr-TR" dirty="0" smtClean="0"/>
              <a:t>Sağlığı </a:t>
            </a:r>
            <a:r>
              <a:rPr lang="tr-TR" dirty="0"/>
              <a:t>geliştirme uygulamaları; sağlık eğitimi, çevresel düzenlemeler, ekonomik destekler, örgütsel değişiklikler ve kamu politikalarının birlikte kullanılmasını gerektirir. Sağlıklı şehirler, sağlığı geliştiren okullar, sağlığı geliştiren hastaneler, sağlıklı iş yerleri ve sağlıklı belediyeler bu yaklaşımın toplum temelli uygulama örnekleridir.</a:t>
            </a:r>
          </a:p>
          <a:p>
            <a:r>
              <a:rPr lang="tr-TR" dirty="0"/>
              <a:t>Tütün kullanımının azaltılması, sağlıklı beslenmenin desteklenmesi, fiziksel etkinlik olanaklarının artırılması, hava kirliliğinin azaltılması ve sağlıklı kent planlaması gibi uygulamalar bireysel davranış değişikliğinin ötesinde yapısal müdahaleler gerektirir. Etkili sağlığı geliştirme programları; bireysel risk yaklaşımı ile toplumun tamamındaki riskleri azaltmaya yönelik nüfus temelli yaklaşımı birlikte kullanmalıdır.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10</a:t>
            </a:fld>
            <a:endParaRPr lang="tr-TR"/>
          </a:p>
        </p:txBody>
      </p:sp>
    </p:spTree>
    <p:extLst>
      <p:ext uri="{BB962C8B-B14F-4D97-AF65-F5344CB8AC3E}">
        <p14:creationId xmlns:p14="http://schemas.microsoft.com/office/powerpoint/2010/main" val="2995148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Genel Değerlendirme</a:t>
            </a:r>
            <a:br>
              <a:rPr lang="tr-TR" b="1" dirty="0"/>
            </a:br>
            <a:endParaRPr lang="tr-TR" dirty="0"/>
          </a:p>
        </p:txBody>
      </p:sp>
      <p:sp>
        <p:nvSpPr>
          <p:cNvPr id="3" name="İçerik Yer Tutucusu 2"/>
          <p:cNvSpPr>
            <a:spLocks noGrp="1"/>
          </p:cNvSpPr>
          <p:nvPr>
            <p:ph idx="1"/>
          </p:nvPr>
        </p:nvSpPr>
        <p:spPr/>
        <p:txBody>
          <a:bodyPr>
            <a:normAutofit fontScale="77500" lnSpcReduction="20000"/>
          </a:bodyPr>
          <a:lstStyle/>
          <a:p>
            <a:r>
              <a:rPr lang="tr-TR" dirty="0" smtClean="0"/>
              <a:t>Alma-Ata </a:t>
            </a:r>
            <a:r>
              <a:rPr lang="tr-TR" dirty="0"/>
              <a:t>Bildirgesi, temel sağlık hizmetlerini sağlıkta eşitlik ve toplumsal kalkınmanın anahtarı olarak tanımlamış; </a:t>
            </a:r>
            <a:r>
              <a:rPr lang="tr-TR" dirty="0" err="1"/>
              <a:t>Ottawa</a:t>
            </a:r>
            <a:r>
              <a:rPr lang="tr-TR" dirty="0"/>
              <a:t> Bildirgesi ise sağlığı geliştirmeyi bireylerin ve toplumların güçlendirilmesi süreci olarak ele almıştır. Her iki yaklaşım da sağlığın yalnızca sağlık sektörünün sorumluluğunda olmadığını, toplumsal katılım, sektörler arası iş birliği, hakkaniyet ve sağlıklı kamu politikalarının toplum sağlığının geliştirilmesinde belirleyici olduğunu göstermektedir.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11</a:t>
            </a:fld>
            <a:endParaRPr lang="tr-TR"/>
          </a:p>
        </p:txBody>
      </p:sp>
    </p:spTree>
    <p:extLst>
      <p:ext uri="{BB962C8B-B14F-4D97-AF65-F5344CB8AC3E}">
        <p14:creationId xmlns:p14="http://schemas.microsoft.com/office/powerpoint/2010/main" val="34391463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B38AA-B24F-023E-52CB-38119C42AA0B}"/>
              </a:ext>
            </a:extLst>
          </p:cNvPr>
          <p:cNvSpPr>
            <a:spLocks noGrp="1"/>
          </p:cNvSpPr>
          <p:nvPr>
            <p:ph type="title"/>
          </p:nvPr>
        </p:nvSpPr>
        <p:spPr/>
        <p:txBody>
          <a:bodyPr/>
          <a:lstStyle/>
          <a:p>
            <a:r>
              <a:rPr lang="tr-TR" dirty="0"/>
              <a:t>KAYNAKLAR</a:t>
            </a:r>
          </a:p>
        </p:txBody>
      </p:sp>
      <p:sp>
        <p:nvSpPr>
          <p:cNvPr id="4" name="Veri Yer Tutucusu 3">
            <a:extLst>
              <a:ext uri="{FF2B5EF4-FFF2-40B4-BE49-F238E27FC236}">
                <a16:creationId xmlns:a16="http://schemas.microsoft.com/office/drawing/2014/main" id="{D5DD8FA2-F298-9260-8685-28D1E73CBBCF}"/>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C52CEB62-E51C-2677-6717-925F8D7CB7B3}"/>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42FDE5D5-0EF5-52EE-99D5-FF53B628784F}"/>
              </a:ext>
            </a:extLst>
          </p:cNvPr>
          <p:cNvSpPr>
            <a:spLocks noGrp="1"/>
          </p:cNvSpPr>
          <p:nvPr>
            <p:ph type="sldNum" sz="quarter" idx="12"/>
          </p:nvPr>
        </p:nvSpPr>
        <p:spPr/>
        <p:txBody>
          <a:bodyPr/>
          <a:lstStyle/>
          <a:p>
            <a:fld id="{98D1A948-F723-44D0-9112-FAEB9D266EE7}" type="slidenum">
              <a:rPr lang="tr-TR" smtClean="0"/>
              <a:t>12</a:t>
            </a:fld>
            <a:endParaRPr lang="tr-TR"/>
          </a:p>
        </p:txBody>
      </p:sp>
      <p:sp>
        <p:nvSpPr>
          <p:cNvPr id="8" name="Rectangle 2"/>
          <p:cNvSpPr>
            <a:spLocks noGrp="1" noChangeArrowheads="1"/>
          </p:cNvSpPr>
          <p:nvPr>
            <p:ph idx="1"/>
          </p:nvPr>
        </p:nvSpPr>
        <p:spPr bwMode="auto">
          <a:xfrm>
            <a:off x="541866" y="1546521"/>
            <a:ext cx="11650133" cy="44832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4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err="1" smtClean="0">
                <a:ln>
                  <a:noFill/>
                </a:ln>
                <a:solidFill>
                  <a:schemeClr val="tx1"/>
                </a:solidFill>
                <a:effectLst/>
                <a:latin typeface="+mj-lt"/>
              </a:rPr>
              <a:t>Erci</a:t>
            </a:r>
            <a:r>
              <a:rPr kumimoji="0" lang="tr-TR" altLang="tr-TR" sz="1400" b="0" i="0" u="none" strike="noStrike" cap="none" normalizeH="0" baseline="0" dirty="0" smtClean="0">
                <a:ln>
                  <a:noFill/>
                </a:ln>
                <a:solidFill>
                  <a:schemeClr val="tx1"/>
                </a:solidFill>
                <a:effectLst/>
                <a:latin typeface="+mj-lt"/>
              </a:rPr>
              <a:t>, B. (Ed.). (2019). </a:t>
            </a:r>
            <a:r>
              <a:rPr kumimoji="0" lang="tr-TR" altLang="tr-TR" sz="1400" b="0" i="1" u="none" strike="noStrike" cap="none" normalizeH="0" baseline="0" dirty="0" smtClean="0">
                <a:ln>
                  <a:noFill/>
                </a:ln>
                <a:solidFill>
                  <a:schemeClr val="tx1"/>
                </a:solidFill>
                <a:effectLst/>
                <a:latin typeface="+mj-lt"/>
              </a:rPr>
              <a:t>Halk sağlığı hemşireliği</a:t>
            </a:r>
            <a:r>
              <a:rPr kumimoji="0" lang="tr-TR" altLang="tr-TR" sz="1400" b="0" i="0" u="none" strike="noStrike" cap="none" normalizeH="0" baseline="0" dirty="0" smtClean="0">
                <a:ln>
                  <a:noFill/>
                </a:ln>
                <a:solidFill>
                  <a:schemeClr val="tx1"/>
                </a:solidFill>
                <a:effectLst/>
                <a:latin typeface="+mj-lt"/>
              </a:rPr>
              <a:t> (3. bs.). Anadolu Nobel Tıp Kitabevleri.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smtClean="0">
                <a:ln>
                  <a:noFill/>
                </a:ln>
                <a:solidFill>
                  <a:schemeClr val="tx1"/>
                </a:solidFill>
                <a:effectLst/>
                <a:latin typeface="+mj-lt"/>
              </a:rPr>
              <a:t>Güler, Ç., &amp; Akın, L. (Ed.). (2012). </a:t>
            </a:r>
            <a:r>
              <a:rPr kumimoji="0" lang="tr-TR" altLang="tr-TR" sz="1400" b="0" i="1" u="none" strike="noStrike" cap="none" normalizeH="0" baseline="0" dirty="0" smtClean="0">
                <a:ln>
                  <a:noFill/>
                </a:ln>
                <a:solidFill>
                  <a:schemeClr val="tx1"/>
                </a:solidFill>
                <a:effectLst/>
                <a:latin typeface="+mj-lt"/>
              </a:rPr>
              <a:t>Halk sağlığı: Temel bilgiler</a:t>
            </a:r>
            <a:r>
              <a:rPr kumimoji="0" lang="tr-TR" altLang="tr-TR" sz="1400" b="0" i="0" u="none" strike="noStrike" cap="none" normalizeH="0" baseline="0" dirty="0" smtClean="0">
                <a:ln>
                  <a:noFill/>
                </a:ln>
                <a:solidFill>
                  <a:schemeClr val="tx1"/>
                </a:solidFill>
                <a:effectLst/>
                <a:latin typeface="+mj-lt"/>
              </a:rPr>
              <a:t> (2. bs., Cilt 1–3). Hacettepe Üniversitesi Yayınları.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err="1" smtClean="0">
                <a:ln>
                  <a:noFill/>
                </a:ln>
                <a:solidFill>
                  <a:schemeClr val="tx1"/>
                </a:solidFill>
                <a:effectLst/>
                <a:latin typeface="+mj-lt"/>
              </a:rPr>
              <a:t>Öztek</a:t>
            </a:r>
            <a:r>
              <a:rPr kumimoji="0" lang="tr-TR" altLang="tr-TR" sz="1400" b="0" i="0" u="none" strike="noStrike" cap="none" normalizeH="0" baseline="0" dirty="0" smtClean="0">
                <a:ln>
                  <a:noFill/>
                </a:ln>
                <a:solidFill>
                  <a:schemeClr val="tx1"/>
                </a:solidFill>
                <a:effectLst/>
                <a:latin typeface="+mj-lt"/>
              </a:rPr>
              <a:t>, Z. (Ed.). (2025). </a:t>
            </a:r>
            <a:r>
              <a:rPr kumimoji="0" lang="tr-TR" altLang="tr-TR" sz="1400" b="0" i="1" u="none" strike="noStrike" cap="none" normalizeH="0" baseline="0" dirty="0" smtClean="0">
                <a:ln>
                  <a:noFill/>
                </a:ln>
                <a:solidFill>
                  <a:schemeClr val="tx1"/>
                </a:solidFill>
                <a:effectLst/>
                <a:latin typeface="+mj-lt"/>
              </a:rPr>
              <a:t>Halk sağlığı el kitabı</a:t>
            </a:r>
            <a:r>
              <a:rPr kumimoji="0" lang="tr-TR" altLang="tr-TR" sz="1400" b="0" i="0" u="none" strike="noStrike" cap="none" normalizeH="0" baseline="0" dirty="0" smtClean="0">
                <a:ln>
                  <a:noFill/>
                </a:ln>
                <a:solidFill>
                  <a:schemeClr val="tx1"/>
                </a:solidFill>
                <a:effectLst/>
                <a:latin typeface="+mj-lt"/>
              </a:rPr>
              <a:t>. Nobel Tıp Kitabevleri</a:t>
            </a:r>
            <a:r>
              <a:rPr kumimoji="0" lang="tr-TR" altLang="tr-TR" sz="1400" b="0" i="0" u="none" strike="noStrike" cap="none" normalizeH="0" baseline="0" dirty="0" smtClean="0">
                <a:ln>
                  <a:noFill/>
                </a:ln>
                <a:solidFill>
                  <a:schemeClr val="tx1"/>
                </a:solidFill>
                <a:effectLst/>
                <a:latin typeface="+mj-lt"/>
              </a:rPr>
              <a:t>.</a:t>
            </a:r>
          </a:p>
          <a:p>
            <a:r>
              <a:rPr kumimoji="0" lang="tr-TR" altLang="tr-TR" sz="1400" b="0" i="0" u="none" strike="noStrike" cap="none" normalizeH="0" baseline="0" dirty="0" smtClean="0">
                <a:ln>
                  <a:noFill/>
                </a:ln>
                <a:solidFill>
                  <a:schemeClr val="tx1"/>
                </a:solidFill>
                <a:effectLst/>
                <a:latin typeface="+mj-lt"/>
              </a:rPr>
              <a:t> </a:t>
            </a:r>
            <a:r>
              <a:rPr lang="en-US" sz="1400" dirty="0">
                <a:latin typeface="+mj-lt"/>
              </a:rPr>
              <a:t>World Health Organization. (1978). </a:t>
            </a:r>
            <a:r>
              <a:rPr lang="en-US" sz="1400" i="1" dirty="0">
                <a:latin typeface="+mj-lt"/>
              </a:rPr>
              <a:t>Declaration of Alma-Ata</a:t>
            </a:r>
            <a:r>
              <a:rPr lang="en-US" sz="1400" dirty="0">
                <a:latin typeface="+mj-lt"/>
              </a:rPr>
              <a:t>. World Health Organization.</a:t>
            </a:r>
          </a:p>
          <a:p>
            <a:r>
              <a:rPr lang="en-US" sz="1400" dirty="0">
                <a:latin typeface="+mj-lt"/>
              </a:rPr>
              <a:t>World Health Organization, &amp; United Nations Children’s Fund. (1978). </a:t>
            </a:r>
            <a:r>
              <a:rPr lang="en-US" sz="1400" i="1" dirty="0">
                <a:latin typeface="+mj-lt"/>
              </a:rPr>
              <a:t>Primary health care: Report of the International Conference on Primary Health Care, Alma-Ata, USSR, 6–12 September 1978</a:t>
            </a:r>
            <a:r>
              <a:rPr lang="en-US" sz="1400" dirty="0">
                <a:latin typeface="+mj-lt"/>
              </a:rPr>
              <a:t>. World Health Organization.</a:t>
            </a:r>
          </a:p>
          <a:p>
            <a:r>
              <a:rPr lang="en-US" sz="1400" dirty="0">
                <a:latin typeface="+mj-lt"/>
              </a:rPr>
              <a:t>World Health Organization. (1986). </a:t>
            </a:r>
            <a:r>
              <a:rPr lang="en-US" sz="1400" i="1" dirty="0">
                <a:latin typeface="+mj-lt"/>
              </a:rPr>
              <a:t>Ottawa charter for health promotion</a:t>
            </a:r>
            <a:r>
              <a:rPr lang="en-US" sz="1400" dirty="0">
                <a:latin typeface="+mj-lt"/>
              </a:rPr>
              <a:t>. First International Conference on Health Promotion.</a:t>
            </a:r>
          </a:p>
          <a:p>
            <a:r>
              <a:rPr lang="en-US" sz="1400" dirty="0">
                <a:latin typeface="+mj-lt"/>
              </a:rPr>
              <a:t>World Health Organization. (2008). </a:t>
            </a:r>
            <a:r>
              <a:rPr lang="en-US" sz="1400" i="1" dirty="0">
                <a:latin typeface="+mj-lt"/>
              </a:rPr>
              <a:t>Closing the gap in a generation: Health equity through action on the social determinants of health</a:t>
            </a:r>
            <a:r>
              <a:rPr lang="en-US" sz="1400" dirty="0">
                <a:latin typeface="+mj-lt"/>
              </a:rPr>
              <a:t>. World Health Organization.</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tr-TR" altLang="tr-TR" sz="1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317258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6D8EC20-82C3-82C7-B882-344F5E19DBE7}"/>
              </a:ext>
            </a:extLst>
          </p:cNvPr>
          <p:cNvSpPr txBox="1"/>
          <p:nvPr/>
        </p:nvSpPr>
        <p:spPr>
          <a:xfrm>
            <a:off x="3047189" y="3244334"/>
            <a:ext cx="6515100" cy="1107996"/>
          </a:xfrm>
          <a:prstGeom prst="rect">
            <a:avLst/>
          </a:prstGeom>
          <a:noFill/>
        </p:spPr>
        <p:txBody>
          <a:bodyPr wrap="square">
            <a:spAutoFit/>
          </a:bodyPr>
          <a:lstStyle/>
          <a:p>
            <a:r>
              <a:rPr lang="tr-TR" sz="6600" dirty="0">
                <a:solidFill>
                  <a:srgbClr val="FF0000"/>
                </a:solidFill>
                <a:latin typeface="Arial" panose="020B0604020202020204" pitchFamily="34" charset="0"/>
                <a:cs typeface="Arial" panose="020B0604020202020204" pitchFamily="34" charset="0"/>
              </a:rPr>
              <a:t>TEŞEKKÜRLER</a:t>
            </a:r>
          </a:p>
        </p:txBody>
      </p:sp>
      <p:sp>
        <p:nvSpPr>
          <p:cNvPr id="5" name="Alt Bilgi Yer Tutucusu 4">
            <a:extLst>
              <a:ext uri="{FF2B5EF4-FFF2-40B4-BE49-F238E27FC236}">
                <a16:creationId xmlns:a16="http://schemas.microsoft.com/office/drawing/2014/main" id="{1E26573C-4382-81EB-2B22-724D2112219F}"/>
              </a:ext>
            </a:extLst>
          </p:cNvPr>
          <p:cNvSpPr>
            <a:spLocks noGrp="1"/>
          </p:cNvSpPr>
          <p:nvPr>
            <p:ph type="ftr" sz="quarter" idx="11"/>
          </p:nvPr>
        </p:nvSpPr>
        <p:spPr/>
        <p:txBody>
          <a:bodyPr/>
          <a:lstStyle/>
          <a:p>
            <a:r>
              <a:rPr lang="tr-TR"/>
              <a:t>öğretim elemanı / kurumsal e-posta (isteğe bağlı)</a:t>
            </a:r>
          </a:p>
        </p:txBody>
      </p:sp>
      <p:pic>
        <p:nvPicPr>
          <p:cNvPr id="6" name="Resim 5">
            <a:extLst>
              <a:ext uri="{FF2B5EF4-FFF2-40B4-BE49-F238E27FC236}">
                <a16:creationId xmlns:a16="http://schemas.microsoft.com/office/drawing/2014/main" id="{AE451C86-62C0-1BD8-BBCC-001DC7CFFF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4924" y="161784"/>
            <a:ext cx="883212" cy="877892"/>
          </a:xfrm>
          <a:prstGeom prst="rect">
            <a:avLst/>
          </a:prstGeom>
          <a:noFill/>
        </p:spPr>
      </p:pic>
    </p:spTree>
    <p:extLst>
      <p:ext uri="{BB962C8B-B14F-4D97-AF65-F5344CB8AC3E}">
        <p14:creationId xmlns:p14="http://schemas.microsoft.com/office/powerpoint/2010/main" val="3498863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002D10-CDEE-630F-84E8-315F610ED730}"/>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729ECFE3-8E08-29DC-717C-FDDC26AC9E69}"/>
              </a:ext>
            </a:extLst>
          </p:cNvPr>
          <p:cNvSpPr>
            <a:spLocks noGrp="1"/>
          </p:cNvSpPr>
          <p:nvPr>
            <p:ph idx="1"/>
          </p:nvPr>
        </p:nvSpPr>
        <p:spPr>
          <a:xfrm>
            <a:off x="714584" y="1847850"/>
            <a:ext cx="10165081" cy="4351338"/>
          </a:xfrm>
        </p:spPr>
        <p:txBody>
          <a:bodyPr>
            <a:normAutofit fontScale="55000" lnSpcReduction="20000"/>
          </a:bodyPr>
          <a:lstStyle/>
          <a:p>
            <a:r>
              <a:rPr lang="tr-TR" dirty="0"/>
              <a:t>Herkes İçin Sağlık yaklaşımı </a:t>
            </a:r>
            <a:endParaRPr lang="tr-TR" dirty="0" smtClean="0"/>
          </a:p>
          <a:p>
            <a:r>
              <a:rPr lang="tr-TR" dirty="0" smtClean="0"/>
              <a:t>• </a:t>
            </a:r>
            <a:r>
              <a:rPr lang="tr-TR" dirty="0"/>
              <a:t>Alma-Ata Bildirgesi ve temel sağlık hizmetleri • Temel sağlık hizmetlerinin ilkeleri </a:t>
            </a:r>
            <a:endParaRPr lang="tr-TR" dirty="0" smtClean="0"/>
          </a:p>
          <a:p>
            <a:r>
              <a:rPr lang="tr-TR" dirty="0" smtClean="0"/>
              <a:t>• </a:t>
            </a:r>
            <a:r>
              <a:rPr lang="tr-TR" dirty="0"/>
              <a:t>Yeni halk sağlığı anlayışı </a:t>
            </a:r>
            <a:endParaRPr lang="tr-TR" dirty="0" smtClean="0"/>
          </a:p>
          <a:p>
            <a:r>
              <a:rPr lang="tr-TR" dirty="0" smtClean="0"/>
              <a:t>• </a:t>
            </a:r>
            <a:r>
              <a:rPr lang="tr-TR" dirty="0" err="1"/>
              <a:t>Ottawa</a:t>
            </a:r>
            <a:r>
              <a:rPr lang="tr-TR" dirty="0"/>
              <a:t> Bildirgesi </a:t>
            </a:r>
            <a:endParaRPr lang="tr-TR" dirty="0" smtClean="0"/>
          </a:p>
          <a:p>
            <a:r>
              <a:rPr lang="tr-TR" dirty="0" smtClean="0"/>
              <a:t>• </a:t>
            </a:r>
            <a:r>
              <a:rPr lang="tr-TR" dirty="0"/>
              <a:t>Sağlığın ön koşulları </a:t>
            </a:r>
            <a:endParaRPr lang="tr-TR" dirty="0" smtClean="0"/>
          </a:p>
          <a:p>
            <a:r>
              <a:rPr lang="tr-TR" dirty="0" smtClean="0"/>
              <a:t>• </a:t>
            </a:r>
            <a:r>
              <a:rPr lang="tr-TR" dirty="0"/>
              <a:t>Sağlığı geliştirme stratejileri </a:t>
            </a:r>
            <a:endParaRPr lang="tr-TR" dirty="0" smtClean="0"/>
          </a:p>
          <a:p>
            <a:r>
              <a:rPr lang="tr-TR" dirty="0" smtClean="0"/>
              <a:t>• </a:t>
            </a:r>
            <a:r>
              <a:rPr lang="tr-TR" dirty="0"/>
              <a:t>Sağlığın sosyal belirleyicileri </a:t>
            </a:r>
            <a:endParaRPr lang="tr-TR" dirty="0" smtClean="0"/>
          </a:p>
          <a:p>
            <a:r>
              <a:rPr lang="tr-TR" dirty="0" smtClean="0"/>
              <a:t>• </a:t>
            </a:r>
            <a:r>
              <a:rPr lang="tr-TR" dirty="0"/>
              <a:t>Toplum temelli sağlığı geliştirme uygulamaları </a:t>
            </a:r>
            <a:endParaRPr lang="tr-TR" dirty="0" smtClean="0"/>
          </a:p>
          <a:p>
            <a:r>
              <a:rPr lang="tr-TR" dirty="0" smtClean="0"/>
              <a:t>• </a:t>
            </a:r>
            <a:r>
              <a:rPr lang="tr-TR" dirty="0"/>
              <a:t>Temel, birincil, ikincil ve üçüncül korunma</a:t>
            </a:r>
            <a:endParaRPr lang="tr-TR" dirty="0"/>
          </a:p>
        </p:txBody>
      </p:sp>
      <p:sp>
        <p:nvSpPr>
          <p:cNvPr id="4" name="Veri Yer Tutucusu 3">
            <a:extLst>
              <a:ext uri="{FF2B5EF4-FFF2-40B4-BE49-F238E27FC236}">
                <a16:creationId xmlns:a16="http://schemas.microsoft.com/office/drawing/2014/main" id="{1124543B-6AFE-55A3-80A0-09DB04541176}"/>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4D6B48A8-A3F3-3BDC-C970-636850E9091E}"/>
              </a:ext>
            </a:extLst>
          </p:cNvPr>
          <p:cNvSpPr>
            <a:spLocks noGrp="1"/>
          </p:cNvSpPr>
          <p:nvPr>
            <p:ph type="ftr" sz="quarter" idx="11"/>
          </p:nvPr>
        </p:nvSpPr>
        <p:spPr/>
        <p:txBody>
          <a:bodyPr/>
          <a:lstStyle/>
          <a:p>
            <a:r>
              <a:rPr lang="tr-TR" dirty="0" err="1" smtClean="0"/>
              <a:t>Öğr</a:t>
            </a:r>
            <a:r>
              <a:rPr lang="tr-TR" dirty="0" smtClean="0"/>
              <a:t>. Gör. Dr. Ayşe ÖZEFLANİLİ</a:t>
            </a:r>
            <a:endParaRPr lang="tr-TR" dirty="0"/>
          </a:p>
        </p:txBody>
      </p:sp>
      <p:sp>
        <p:nvSpPr>
          <p:cNvPr id="6" name="Slayt Numarası Yer Tutucusu 5">
            <a:extLst>
              <a:ext uri="{FF2B5EF4-FFF2-40B4-BE49-F238E27FC236}">
                <a16:creationId xmlns:a16="http://schemas.microsoft.com/office/drawing/2014/main" id="{2175ADDD-A240-51FF-6001-D894A710A3C9}"/>
              </a:ext>
            </a:extLst>
          </p:cNvPr>
          <p:cNvSpPr>
            <a:spLocks noGrp="1"/>
          </p:cNvSpPr>
          <p:nvPr>
            <p:ph type="sldNum" sz="quarter" idx="12"/>
          </p:nvPr>
        </p:nvSpPr>
        <p:spPr/>
        <p:txBody>
          <a:bodyPr/>
          <a:lstStyle/>
          <a:p>
            <a:fld id="{98D1A948-F723-44D0-9112-FAEB9D266EE7}" type="slidenum">
              <a:rPr lang="tr-TR" smtClean="0"/>
              <a:t>2</a:t>
            </a:fld>
            <a:endParaRPr lang="tr-TR"/>
          </a:p>
        </p:txBody>
      </p:sp>
    </p:spTree>
    <p:extLst>
      <p:ext uri="{BB962C8B-B14F-4D97-AF65-F5344CB8AC3E}">
        <p14:creationId xmlns:p14="http://schemas.microsoft.com/office/powerpoint/2010/main" val="515315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60878B-067D-727D-6765-3EA0B2395CEB}"/>
              </a:ext>
            </a:extLst>
          </p:cNvPr>
          <p:cNvSpPr>
            <a:spLocks noGrp="1"/>
          </p:cNvSpPr>
          <p:nvPr>
            <p:ph type="title"/>
          </p:nvPr>
        </p:nvSpPr>
        <p:spPr>
          <a:xfrm>
            <a:off x="1307252" y="1100667"/>
            <a:ext cx="10165080" cy="635264"/>
          </a:xfrm>
        </p:spPr>
        <p:txBody>
          <a:bodyPr>
            <a:normAutofit fontScale="90000"/>
          </a:bodyPr>
          <a:lstStyle/>
          <a:p>
            <a:r>
              <a:rPr lang="tr-TR" dirty="0"/>
              <a:t>Herkes İçin Sağlık ve Yeni Halk Sağlığı Yaklaşımı</a:t>
            </a:r>
            <a:r>
              <a:rPr lang="tr-TR" b="1" dirty="0"/>
              <a:t/>
            </a:r>
            <a:br>
              <a:rPr lang="tr-TR" b="1" dirty="0"/>
            </a:br>
            <a:r>
              <a:rPr lang="tr-TR" b="1" dirty="0"/>
              <a:t/>
            </a:r>
            <a:br>
              <a:rPr lang="tr-TR" b="1" dirty="0"/>
            </a:br>
            <a:r>
              <a:rPr lang="tr-TR" b="1" dirty="0"/>
              <a:t/>
            </a:r>
            <a:br>
              <a:rPr lang="tr-TR" b="1" dirty="0"/>
            </a:br>
            <a:endParaRPr lang="tr-TR" dirty="0"/>
          </a:p>
        </p:txBody>
      </p:sp>
      <p:sp>
        <p:nvSpPr>
          <p:cNvPr id="3" name="İçerik Yer Tutucusu 2">
            <a:extLst>
              <a:ext uri="{FF2B5EF4-FFF2-40B4-BE49-F238E27FC236}">
                <a16:creationId xmlns:a16="http://schemas.microsoft.com/office/drawing/2014/main" id="{8B424127-1F6E-9CED-168B-91E82F1D8584}"/>
              </a:ext>
            </a:extLst>
          </p:cNvPr>
          <p:cNvSpPr>
            <a:spLocks noGrp="1"/>
          </p:cNvSpPr>
          <p:nvPr>
            <p:ph idx="1"/>
          </p:nvPr>
        </p:nvSpPr>
        <p:spPr/>
        <p:txBody>
          <a:bodyPr>
            <a:normAutofit fontScale="47500" lnSpcReduction="20000"/>
          </a:bodyPr>
          <a:lstStyle/>
          <a:p>
            <a:r>
              <a:rPr lang="tr-TR" dirty="0"/>
              <a:t>Çağdaş halk sağlığı anlayışı, İkinci Dünya Savaşı sonrasında insan hakları, eşitlik ve toplumsal kalkınma kavramlarının güç kazanmasıyla gelişmiştir. Dünya Sağlık Örgütü, sağlığın yalnızca hastalıkların tedavisiyle değil; hastalıkların önlenmesi, sağlığın korunması ve toplumların sağlık düzeylerinin yükseltilmesiyle geliştirilebileceğini benimsemiştir. Dünya Sağlık Asamblesi tarafından 1977 yılında kabul edilen “Herkes İçin Sağlık” hedefi, bireylerin sosyal ve ekonomik açıdan üretken bir yaşam sürdürebilmelerine olanak sağlayacak sağlık düzeyine ulaşmalarını amaçlamıştır.</a:t>
            </a:r>
          </a:p>
          <a:p>
            <a:r>
              <a:rPr lang="tr-TR" dirty="0"/>
              <a:t>Bu yaklaşımın temel dönüm noktaları; 1978 Alma-Ata Uluslararası Temel Sağlık Hizmetleri Konferansı, 1984 Sağlıklı Kentler hareketi ve 1986 </a:t>
            </a:r>
            <a:r>
              <a:rPr lang="tr-TR" dirty="0" err="1"/>
              <a:t>Ottawa</a:t>
            </a:r>
            <a:r>
              <a:rPr lang="tr-TR" dirty="0"/>
              <a:t> Sağlığı Geliştirme Konferansı olmuştur. Bu süreçte sağlık, yalnızca sağlık kurumlarının sunduğu hizmetlerin sonucu olarak değil; bireysel davranışlar, çevresel koşullar, sosyal yapı ve kamu politikaları tarafından şekillendirilen çok boyutlu bir olgu olarak ele alınmıştır.</a:t>
            </a:r>
          </a:p>
          <a:p>
            <a:endParaRPr lang="tr-TR" dirty="0"/>
          </a:p>
        </p:txBody>
      </p:sp>
      <p:sp>
        <p:nvSpPr>
          <p:cNvPr id="4" name="Veri Yer Tutucusu 3">
            <a:extLst>
              <a:ext uri="{FF2B5EF4-FFF2-40B4-BE49-F238E27FC236}">
                <a16:creationId xmlns:a16="http://schemas.microsoft.com/office/drawing/2014/main" id="{90175A32-F3D2-2F91-890A-783415E54CB4}"/>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DF695973-0F5B-6C07-9260-49324D843FB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EDDE3245-35F3-AAC5-AF7C-C783E1FCAF70}"/>
              </a:ext>
            </a:extLst>
          </p:cNvPr>
          <p:cNvSpPr>
            <a:spLocks noGrp="1"/>
          </p:cNvSpPr>
          <p:nvPr>
            <p:ph type="sldNum" sz="quarter" idx="12"/>
          </p:nvPr>
        </p:nvSpPr>
        <p:spPr/>
        <p:txBody>
          <a:bodyPr/>
          <a:lstStyle/>
          <a:p>
            <a:fld id="{98D1A948-F723-44D0-9112-FAEB9D266EE7}" type="slidenum">
              <a:rPr lang="tr-TR" smtClean="0"/>
              <a:t>3</a:t>
            </a:fld>
            <a:endParaRPr lang="tr-TR"/>
          </a:p>
        </p:txBody>
      </p:sp>
    </p:spTree>
    <p:extLst>
      <p:ext uri="{BB962C8B-B14F-4D97-AF65-F5344CB8AC3E}">
        <p14:creationId xmlns:p14="http://schemas.microsoft.com/office/powerpoint/2010/main" val="2042146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Alma-Ata Bildirgesi ve Temel Sağlık Hizmetleri</a:t>
            </a:r>
          </a:p>
        </p:txBody>
      </p:sp>
      <p:sp>
        <p:nvSpPr>
          <p:cNvPr id="3" name="İçerik Yer Tutucusu 2"/>
          <p:cNvSpPr>
            <a:spLocks noGrp="1"/>
          </p:cNvSpPr>
          <p:nvPr>
            <p:ph idx="1"/>
          </p:nvPr>
        </p:nvSpPr>
        <p:spPr/>
        <p:txBody>
          <a:bodyPr>
            <a:normAutofit fontScale="47500" lnSpcReduction="20000"/>
          </a:bodyPr>
          <a:lstStyle/>
          <a:p>
            <a:r>
              <a:rPr lang="tr-TR" dirty="0"/>
              <a:t>1978 yılında Dünya Sağlık Örgütü ve UNICEF öncülüğünde gerçekleştirilen Alma-Ata Konferansı, temel sağlık hizmetlerini “Herkes İçin Sağlık” hedefine ulaşmanın temel aracı olarak tanımlamıştır. Temel sağlık hizmetleri; toplumdaki birey ve ailelerin kabul edebileceği yöntemlerle, onların tam katılımıyla ve ülke ile toplumun karşılayabileceği maliyet düzeyinde sunulan esas sağlık hizmetleridir.</a:t>
            </a:r>
          </a:p>
          <a:p>
            <a:r>
              <a:rPr lang="tr-TR" dirty="0"/>
              <a:t>Temel sağlık hizmetleri, ulusal sağlık sisteminin çekirdeğini ve toplumsal-ekonomik kalkınmanın ayrılmaz bir parçasını oluşturur. Hizmetlerin insanların yaşadığı ve çalıştığı yerlere mümkün olduğunca yakın sunulması, bireylerin sağlık sistemiyle ilk temas noktasını oluşturması ve sağlık hizmetleri zincirinin birinci halkası olması beklenir.</a:t>
            </a:r>
          </a:p>
          <a:p>
            <a:r>
              <a:rPr lang="tr-TR" dirty="0"/>
              <a:t>Alma-Ata yaklaşımına göre temel sağlık hizmetleri; ulaşılabilir, kabul edilebilir, sürekli, bilimsel açıdan geçerli ve uygun teknolojiye dayalı olmalıdır. Toplum katılımını desteklemeli, bireylerin kendi sağlıkları konusunda sorumluluk almalarını güçlendirmeli, risk altındaki gruplara öncelik vermeli ve koruyucu, tedavi edici, </a:t>
            </a:r>
            <a:r>
              <a:rPr lang="tr-TR" dirty="0" err="1"/>
              <a:t>rehabilite</a:t>
            </a:r>
            <a:r>
              <a:rPr lang="tr-TR" dirty="0"/>
              <a:t> edici ve sağlığı geliştirici hizmetleri birlikte sunmalıdır.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4</a:t>
            </a:fld>
            <a:endParaRPr lang="tr-TR"/>
          </a:p>
        </p:txBody>
      </p:sp>
    </p:spTree>
    <p:extLst>
      <p:ext uri="{BB962C8B-B14F-4D97-AF65-F5344CB8AC3E}">
        <p14:creationId xmlns:p14="http://schemas.microsoft.com/office/powerpoint/2010/main" val="1242751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Alma-Ata Bildirgesi’nin Temel İlkeleri</a:t>
            </a:r>
            <a:br>
              <a:rPr lang="tr-TR" b="1" dirty="0"/>
            </a:br>
            <a:endParaRPr lang="tr-TR" dirty="0"/>
          </a:p>
        </p:txBody>
      </p:sp>
      <p:sp>
        <p:nvSpPr>
          <p:cNvPr id="3" name="İçerik Yer Tutucusu 2"/>
          <p:cNvSpPr>
            <a:spLocks noGrp="1"/>
          </p:cNvSpPr>
          <p:nvPr>
            <p:ph idx="1"/>
          </p:nvPr>
        </p:nvSpPr>
        <p:spPr/>
        <p:txBody>
          <a:bodyPr>
            <a:normAutofit fontScale="55000" lnSpcReduction="20000"/>
          </a:bodyPr>
          <a:lstStyle/>
          <a:p>
            <a:r>
              <a:rPr lang="tr-TR" dirty="0" smtClean="0"/>
              <a:t>Alma-Ata </a:t>
            </a:r>
            <a:r>
              <a:rPr lang="tr-TR" dirty="0"/>
              <a:t>Bildirgesi’nin temel ilkeleri arasında toplumsal eşitlik, çevreyle bütünlük, yaşamın bütünlüğü, korumaya öncelik, risk gruplarına ve önemli hastalıklara öncelik verilmesi yer almaktadır. Sağlık hizmetlerinin entegre biçimde sunulması, ekip çalışması, sektörler arası iş birliği, sağlık ile kalkınma arasındaki ilişkinin gözetilmesi, bireysel sorumluluk, halkın katılımı, evrensellik ve yerel koşullara uygunluk diğer temel ilkelerdir.</a:t>
            </a:r>
          </a:p>
          <a:p>
            <a:r>
              <a:rPr lang="tr-TR" dirty="0"/>
              <a:t>Bu yaklaşımda sağlık hizmetleri yalnızca sağlık profesyonelleri tarafından yürütülen teknik uygulamalar olarak görülmez. Eğitim, çevre, tarım, ekonomi, ulaşım, sosyal hizmetler ve yerel yönetimler gibi sektörlerin ortak sorumluluk üstlenmesi gerekir. Toplumun sağlık hizmetlerinin planlanmasına ve uygulanmasına katılması, hizmetlerin benimsenmesi ve sürdürülebilirliği açısından temel kabul edilir.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5</a:t>
            </a:fld>
            <a:endParaRPr lang="tr-TR"/>
          </a:p>
        </p:txBody>
      </p:sp>
    </p:spTree>
    <p:extLst>
      <p:ext uri="{BB962C8B-B14F-4D97-AF65-F5344CB8AC3E}">
        <p14:creationId xmlns:p14="http://schemas.microsoft.com/office/powerpoint/2010/main" val="3842077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err="1"/>
              <a:t>Ottawa</a:t>
            </a:r>
            <a:r>
              <a:rPr lang="tr-TR" b="1" dirty="0"/>
              <a:t> Bildirgesi ve Sağlığı Geliştirme</a:t>
            </a:r>
            <a:br>
              <a:rPr lang="tr-TR" b="1" dirty="0"/>
            </a:br>
            <a:endParaRPr lang="tr-TR" dirty="0"/>
          </a:p>
        </p:txBody>
      </p:sp>
      <p:sp>
        <p:nvSpPr>
          <p:cNvPr id="3" name="İçerik Yer Tutucusu 2"/>
          <p:cNvSpPr>
            <a:spLocks noGrp="1"/>
          </p:cNvSpPr>
          <p:nvPr>
            <p:ph idx="1"/>
          </p:nvPr>
        </p:nvSpPr>
        <p:spPr/>
        <p:txBody>
          <a:bodyPr>
            <a:normAutofit fontScale="55000" lnSpcReduction="20000"/>
          </a:bodyPr>
          <a:lstStyle/>
          <a:p>
            <a:r>
              <a:rPr lang="tr-TR" dirty="0" smtClean="0"/>
              <a:t>1986 </a:t>
            </a:r>
            <a:r>
              <a:rPr lang="tr-TR" dirty="0"/>
              <a:t>yılında düzenlenen Birinci Uluslararası Sağlığı Geliştirme Konferansı sonucunda kabul edilen </a:t>
            </a:r>
            <a:r>
              <a:rPr lang="tr-TR" dirty="0" err="1"/>
              <a:t>Ottawa</a:t>
            </a:r>
            <a:r>
              <a:rPr lang="tr-TR" dirty="0"/>
              <a:t> Bildirgesi, Alma-Ata yaklaşımını daha ileri bir düzeye taşımıştır. Sağlığı geliştirme, bireylerin ve toplumların sağlıkları üzerindeki denetimlerini artırmalarını ve sağlık düzeylerini iyileştirmelerini sağlayan bir güçlendirme süreci olarak tanımlanmıştır.</a:t>
            </a:r>
          </a:p>
          <a:p>
            <a:r>
              <a:rPr lang="tr-TR" dirty="0" err="1"/>
              <a:t>Ottawa</a:t>
            </a:r>
            <a:r>
              <a:rPr lang="tr-TR" dirty="0"/>
              <a:t> yaklaşımına göre sağlık, günlük yaşamın bir amacı değil, bireyin sosyal ve ekonomik açıdan üretken ve nitelikli bir yaşam sürdürebilmesi için gerekli bir kaynaktır. Bu nedenle sağlığın geliştirilmesi yalnızca hastalıkların önlenmesi veya bireylere sağlık eğitimi verilmesiyle sınırlandırılamaz. Sağlığı etkileyen sosyal, ekonomik, çevresel ve politik koşulların da iyileştirilmesi gerekir.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6</a:t>
            </a:fld>
            <a:endParaRPr lang="tr-TR"/>
          </a:p>
        </p:txBody>
      </p:sp>
    </p:spTree>
    <p:extLst>
      <p:ext uri="{BB962C8B-B14F-4D97-AF65-F5344CB8AC3E}">
        <p14:creationId xmlns:p14="http://schemas.microsoft.com/office/powerpoint/2010/main" val="7243991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Sağlığın Temel Koşulları</a:t>
            </a:r>
            <a:br>
              <a:rPr lang="tr-TR" b="1" dirty="0"/>
            </a:br>
            <a:endParaRPr lang="tr-TR" dirty="0"/>
          </a:p>
        </p:txBody>
      </p:sp>
      <p:sp>
        <p:nvSpPr>
          <p:cNvPr id="3" name="İçerik Yer Tutucusu 2"/>
          <p:cNvSpPr>
            <a:spLocks noGrp="1"/>
          </p:cNvSpPr>
          <p:nvPr>
            <p:ph idx="1"/>
          </p:nvPr>
        </p:nvSpPr>
        <p:spPr/>
        <p:txBody>
          <a:bodyPr>
            <a:normAutofit fontScale="55000" lnSpcReduction="20000"/>
          </a:bodyPr>
          <a:lstStyle/>
          <a:p>
            <a:r>
              <a:rPr lang="tr-TR" dirty="0" err="1" smtClean="0"/>
              <a:t>Ottawa</a:t>
            </a:r>
            <a:r>
              <a:rPr lang="tr-TR" dirty="0" smtClean="0"/>
              <a:t> </a:t>
            </a:r>
            <a:r>
              <a:rPr lang="tr-TR" dirty="0"/>
              <a:t>Bildirgesi’nde sağlığın temel koşulları ve kaynakları; barış, barınma, eğitim, gelir, gıda, istikrarlı bir ekosistem, sürdürülebilir kaynaklar, sosyal adalet ve hakkaniyet olarak belirtilmiştir. Bu koşullar, sağlığın yalnızca bireysel tercihlerin sonucu olmadığını; toplumsal yapıların ve yaşam koşullarının sağlık üzerinde belirleyici etkisi bulunduğunu göstermektedir.</a:t>
            </a:r>
          </a:p>
          <a:p>
            <a:r>
              <a:rPr lang="tr-TR" dirty="0"/>
              <a:t>Sağlıkta hakkaniyet, bireylerin sağlık düzeyleri arasındaki önlenebilir ve adil olmayan farklılıkların azaltılmasını gerektirir. Bu nedenle sağlığı geliştirme politikaları, dezavantajlı grupların yaşam koşullarını iyileştirmeyi, kaynaklara erişimdeki eşitsizlikleri azaltmayı ve sağlıklı yaşam olanaklarını toplumun bütün kesimleri için erişilebilir hâle getirmeyi amaçlamalıdır.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7</a:t>
            </a:fld>
            <a:endParaRPr lang="tr-TR"/>
          </a:p>
        </p:txBody>
      </p:sp>
    </p:spTree>
    <p:extLst>
      <p:ext uri="{BB962C8B-B14F-4D97-AF65-F5344CB8AC3E}">
        <p14:creationId xmlns:p14="http://schemas.microsoft.com/office/powerpoint/2010/main" val="3825627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err="1"/>
              <a:t>Ottawa</a:t>
            </a:r>
            <a:r>
              <a:rPr lang="tr-TR" b="1" dirty="0"/>
              <a:t> Bildirgesi’nin Sağlığı Geliştirme Stratejileri</a:t>
            </a:r>
            <a:br>
              <a:rPr lang="tr-TR" b="1" dirty="0"/>
            </a:br>
            <a:endParaRPr lang="tr-TR" dirty="0"/>
          </a:p>
        </p:txBody>
      </p:sp>
      <p:sp>
        <p:nvSpPr>
          <p:cNvPr id="3" name="İçerik Yer Tutucusu 2"/>
          <p:cNvSpPr>
            <a:spLocks noGrp="1"/>
          </p:cNvSpPr>
          <p:nvPr>
            <p:ph idx="1"/>
          </p:nvPr>
        </p:nvSpPr>
        <p:spPr/>
        <p:txBody>
          <a:bodyPr>
            <a:normAutofit fontScale="55000" lnSpcReduction="20000"/>
          </a:bodyPr>
          <a:lstStyle/>
          <a:p>
            <a:r>
              <a:rPr lang="tr-TR" dirty="0" err="1" smtClean="0"/>
              <a:t>Ottawa</a:t>
            </a:r>
            <a:r>
              <a:rPr lang="tr-TR" dirty="0" smtClean="0"/>
              <a:t> </a:t>
            </a:r>
            <a:r>
              <a:rPr lang="tr-TR" dirty="0"/>
              <a:t>Bildirgesi, sağlığı geliştirme için beş temel eylem alanı belirlemiştir. Bunlar; sağlıklı kamu politikalarının oluşturulması, destekleyici çevrelerin geliştirilmesi, toplum eylemlerinin güçlendirilmesi, bireysel becerilerin geliştirilmesi ve sağlık hizmetlerinin yeniden yönlendirilmesidir.</a:t>
            </a:r>
          </a:p>
          <a:p>
            <a:r>
              <a:rPr lang="tr-TR" dirty="0"/>
              <a:t>Sağlıklı kamu politikaları, tüm kamu kararlarında sağlık etkilerinin dikkate alınmasını gerektirir. Destekleyici çevreler; sağlıklı davranışları kolaylaştıran fiziksel, sosyal ve ekonomik ortamların oluşturulmasını ifade eder. Toplum eylemlerinin güçlendirilmesi, bireylerin kendi sağlık sorunlarının çözümüne aktif biçimde katılmalarını destekler. Kişisel becerilerin geliştirilmesi, bireylerin sağlıkla ilgili bilgi, tutum ve karar verme kapasitelerini artırmayı amaçlar. Sağlık hizmetlerinin yeniden yönlendirilmesi ise hastalık merkezli hizmet anlayışından koruma, sağlığın geliştirilmesi ve toplum katılımı odaklı bir sisteme geçişi ifade eder.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8</a:t>
            </a:fld>
            <a:endParaRPr lang="tr-TR"/>
          </a:p>
        </p:txBody>
      </p:sp>
    </p:spTree>
    <p:extLst>
      <p:ext uri="{BB962C8B-B14F-4D97-AF65-F5344CB8AC3E}">
        <p14:creationId xmlns:p14="http://schemas.microsoft.com/office/powerpoint/2010/main" val="13164238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Sağlığın Sosyal Belirleyicileri</a:t>
            </a:r>
            <a:br>
              <a:rPr lang="tr-TR" b="1" dirty="0"/>
            </a:br>
            <a:endParaRPr lang="tr-TR" dirty="0"/>
          </a:p>
        </p:txBody>
      </p:sp>
      <p:sp>
        <p:nvSpPr>
          <p:cNvPr id="3" name="İçerik Yer Tutucusu 2"/>
          <p:cNvSpPr>
            <a:spLocks noGrp="1"/>
          </p:cNvSpPr>
          <p:nvPr>
            <p:ph idx="1"/>
          </p:nvPr>
        </p:nvSpPr>
        <p:spPr/>
        <p:txBody>
          <a:bodyPr>
            <a:normAutofit fontScale="62500" lnSpcReduction="20000"/>
          </a:bodyPr>
          <a:lstStyle/>
          <a:p>
            <a:r>
              <a:rPr lang="tr-TR" dirty="0" smtClean="0"/>
              <a:t>Sağlık </a:t>
            </a:r>
            <a:r>
              <a:rPr lang="tr-TR" dirty="0"/>
              <a:t>düzeyi; insanların doğduğu, büyüdüğü, yaşadığı, çalıştığı ve yaşlandığı koşullardan doğrudan etkilenmektedir. Gelir dağılımı, eğitim, istihdam, barınma, sosyal güvence, çevresel koşullar ve sağlık hizmetlerine erişim, sağlığın sosyal belirleyicileri arasında yer alır.</a:t>
            </a:r>
          </a:p>
          <a:p>
            <a:r>
              <a:rPr lang="tr-TR" dirty="0"/>
              <a:t>Sağlık eşitsizliklerinin azaltılabilmesi için gündelik yaşam koşullarının iyileştirilmesi, güç, para ve kaynakların adaletsiz dağılımının azaltılması ve alınan önlemlerin ölçülerek değerlendirilmesi gerekir. Bu nedenle halk sağlığı uygulamalarının temel hedeflerinden biri, bilimsel bilgiyi toplumsal ve politik eyleme dönüştürmektir.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9</a:t>
            </a:fld>
            <a:endParaRPr lang="tr-TR"/>
          </a:p>
        </p:txBody>
      </p:sp>
    </p:spTree>
    <p:extLst>
      <p:ext uri="{BB962C8B-B14F-4D97-AF65-F5344CB8AC3E}">
        <p14:creationId xmlns:p14="http://schemas.microsoft.com/office/powerpoint/2010/main" val="95336078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TotalTime>
  <Words>1303</Words>
  <Application>Microsoft Office PowerPoint</Application>
  <PresentationFormat>Geniş ekran</PresentationFormat>
  <Paragraphs>82</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2</vt:i4>
      </vt:variant>
      <vt:variant>
        <vt:lpstr>Slayt Başlıkları</vt:lpstr>
      </vt:variant>
      <vt:variant>
        <vt:i4>13</vt:i4>
      </vt:variant>
    </vt:vector>
  </HeadingPairs>
  <TitlesOfParts>
    <vt:vector size="18" baseType="lpstr">
      <vt:lpstr>Aptos</vt:lpstr>
      <vt:lpstr>Aptos Display</vt:lpstr>
      <vt:lpstr>Arial</vt:lpstr>
      <vt:lpstr>Office Teması</vt:lpstr>
      <vt:lpstr>Özel Tasarım</vt:lpstr>
      <vt:lpstr>HALK SAĞLIĞI</vt:lpstr>
      <vt:lpstr>PowerPoint Sunusu</vt:lpstr>
      <vt:lpstr>Herkes İçin Sağlık ve Yeni Halk Sağlığı Yaklaşımı   </vt:lpstr>
      <vt:lpstr>Alma-Ata Bildirgesi ve Temel Sağlık Hizmetleri</vt:lpstr>
      <vt:lpstr>Alma-Ata Bildirgesi’nin Temel İlkeleri </vt:lpstr>
      <vt:lpstr>Ottawa Bildirgesi ve Sağlığı Geliştirme </vt:lpstr>
      <vt:lpstr>Sağlığın Temel Koşulları </vt:lpstr>
      <vt:lpstr>Ottawa Bildirgesi’nin Sağlığı Geliştirme Stratejileri </vt:lpstr>
      <vt:lpstr>Sağlığın Sosyal Belirleyicileri </vt:lpstr>
      <vt:lpstr>Sağlığı Geliştirme Uygulamaları </vt:lpstr>
      <vt:lpstr>Genel Değerlendirme </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 SAĞLIĞI</dc:title>
  <dc:creator>EÖ</dc:creator>
  <cp:lastModifiedBy>xxxx</cp:lastModifiedBy>
  <cp:revision>7</cp:revision>
  <dcterms:created xsi:type="dcterms:W3CDTF">2026-04-02T07:47:59Z</dcterms:created>
  <dcterms:modified xsi:type="dcterms:W3CDTF">2026-06-23T10:05:59Z</dcterms:modified>
</cp:coreProperties>
</file>