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8" r:id="rId3"/>
    <p:sldId id="258" r:id="rId4"/>
    <p:sldId id="340" r:id="rId5"/>
    <p:sldId id="347" r:id="rId6"/>
    <p:sldId id="342" r:id="rId7"/>
    <p:sldId id="348" r:id="rId8"/>
    <p:sldId id="341" r:id="rId9"/>
    <p:sldId id="349" r:id="rId10"/>
    <p:sldId id="343" r:id="rId11"/>
    <p:sldId id="345" r:id="rId12"/>
    <p:sldId id="350" r:id="rId13"/>
    <p:sldId id="346"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22" r:id="rId27"/>
    <p:sldId id="281" r:id="rId28"/>
    <p:sldId id="33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6" autoAdjust="0"/>
    <p:restoredTop sz="94660"/>
  </p:normalViewPr>
  <p:slideViewPr>
    <p:cSldViewPr snapToGrid="0">
      <p:cViewPr varScale="1">
        <p:scale>
          <a:sx n="69" d="100"/>
          <a:sy n="69" d="100"/>
        </p:scale>
        <p:origin x="92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2A54C80-263E-416B-A8E0-580EDEADCBDC}" type="datetimeFigureOut">
              <a:rPr lang="en-US" dirty="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12/5/2025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12/5/2025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ulerdemir@kastamonu.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cms6.revize.com/revize/sandwich/Documents/our%20sandwich/History_of_the_Samuel_H_Wentworth_Library.pdf" TargetMode="External"/><Relationship Id="rId3" Type="http://schemas.openxmlformats.org/officeDocument/2006/relationships/hyperlink" Target="https://libguides.ala.org/c.php?g=751692&amp;p=9132142" TargetMode="External"/><Relationship Id="rId7" Type="http://schemas.openxmlformats.org/officeDocument/2006/relationships/hyperlink" Target="http://www.ifla.org/past-wlic/2012/140-farrell-en.pdf" TargetMode="External"/><Relationship Id="rId2" Type="http://schemas.openxmlformats.org/officeDocument/2006/relationships/hyperlink" Target="http://www.ifla.org/files/assets/library-ser%20vices-to-multicultural-populations/publications/multicultural-communi%20ties-tr.pdf" TargetMode="External"/><Relationship Id="rId1" Type="http://schemas.openxmlformats.org/officeDocument/2006/relationships/slideLayout" Target="../slideLayouts/slideLayout2.xml"/><Relationship Id="rId6" Type="http://schemas.openxmlformats.org/officeDocument/2006/relationships/hyperlink" Target="http://www.tsadergisi.org/Makaleler/756705266_19_279_175-204.pdf" TargetMode="External"/><Relationship Id="rId5" Type="http://schemas.openxmlformats.org/officeDocument/2006/relationships/hyperlink" Target="https://www.bklynlibrary.org/learn/immigrants/languages" TargetMode="External"/><Relationship Id="rId4" Type="http://schemas.openxmlformats.org/officeDocument/2006/relationships/hyperlink" Target="https://www.bklynlibrary.org/event-series/multilingual-storytime"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edition.cnn.com/2022/04/26/us/brooklyn-library-banned-books-access" TargetMode="External"/><Relationship Id="rId7" Type="http://schemas.openxmlformats.org/officeDocument/2006/relationships/hyperlink" Target="https://journal.calaijol.org/index.php/ijol/article/view/259" TargetMode="External"/><Relationship Id="rId2" Type="http://schemas.openxmlformats.org/officeDocument/2006/relationships/hyperlink" Target="https://www.insamer.com/tr/uploads/pdf/rapor-amerika-da-ayrimci-politikalar-ve-siyahi-mucadele-tarihi.pdf" TargetMode="External"/><Relationship Id="rId1" Type="http://schemas.openxmlformats.org/officeDocument/2006/relationships/slideLayout" Target="../slideLayouts/slideLayout2.xml"/><Relationship Id="rId6" Type="http://schemas.openxmlformats.org/officeDocument/2006/relationships/hyperlink" Target="http://www.johschool.com/Makaleler/502281139_11.%20hakman.pdf" TargetMode="External"/><Relationship Id="rId5" Type="http://schemas.openxmlformats.org/officeDocument/2006/relationships/hyperlink" Target="https://www.nypl.org/spotlight/multilingual" TargetMode="External"/><Relationship Id="rId4" Type="http://schemas.openxmlformats.org/officeDocument/2006/relationships/hyperlink" Target="https://www.nypl.org/spotlight/blackhistorymonth"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11874" y="1243780"/>
            <a:ext cx="7766936" cy="2099187"/>
          </a:xfrm>
        </p:spPr>
        <p:txBody>
          <a:bodyPr/>
          <a:lstStyle/>
          <a:p>
            <a:pPr algn="ctr"/>
            <a:br>
              <a:rPr lang="tr-TR" sz="3200" b="1" dirty="0">
                <a:solidFill>
                  <a:schemeClr val="tx1"/>
                </a:solidFill>
              </a:rPr>
            </a:br>
            <a:r>
              <a:rPr lang="tr-TR" sz="3200" b="1" dirty="0">
                <a:solidFill>
                  <a:schemeClr val="tx1"/>
                </a:solidFill>
              </a:rPr>
              <a:t>ÇOK KÜLTÜRLÜLÜK VE HİZMETLERİ</a:t>
            </a:r>
            <a:br>
              <a:rPr lang="tr-TR" sz="3200" b="1" dirty="0">
                <a:solidFill>
                  <a:schemeClr val="tx1"/>
                </a:solidFill>
              </a:rPr>
            </a:br>
            <a:r>
              <a:rPr lang="tr-TR" sz="3200" b="1" dirty="0">
                <a:solidFill>
                  <a:schemeClr val="tx1"/>
                </a:solidFill>
              </a:rPr>
              <a:t>9. HAFTA</a:t>
            </a:r>
            <a:br>
              <a:rPr lang="tr-TR" sz="3200" b="1" dirty="0">
                <a:solidFill>
                  <a:schemeClr val="tx1"/>
                </a:solidFill>
              </a:rPr>
            </a:br>
            <a:r>
              <a:rPr lang="tr-TR" sz="3200" b="1" dirty="0">
                <a:solidFill>
                  <a:schemeClr val="tx1"/>
                </a:solidFill>
              </a:rPr>
              <a:t>ÇOK KÜLTÜRLÜ KÜTÜPHANELER: </a:t>
            </a:r>
            <a:br>
              <a:rPr lang="tr-TR" sz="3200" b="1" dirty="0">
                <a:solidFill>
                  <a:schemeClr val="tx1"/>
                </a:solidFill>
              </a:rPr>
            </a:br>
            <a:r>
              <a:rPr lang="tr-TR" sz="3200" b="1" dirty="0">
                <a:solidFill>
                  <a:schemeClr val="tx1"/>
                </a:solidFill>
              </a:rPr>
              <a:t>AMERİKA BİRLEŞİK DEVLETLERİ ÖRNEĞİ</a:t>
            </a:r>
            <a:endParaRPr lang="en-US" sz="3200" b="1" dirty="0">
              <a:solidFill>
                <a:schemeClr val="tx1"/>
              </a:solidFill>
            </a:endParaRPr>
          </a:p>
        </p:txBody>
      </p:sp>
      <p:sp>
        <p:nvSpPr>
          <p:cNvPr id="3" name="Alt Başlık 2"/>
          <p:cNvSpPr>
            <a:spLocks noGrp="1"/>
          </p:cNvSpPr>
          <p:nvPr>
            <p:ph type="subTitle" idx="1"/>
          </p:nvPr>
        </p:nvSpPr>
        <p:spPr>
          <a:xfrm>
            <a:off x="1507067" y="4364731"/>
            <a:ext cx="7868945" cy="1462863"/>
          </a:xfrm>
        </p:spPr>
        <p:txBody>
          <a:bodyPr>
            <a:normAutofit fontScale="25000" lnSpcReduction="20000"/>
          </a:bodyPr>
          <a:lstStyle/>
          <a:p>
            <a:r>
              <a:rPr lang="tr-TR" sz="5600" b="1" dirty="0">
                <a:solidFill>
                  <a:schemeClr val="tx1"/>
                </a:solidFill>
              </a:rPr>
              <a:t>GÜLER DEMİR</a:t>
            </a:r>
          </a:p>
          <a:p>
            <a:r>
              <a:rPr lang="tr-TR" sz="5600" b="1" dirty="0">
                <a:solidFill>
                  <a:schemeClr val="tx1"/>
                </a:solidFill>
              </a:rPr>
              <a:t>Kastamonu Üniversitesi</a:t>
            </a:r>
          </a:p>
          <a:p>
            <a:r>
              <a:rPr lang="tr-TR" sz="5600" b="1" dirty="0">
                <a:solidFill>
                  <a:schemeClr val="tx1"/>
                </a:solidFill>
              </a:rPr>
              <a:t>İnsan ve Toplum Bilimleri Fakültesi</a:t>
            </a:r>
          </a:p>
          <a:p>
            <a:r>
              <a:rPr lang="tr-TR" sz="5600" b="1" dirty="0">
                <a:solidFill>
                  <a:schemeClr val="tx1"/>
                </a:solidFill>
              </a:rPr>
              <a:t>Bilgi ve Belge Yönetimi Bölümü</a:t>
            </a:r>
          </a:p>
          <a:p>
            <a:r>
              <a:rPr lang="tr-TR" sz="5600" b="1" dirty="0">
                <a:solidFill>
                  <a:schemeClr val="tx1"/>
                </a:solidFill>
                <a:hlinkClick r:id="rId2">
                  <a:extLst>
                    <a:ext uri="{A12FA001-AC4F-418D-AE19-62706E023703}">
                      <ahyp:hlinkClr xmlns:ahyp="http://schemas.microsoft.com/office/drawing/2018/hyperlinkcolor" val="tx"/>
                    </a:ext>
                  </a:extLst>
                </a:hlinkClick>
              </a:rPr>
              <a:t>gulerdemir@kastamonu.edu.tr</a:t>
            </a:r>
            <a:endParaRPr lang="tr-TR" sz="5600" b="1" dirty="0">
              <a:solidFill>
                <a:schemeClr val="tx1"/>
              </a:solidFill>
            </a:endParaRPr>
          </a:p>
          <a:p>
            <a:endParaRPr lang="en-US" dirty="0"/>
          </a:p>
        </p:txBody>
      </p:sp>
    </p:spTree>
    <p:extLst>
      <p:ext uri="{BB962C8B-B14F-4D97-AF65-F5344CB8AC3E}">
        <p14:creationId xmlns:p14="http://schemas.microsoft.com/office/powerpoint/2010/main" val="95135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5A73A-0208-7E81-E839-3EE0CC1A968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7912BB7-FF0A-31F4-8EF1-1903C1AB2374}"/>
              </a:ext>
            </a:extLst>
          </p:cNvPr>
          <p:cNvSpPr>
            <a:spLocks noGrp="1"/>
          </p:cNvSpPr>
          <p:nvPr>
            <p:ph type="title"/>
          </p:nvPr>
        </p:nvSpPr>
        <p:spPr>
          <a:xfrm>
            <a:off x="1681317" y="142554"/>
            <a:ext cx="7634748" cy="663691"/>
          </a:xfrm>
        </p:spPr>
        <p:txBody>
          <a:bodyPr>
            <a:normAutofit fontScale="90000"/>
          </a:bodyPr>
          <a:lstStyle/>
          <a:p>
            <a:pPr algn="ctr"/>
            <a:r>
              <a:rPr lang="tr-TR" sz="2400" b="1" dirty="0"/>
              <a:t> </a:t>
            </a:r>
            <a:r>
              <a:rPr lang="tr-TR" sz="2200" b="1" dirty="0"/>
              <a:t>Amerika Birleşik Devletleri Halk Kütüphaneleri: </a:t>
            </a:r>
            <a:br>
              <a:rPr lang="tr-TR" sz="2200" b="1" dirty="0"/>
            </a:br>
            <a:r>
              <a:rPr lang="tr-TR" sz="2200" b="1" dirty="0"/>
              <a:t>Tarihsel Arka Plan </a:t>
            </a:r>
            <a:endParaRPr lang="tr-TR" sz="2200" b="1" noProof="0" dirty="0"/>
          </a:p>
        </p:txBody>
      </p:sp>
      <p:sp>
        <p:nvSpPr>
          <p:cNvPr id="3" name="İçerik Yer Tutucusu 2">
            <a:extLst>
              <a:ext uri="{FF2B5EF4-FFF2-40B4-BE49-F238E27FC236}">
                <a16:creationId xmlns:a16="http://schemas.microsoft.com/office/drawing/2014/main" id="{C7FCDAF2-CD8B-8B13-A354-6DD151025E22}"/>
              </a:ext>
            </a:extLst>
          </p:cNvPr>
          <p:cNvSpPr>
            <a:spLocks noGrp="1"/>
          </p:cNvSpPr>
          <p:nvPr>
            <p:ph idx="1"/>
          </p:nvPr>
        </p:nvSpPr>
        <p:spPr>
          <a:xfrm>
            <a:off x="639577" y="1032387"/>
            <a:ext cx="9581055" cy="5392993"/>
          </a:xfrm>
        </p:spPr>
        <p:txBody>
          <a:bodyPr>
            <a:noAutofit/>
          </a:bodyPr>
          <a:lstStyle/>
          <a:p>
            <a:pPr marL="0" indent="0" algn="just">
              <a:buNone/>
            </a:pPr>
            <a:r>
              <a:rPr lang="tr-TR" b="1" u="sng" noProof="0" dirty="0"/>
              <a:t>Gelişmeye Katkı Yapan Etmenler (1870-1930)</a:t>
            </a:r>
          </a:p>
          <a:p>
            <a:pPr algn="just"/>
            <a:r>
              <a:rPr lang="tr-TR" b="1" noProof="0" dirty="0"/>
              <a:t>ABD Eğitim Bürosu’nun yaptığı araştırmalar, kentleşme, etnik çeşitlilik, dernek ve gönüllü kuruluşların desteği ve kitapların ucuzlaması gibi etmenlerin halk kütüphanelerinin gelişimini teşvik ettiğini göstermektedir (</a:t>
            </a:r>
            <a:r>
              <a:rPr lang="tr-TR" b="1" noProof="0" dirty="0" err="1"/>
              <a:t>Kevane</a:t>
            </a:r>
            <a:r>
              <a:rPr lang="tr-TR" b="1" noProof="0" dirty="0"/>
              <a:t> ve </a:t>
            </a:r>
            <a:r>
              <a:rPr lang="tr-TR" b="1" noProof="0" dirty="0" err="1"/>
              <a:t>Sundstrom</a:t>
            </a:r>
            <a:r>
              <a:rPr lang="tr-TR" b="1" noProof="0" dirty="0"/>
              <a:t>, 2014, s.141).</a:t>
            </a:r>
          </a:p>
          <a:p>
            <a:pPr algn="just"/>
            <a:r>
              <a:rPr lang="tr-TR" b="1" noProof="0" dirty="0"/>
              <a:t>Göçmen nüfusun yoğun olduğu eyaletler ve büyük kentlerde halk kütüphanelerinin daha gelişmiş olduğu da saptanmıştır (</a:t>
            </a:r>
            <a:r>
              <a:rPr lang="tr-TR" b="1" noProof="0" dirty="0" err="1"/>
              <a:t>Kevane</a:t>
            </a:r>
            <a:r>
              <a:rPr lang="tr-TR" b="1" noProof="0" dirty="0"/>
              <a:t> ve </a:t>
            </a:r>
            <a:r>
              <a:rPr lang="tr-TR" b="1" noProof="0" dirty="0" err="1"/>
              <a:t>Sundstrom</a:t>
            </a:r>
            <a:r>
              <a:rPr lang="tr-TR" b="1" noProof="0" dirty="0"/>
              <a:t>, 2014, s.120).</a:t>
            </a:r>
          </a:p>
          <a:p>
            <a:pPr algn="just"/>
            <a:endParaRPr lang="tr-TR" b="1" noProof="0" dirty="0"/>
          </a:p>
          <a:p>
            <a:pPr marL="0" indent="0" algn="just">
              <a:buNone/>
            </a:pPr>
            <a:r>
              <a:rPr lang="tr-TR" b="1" u="sng" noProof="0" dirty="0"/>
              <a:t>İkinci Dünya Savaşı Sonrası Dönem ve Yasal Gelişmeler</a:t>
            </a:r>
          </a:p>
          <a:p>
            <a:pPr algn="just"/>
            <a:r>
              <a:rPr lang="tr-TR" b="1" noProof="0" dirty="0"/>
              <a:t>1948 yılında Amerikan Kütüphane Derneği (ALA) Savaş Sonrası Planlama Komitesi’nin «A </a:t>
            </a:r>
            <a:r>
              <a:rPr lang="tr-TR" b="1" noProof="0" dirty="0" err="1"/>
              <a:t>National</a:t>
            </a:r>
            <a:r>
              <a:rPr lang="tr-TR" b="1" noProof="0" dirty="0"/>
              <a:t> Plan </a:t>
            </a:r>
            <a:r>
              <a:rPr lang="tr-TR" b="1" noProof="0" dirty="0" err="1"/>
              <a:t>for</a:t>
            </a:r>
            <a:r>
              <a:rPr lang="tr-TR" b="1" noProof="0" dirty="0"/>
              <a:t> </a:t>
            </a:r>
            <a:r>
              <a:rPr lang="tr-TR" b="1" noProof="0" dirty="0" err="1"/>
              <a:t>Public</a:t>
            </a:r>
            <a:r>
              <a:rPr lang="tr-TR" b="1" noProof="0" dirty="0"/>
              <a:t> Library Service» çalışmasıyla halk kütüphaneleri için yasal mekanizmalar hayata geçmiştir.</a:t>
            </a:r>
          </a:p>
          <a:p>
            <a:pPr algn="just"/>
            <a:r>
              <a:rPr lang="tr-TR" b="1" noProof="0" dirty="0"/>
              <a:t>1956’da Kongre tarafından kabul edilen Kütüphane Hizmetleri Yasası (Library Services </a:t>
            </a:r>
            <a:r>
              <a:rPr lang="tr-TR" b="1" noProof="0" dirty="0" err="1"/>
              <a:t>Act</a:t>
            </a:r>
            <a:r>
              <a:rPr lang="tr-TR" b="1" noProof="0" dirty="0"/>
              <a:t>) ile nüfusu 10.000’den fazla olan yerlerdeki halk kütüphanelerine yılda 7,5 milyon dolar federal fon ayrılması kararlaştırılmıştır (</a:t>
            </a:r>
            <a:r>
              <a:rPr lang="tr-TR" b="1" noProof="0" dirty="0" err="1"/>
              <a:t>Farrell</a:t>
            </a:r>
            <a:r>
              <a:rPr lang="tr-TR" b="1" noProof="0" dirty="0"/>
              <a:t>, 2012, s.3).</a:t>
            </a:r>
          </a:p>
        </p:txBody>
      </p:sp>
    </p:spTree>
    <p:extLst>
      <p:ext uri="{BB962C8B-B14F-4D97-AF65-F5344CB8AC3E}">
        <p14:creationId xmlns:p14="http://schemas.microsoft.com/office/powerpoint/2010/main" val="3529553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6D892-2E76-97D1-9D8D-1065879A397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A7BA3E7-6158-6804-A82F-418FCA520F25}"/>
              </a:ext>
            </a:extLst>
          </p:cNvPr>
          <p:cNvSpPr>
            <a:spLocks noGrp="1"/>
          </p:cNvSpPr>
          <p:nvPr>
            <p:ph type="title"/>
          </p:nvPr>
        </p:nvSpPr>
        <p:spPr>
          <a:xfrm>
            <a:off x="742334" y="142554"/>
            <a:ext cx="9089923" cy="516207"/>
          </a:xfrm>
        </p:spPr>
        <p:txBody>
          <a:bodyPr>
            <a:normAutofit/>
          </a:bodyPr>
          <a:lstStyle/>
          <a:p>
            <a:pPr algn="ctr"/>
            <a:r>
              <a:rPr lang="tr-TR" sz="2400" b="1" dirty="0"/>
              <a:t> </a:t>
            </a:r>
            <a:r>
              <a:rPr lang="tr-TR" sz="2200" b="1" dirty="0"/>
              <a:t>Amerika Birleşik Devletleri Halk Kütüphaneleri: Günümüz</a:t>
            </a:r>
            <a:endParaRPr lang="tr-TR" sz="2200" b="1" noProof="0" dirty="0"/>
          </a:p>
        </p:txBody>
      </p:sp>
      <p:sp>
        <p:nvSpPr>
          <p:cNvPr id="3" name="İçerik Yer Tutucusu 2">
            <a:extLst>
              <a:ext uri="{FF2B5EF4-FFF2-40B4-BE49-F238E27FC236}">
                <a16:creationId xmlns:a16="http://schemas.microsoft.com/office/drawing/2014/main" id="{F46C530E-102A-70BB-9C51-C734B453D377}"/>
              </a:ext>
            </a:extLst>
          </p:cNvPr>
          <p:cNvSpPr>
            <a:spLocks noGrp="1"/>
          </p:cNvSpPr>
          <p:nvPr>
            <p:ph idx="1"/>
          </p:nvPr>
        </p:nvSpPr>
        <p:spPr>
          <a:xfrm>
            <a:off x="629745" y="757084"/>
            <a:ext cx="9581055" cy="5584723"/>
          </a:xfrm>
        </p:spPr>
        <p:txBody>
          <a:bodyPr>
            <a:noAutofit/>
          </a:bodyPr>
          <a:lstStyle/>
          <a:p>
            <a:pPr algn="just"/>
            <a:r>
              <a:rPr lang="tr-TR" sz="1600" b="1" noProof="0" dirty="0"/>
              <a:t>Günümüzde ABD'de kamu, akademik, okul, özel, silahlı kuvvetler ve devlet kütüphaneleri dahil olmak üzere çeşitli türlerde yaklaşık 124.903 kütüphane bulunmaktadır. </a:t>
            </a:r>
          </a:p>
          <a:p>
            <a:pPr algn="just"/>
            <a:r>
              <a:rPr lang="tr-TR" sz="1600" b="1" noProof="0" dirty="0"/>
              <a:t>Yaklaşık 17.278 halk kütüphanesi vardır ve bunların 8.884'ü merkez bina ve 7.723 şube binasıdır. </a:t>
            </a:r>
          </a:p>
          <a:p>
            <a:pPr algn="just"/>
            <a:r>
              <a:rPr lang="tr-TR" sz="1600" b="1" noProof="0" dirty="0"/>
              <a:t>Akademik kütüphanelerin sayısı yaklaşık 3.697 iken, okul kütüphanelerinin sayısı yaklaşık 98.506'dır (kamu ve özel okullar). </a:t>
            </a:r>
          </a:p>
          <a:p>
            <a:pPr algn="just"/>
            <a:r>
              <a:rPr lang="tr-TR" sz="1600" b="1" noProof="0" dirty="0"/>
              <a:t>Özel kütüphanelerin sayısı, şirket, hukuk, tıp, dini, araştırma ve kabile kütüphaneleri dahil olmak üzere yaklaşık 4.396'dır. </a:t>
            </a:r>
          </a:p>
          <a:p>
            <a:pPr algn="just"/>
            <a:r>
              <a:rPr lang="tr-TR" sz="1600" b="1" noProof="0" dirty="0"/>
              <a:t>Diğer kategoriler arasında 225 silahlı kuvvetler kütüphanesi ve 801 devlet kütüphanesi bulunmaktadır. </a:t>
            </a:r>
          </a:p>
          <a:p>
            <a:pPr algn="just"/>
            <a:r>
              <a:rPr lang="tr-TR" sz="1600" b="1" noProof="0" dirty="0"/>
              <a:t>Veri kaynakları arasında Müze ve Kütüphane Hizmetleri Enstitüsü, Ulusal Eğitim İstatistikleri Merkezi ve Amerikan Kütüphane Rehberi bulunmaktadır (</a:t>
            </a:r>
            <a:r>
              <a:rPr lang="tr-TR" sz="1600" b="1" dirty="0"/>
              <a:t>ALA, 2025). </a:t>
            </a:r>
          </a:p>
          <a:p>
            <a:pPr algn="just"/>
            <a:r>
              <a:rPr lang="tr-TR" sz="1600" b="1" dirty="0"/>
              <a:t>Özellikle Covid-19 pandemisinden sonra, halk kütüphanesi kullanıcılarının e-kitaplar ve video akışı gibi dijital içeriklere olan talebi artmıştır. </a:t>
            </a:r>
          </a:p>
          <a:p>
            <a:pPr algn="just"/>
            <a:r>
              <a:rPr lang="tr-TR" sz="1600" b="1" dirty="0"/>
              <a:t>Birçok halk kütüphanesi Hoopla1 ve </a:t>
            </a:r>
            <a:r>
              <a:rPr lang="tr-TR" sz="1600" b="1" dirty="0" err="1"/>
              <a:t>OverDrive</a:t>
            </a:r>
            <a:r>
              <a:rPr lang="tr-TR" sz="1600" b="1" dirty="0"/>
              <a:t> (</a:t>
            </a:r>
            <a:r>
              <a:rPr lang="tr-TR" sz="1600" b="1" dirty="0" err="1"/>
              <a:t>Libby</a:t>
            </a:r>
            <a:r>
              <a:rPr lang="tr-TR" sz="1600" b="1" dirty="0"/>
              <a:t>)2 gibi büyük ölçekli dijital içerik dağıtıcılarına yönelmiştir. </a:t>
            </a:r>
          </a:p>
          <a:p>
            <a:pPr algn="just"/>
            <a:r>
              <a:rPr lang="tr-TR" sz="1600" b="1" dirty="0"/>
              <a:t>Ancak, bu tür harici abonelik hizmetleri, kütüphanelerin dijital içeriklerinin düzenlenmesini dış kaynak kullanımıyla gerçekleştirdiği anlamına gelir (</a:t>
            </a:r>
            <a:r>
              <a:rPr lang="en-US" sz="1600" b="1" dirty="0"/>
              <a:t>Shim </a:t>
            </a:r>
            <a:r>
              <a:rPr lang="tr-TR" sz="1600" b="1" dirty="0"/>
              <a:t>ve </a:t>
            </a:r>
            <a:r>
              <a:rPr lang="en-US" sz="1600" b="1" dirty="0" err="1"/>
              <a:t>Jhaver</a:t>
            </a:r>
            <a:r>
              <a:rPr lang="en-US" sz="1600" b="1" dirty="0"/>
              <a:t>, 2023</a:t>
            </a:r>
            <a:r>
              <a:rPr lang="tr-TR" sz="1600" b="1" dirty="0"/>
              <a:t>, s. 1).</a:t>
            </a:r>
          </a:p>
        </p:txBody>
      </p:sp>
    </p:spTree>
    <p:extLst>
      <p:ext uri="{BB962C8B-B14F-4D97-AF65-F5344CB8AC3E}">
        <p14:creationId xmlns:p14="http://schemas.microsoft.com/office/powerpoint/2010/main" val="73041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F1595-1EB9-B017-8600-841717D56F8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0F1F685-C24D-05B7-C4C9-205D9726CF6B}"/>
              </a:ext>
            </a:extLst>
          </p:cNvPr>
          <p:cNvSpPr>
            <a:spLocks noGrp="1"/>
          </p:cNvSpPr>
          <p:nvPr>
            <p:ph type="title"/>
          </p:nvPr>
        </p:nvSpPr>
        <p:spPr>
          <a:xfrm>
            <a:off x="742334" y="142554"/>
            <a:ext cx="9089923" cy="516207"/>
          </a:xfrm>
        </p:spPr>
        <p:txBody>
          <a:bodyPr>
            <a:normAutofit/>
          </a:bodyPr>
          <a:lstStyle/>
          <a:p>
            <a:pPr algn="ctr"/>
            <a:r>
              <a:rPr lang="tr-TR" sz="2400" b="1" dirty="0"/>
              <a:t> </a:t>
            </a:r>
            <a:r>
              <a:rPr lang="tr-TR" sz="2200" b="1" dirty="0"/>
              <a:t>Amerika Birleşik Devletleri Halk Kütüphaneleri: Günümüz</a:t>
            </a:r>
            <a:endParaRPr lang="tr-TR" sz="2200" b="1" noProof="0" dirty="0"/>
          </a:p>
        </p:txBody>
      </p:sp>
      <p:sp>
        <p:nvSpPr>
          <p:cNvPr id="3" name="İçerik Yer Tutucusu 2">
            <a:extLst>
              <a:ext uri="{FF2B5EF4-FFF2-40B4-BE49-F238E27FC236}">
                <a16:creationId xmlns:a16="http://schemas.microsoft.com/office/drawing/2014/main" id="{A581A464-4332-FDD5-B76E-E59E398418C4}"/>
              </a:ext>
            </a:extLst>
          </p:cNvPr>
          <p:cNvSpPr>
            <a:spLocks noGrp="1"/>
          </p:cNvSpPr>
          <p:nvPr>
            <p:ph idx="1"/>
          </p:nvPr>
        </p:nvSpPr>
        <p:spPr>
          <a:xfrm>
            <a:off x="629745" y="850490"/>
            <a:ext cx="9581055" cy="5201265"/>
          </a:xfrm>
        </p:spPr>
        <p:txBody>
          <a:bodyPr>
            <a:noAutofit/>
          </a:bodyPr>
          <a:lstStyle/>
          <a:p>
            <a:pPr algn="just"/>
            <a:r>
              <a:rPr lang="tr-TR" sz="1450" b="1" dirty="0"/>
              <a:t>Ayrıca, yanlış, uygunsuz veya düşük kaliteli içerik gibi güveni zedeleyebilecek sorunlarla karşı karşıya kalmaktadırlar. </a:t>
            </a:r>
          </a:p>
          <a:p>
            <a:pPr algn="just"/>
            <a:r>
              <a:rPr lang="tr-TR" sz="1450" b="1" dirty="0"/>
              <a:t>Kütüphaneciler, dağıtımcıların küratörlük politikaları konusunda şeffaflıktan yoksun olması nedeniyle, içerik sorunlarını gerekçelendirmek ve neyin dahil edildiğini denetlemekte zorlanmaktadır (</a:t>
            </a:r>
            <a:r>
              <a:rPr lang="tr-TR" sz="1450" b="1" dirty="0" err="1"/>
              <a:t>ss</a:t>
            </a:r>
            <a:r>
              <a:rPr lang="tr-TR" sz="1450" b="1" dirty="0"/>
              <a:t>. 13-14). </a:t>
            </a:r>
          </a:p>
          <a:p>
            <a:pPr algn="just"/>
            <a:r>
              <a:rPr lang="tr-TR" sz="1450" b="1" dirty="0"/>
              <a:t>Ayrıca, paket içeriği üzerinde sınırlı yetkileri olması içerik denetimi ve incelemesi için iş yüklerini artırmaktadır. Bu durum, kütüphanecilere denetleme hakkı vermeden sorumluluğu kaydırmakta ve ifade özgürlüğü ve sansür konusunda etik endişelere yol açmaktadır (s. 13-16).</a:t>
            </a:r>
          </a:p>
          <a:p>
            <a:pPr algn="just"/>
            <a:r>
              <a:rPr lang="tr-TR" sz="1450" b="1" dirty="0"/>
              <a:t>Bu sorunların çözümü için net ve şeffaf küratörlük politikaları geliştirilmesi, dağıtımcılarla iletişimin iyileştirilmesi ve </a:t>
            </a:r>
            <a:r>
              <a:rPr lang="tr-TR" sz="1450" b="1" dirty="0" err="1"/>
              <a:t>moderasyonun</a:t>
            </a:r>
            <a:r>
              <a:rPr lang="tr-TR" sz="1450" b="1" dirty="0"/>
              <a:t> daha verimli bir şekilde yönetilmesi için yapay zeka ve paylaşımlı değerlendirmenin kullanılması önerilmektedir (</a:t>
            </a:r>
            <a:r>
              <a:rPr lang="tr-TR" sz="1450" b="1" dirty="0" err="1"/>
              <a:t>ss</a:t>
            </a:r>
            <a:r>
              <a:rPr lang="tr-TR" sz="1450" b="1" dirty="0"/>
              <a:t>. 19-21). </a:t>
            </a:r>
          </a:p>
          <a:p>
            <a:pPr algn="just"/>
            <a:r>
              <a:rPr lang="tr-TR" sz="1450" b="1" dirty="0"/>
              <a:t>Ayrıca, kütüphaneler daha fazla dijitalleştikçe içerik kalitesinin sağlanması, kullanıcıların korunması ve kamu güveninin sürdürülmesi için daha fazla paydaş katılımı ve düzenlemesi çağrısında bulunulmaktadır (</a:t>
            </a:r>
            <a:r>
              <a:rPr lang="tr-TR" sz="1450" b="1" dirty="0" err="1"/>
              <a:t>ss</a:t>
            </a:r>
            <a:r>
              <a:rPr lang="tr-TR" sz="1450" b="1" dirty="0"/>
              <a:t>. 21-22).</a:t>
            </a:r>
          </a:p>
          <a:p>
            <a:pPr algn="just"/>
            <a:r>
              <a:rPr lang="tr-TR" sz="1450" b="1" dirty="0"/>
              <a:t>Çok Kültürlülük Bağlamı: 2018 yılında ABD’de doğmuş olmayan nüfus 44.8 milyona ulaşmış, 1960’lardan bu yana dört kat artış göstermiştir. Göçlerin arka planında daha iyi yaşam arayışı, muhalif görüşlerinden dolayı zulümden kaçış ve bilgi edinme arzusu olduğu ifade edilmektedir. Bu süreçte, göçmenlerin yeni kültüre uyum sağlama ve yaşama adapte olma süreçlerinde karşılaştıkları zorlukların, bilgi ve kültürel gereksinimlere dayandığı ve bu gereksinimlerin karşılanmasının kütüphane hizmetlerinin gelişiminde temel olduğu savunulmaktadır (</a:t>
            </a:r>
            <a:r>
              <a:rPr lang="en-US" sz="1450" b="1" dirty="0" err="1"/>
              <a:t>Trembach</a:t>
            </a:r>
            <a:r>
              <a:rPr lang="en-US" sz="1450" b="1" dirty="0"/>
              <a:t>, 2022</a:t>
            </a:r>
            <a:r>
              <a:rPr lang="tr-TR" sz="1450" b="1" dirty="0"/>
              <a:t>, s. 61).</a:t>
            </a:r>
          </a:p>
        </p:txBody>
      </p:sp>
    </p:spTree>
    <p:extLst>
      <p:ext uri="{BB962C8B-B14F-4D97-AF65-F5344CB8AC3E}">
        <p14:creationId xmlns:p14="http://schemas.microsoft.com/office/powerpoint/2010/main" val="4207461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AC3CC-0D06-A734-0B55-9C89EC4AD67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1CF5A74-AB7D-8DD7-FCAC-179B78329205}"/>
              </a:ext>
            </a:extLst>
          </p:cNvPr>
          <p:cNvSpPr>
            <a:spLocks noGrp="1"/>
          </p:cNvSpPr>
          <p:nvPr>
            <p:ph type="title"/>
          </p:nvPr>
        </p:nvSpPr>
        <p:spPr>
          <a:xfrm>
            <a:off x="742334" y="142554"/>
            <a:ext cx="9089923" cy="516207"/>
          </a:xfrm>
        </p:spPr>
        <p:txBody>
          <a:bodyPr>
            <a:normAutofit/>
          </a:bodyPr>
          <a:lstStyle/>
          <a:p>
            <a:pPr algn="ctr"/>
            <a:r>
              <a:rPr lang="tr-TR" sz="2400" b="1" dirty="0"/>
              <a:t> </a:t>
            </a:r>
            <a:r>
              <a:rPr lang="tr-TR" sz="2200" b="1" dirty="0"/>
              <a:t>Amerika Birleşik Devletleri Çok Kültürlü Halk Kütüphaneleri</a:t>
            </a:r>
            <a:endParaRPr lang="tr-TR" sz="2200" b="1" noProof="0" dirty="0"/>
          </a:p>
        </p:txBody>
      </p:sp>
      <p:sp>
        <p:nvSpPr>
          <p:cNvPr id="3" name="İçerik Yer Tutucusu 2">
            <a:extLst>
              <a:ext uri="{FF2B5EF4-FFF2-40B4-BE49-F238E27FC236}">
                <a16:creationId xmlns:a16="http://schemas.microsoft.com/office/drawing/2014/main" id="{06AD4E8E-4973-B1BC-FCE3-312FC69B4C4E}"/>
              </a:ext>
            </a:extLst>
          </p:cNvPr>
          <p:cNvSpPr>
            <a:spLocks noGrp="1"/>
          </p:cNvSpPr>
          <p:nvPr>
            <p:ph idx="1"/>
          </p:nvPr>
        </p:nvSpPr>
        <p:spPr>
          <a:xfrm>
            <a:off x="629745" y="850490"/>
            <a:ext cx="9581055" cy="5392993"/>
          </a:xfrm>
        </p:spPr>
        <p:txBody>
          <a:bodyPr>
            <a:noAutofit/>
          </a:bodyPr>
          <a:lstStyle/>
          <a:p>
            <a:pPr marL="0" indent="0" algn="just">
              <a:buNone/>
            </a:pPr>
            <a:r>
              <a:rPr lang="tr-TR" sz="1600" b="1" u="sng" dirty="0"/>
              <a:t>Politikalar</a:t>
            </a:r>
          </a:p>
          <a:p>
            <a:pPr algn="just"/>
            <a:r>
              <a:rPr lang="tr-TR" sz="1600" b="1" dirty="0"/>
              <a:t>Amerika Birleşik Devletleri’nde çok kültürlülük politikaları, 1960’lı yıllardan önceki dönemde asimilasyon odaklıdır. Ancak kütüphaneciler, ana kültür dışındaki diğer kültürlere hizmet vermek için bireysel çabalar göstermiştir.</a:t>
            </a:r>
          </a:p>
          <a:p>
            <a:pPr algn="just"/>
            <a:r>
              <a:rPr lang="tr-TR" sz="1600" b="1" dirty="0"/>
              <a:t>1876’dan itibaren Amerikan Kütüphane Derneği ve öncü figürler (</a:t>
            </a:r>
            <a:r>
              <a:rPr lang="tr-TR" sz="1600" b="1" dirty="0" err="1"/>
              <a:t>Melvil</a:t>
            </a:r>
            <a:r>
              <a:rPr lang="tr-TR" sz="1600" b="1" dirty="0"/>
              <a:t> Dewey, Charles A. </a:t>
            </a:r>
            <a:r>
              <a:rPr lang="tr-TR" sz="1600" b="1" dirty="0" err="1"/>
              <a:t>Cutter</a:t>
            </a:r>
            <a:r>
              <a:rPr lang="tr-TR" sz="1600" b="1" dirty="0"/>
              <a:t>) halk ve üniversite kütüphanelerinde referans ve çeşitli hizmet standartları geliştirmiştir; sosyal merkez ve çeşitli gruplara (özellikle göçmenler) yönelik hizmetler planlanmıştır (</a:t>
            </a:r>
            <a:r>
              <a:rPr lang="tr-TR" sz="1600" b="1" dirty="0" err="1"/>
              <a:t>Du</a:t>
            </a:r>
            <a:r>
              <a:rPr lang="tr-TR" sz="1600" b="1" dirty="0"/>
              <a:t> Mont, </a:t>
            </a:r>
            <a:r>
              <a:rPr lang="tr-TR" sz="1600" b="1" dirty="0" err="1"/>
              <a:t>Buttlar</a:t>
            </a:r>
            <a:r>
              <a:rPr lang="tr-TR" sz="1600" b="1" dirty="0"/>
              <a:t> ve </a:t>
            </a:r>
            <a:r>
              <a:rPr lang="tr-TR" sz="1600" b="1" dirty="0" err="1"/>
              <a:t>Caynon</a:t>
            </a:r>
            <a:r>
              <a:rPr lang="tr-TR" sz="1600" b="1" dirty="0"/>
              <a:t>, 1994, </a:t>
            </a:r>
            <a:r>
              <a:rPr lang="tr-TR" sz="1600" b="1" dirty="0" err="1"/>
              <a:t>ss</a:t>
            </a:r>
            <a:r>
              <a:rPr lang="tr-TR" sz="1600" b="1" dirty="0"/>
              <a:t>. 24-25).</a:t>
            </a:r>
          </a:p>
          <a:p>
            <a:pPr marL="0" indent="0" algn="just">
              <a:buNone/>
            </a:pPr>
            <a:r>
              <a:rPr lang="tr-TR" sz="1600" b="1" u="sng" dirty="0"/>
              <a:t>Göçmenler ve Yoksul Kesimlere Yönelik Çalışmalar </a:t>
            </a:r>
            <a:r>
              <a:rPr lang="tr-TR" sz="1600" b="1" dirty="0"/>
              <a:t> </a:t>
            </a:r>
          </a:p>
          <a:p>
            <a:pPr algn="just"/>
            <a:r>
              <a:rPr lang="tr-TR" sz="1600" b="1" dirty="0"/>
              <a:t>1890-1910 yıllarında kökleri atılmıştır. 20. yüzyılın başlarında göçmen eğitimi ve toplumsal entegrasyon misyonu ön plana çıkmıştır.</a:t>
            </a:r>
          </a:p>
          <a:p>
            <a:pPr algn="just"/>
            <a:r>
              <a:rPr lang="tr-TR" sz="1600" b="1" dirty="0"/>
              <a:t>Bu gruplara özel dermeler, ödünç hizmetleri, şube açılışları ve endüstriyel alanlarda çalışanlara, İngilizce bilmeyenlere yönelik özel hizmetler hayata geçirilmiştir (</a:t>
            </a:r>
            <a:r>
              <a:rPr lang="tr-TR" sz="1600" b="1" dirty="0" err="1"/>
              <a:t>Du</a:t>
            </a:r>
            <a:r>
              <a:rPr lang="tr-TR" sz="1600" b="1" dirty="0"/>
              <a:t> Mont, </a:t>
            </a:r>
            <a:r>
              <a:rPr lang="tr-TR" sz="1600" b="1" dirty="0" err="1"/>
              <a:t>Buttlar</a:t>
            </a:r>
            <a:r>
              <a:rPr lang="tr-TR" sz="1600" b="1" dirty="0"/>
              <a:t> ve </a:t>
            </a:r>
            <a:r>
              <a:rPr lang="tr-TR" sz="1600" b="1" dirty="0" err="1"/>
              <a:t>Caynon</a:t>
            </a:r>
            <a:r>
              <a:rPr lang="tr-TR" sz="1600" b="1" dirty="0"/>
              <a:t>, 1994, </a:t>
            </a:r>
            <a:r>
              <a:rPr lang="tr-TR" sz="1600" b="1" dirty="0" err="1"/>
              <a:t>ss</a:t>
            </a:r>
            <a:r>
              <a:rPr lang="tr-TR" sz="1600" b="1" dirty="0"/>
              <a:t>. 24-25).</a:t>
            </a:r>
          </a:p>
          <a:p>
            <a:pPr marL="0" indent="0" algn="just">
              <a:buNone/>
            </a:pPr>
            <a:r>
              <a:rPr lang="tr-TR" sz="1600" b="1" u="sng" dirty="0"/>
              <a:t>Çocuklar ve Eğitim  </a:t>
            </a:r>
          </a:p>
          <a:p>
            <a:pPr marL="0" indent="0" algn="just">
              <a:buNone/>
            </a:pPr>
            <a:r>
              <a:rPr lang="tr-TR" sz="1600" b="1" dirty="0"/>
              <a:t>1900’lü yıllarda nüfus hareketleri ve çocukların kaçak çalıştırılması gibi sorunlara karşı çocuklara özel bölümler ve eğitim destek programları geliştirilmiştir; toplumsal karışıklık ve suç oranlarını azaltma amacı güdülmüştür (</a:t>
            </a:r>
            <a:r>
              <a:rPr lang="tr-TR" sz="1600" b="1" dirty="0" err="1"/>
              <a:t>Du</a:t>
            </a:r>
            <a:r>
              <a:rPr lang="tr-TR" sz="1600" b="1" dirty="0"/>
              <a:t> Mont, </a:t>
            </a:r>
            <a:r>
              <a:rPr lang="tr-TR" sz="1600" b="1" dirty="0" err="1"/>
              <a:t>Buttlar</a:t>
            </a:r>
            <a:r>
              <a:rPr lang="tr-TR" sz="1600" b="1" dirty="0"/>
              <a:t> ve </a:t>
            </a:r>
            <a:r>
              <a:rPr lang="tr-TR" sz="1600" b="1" dirty="0" err="1"/>
              <a:t>Caynon</a:t>
            </a:r>
            <a:r>
              <a:rPr lang="tr-TR" sz="1600" b="1" dirty="0"/>
              <a:t>, 1994, s. 26).</a:t>
            </a:r>
          </a:p>
        </p:txBody>
      </p:sp>
    </p:spTree>
    <p:extLst>
      <p:ext uri="{BB962C8B-B14F-4D97-AF65-F5344CB8AC3E}">
        <p14:creationId xmlns:p14="http://schemas.microsoft.com/office/powerpoint/2010/main" val="1967116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18F7A-B83A-8D53-2183-E0B437E4849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4A34834-2602-97CF-2C2F-FB6033EA60BD}"/>
              </a:ext>
            </a:extLst>
          </p:cNvPr>
          <p:cNvSpPr>
            <a:spLocks noGrp="1"/>
          </p:cNvSpPr>
          <p:nvPr>
            <p:ph type="title"/>
          </p:nvPr>
        </p:nvSpPr>
        <p:spPr>
          <a:xfrm>
            <a:off x="742334" y="142554"/>
            <a:ext cx="9089923" cy="516207"/>
          </a:xfrm>
        </p:spPr>
        <p:txBody>
          <a:bodyPr>
            <a:normAutofit/>
          </a:bodyPr>
          <a:lstStyle/>
          <a:p>
            <a:pPr algn="ctr"/>
            <a:r>
              <a:rPr lang="tr-TR" sz="2400" b="1" dirty="0"/>
              <a:t> </a:t>
            </a:r>
            <a:r>
              <a:rPr lang="tr-TR" sz="2200" b="1" dirty="0"/>
              <a:t>Amerika Birleşik Devletleri Çok Kültürlü Halk Kütüphaneleri</a:t>
            </a:r>
            <a:endParaRPr lang="tr-TR" sz="2200" b="1" noProof="0" dirty="0"/>
          </a:p>
        </p:txBody>
      </p:sp>
      <p:sp>
        <p:nvSpPr>
          <p:cNvPr id="3" name="İçerik Yer Tutucusu 2">
            <a:extLst>
              <a:ext uri="{FF2B5EF4-FFF2-40B4-BE49-F238E27FC236}">
                <a16:creationId xmlns:a16="http://schemas.microsoft.com/office/drawing/2014/main" id="{80336E2F-282A-B831-73E1-ADF4DB905025}"/>
              </a:ext>
            </a:extLst>
          </p:cNvPr>
          <p:cNvSpPr>
            <a:spLocks noGrp="1"/>
          </p:cNvSpPr>
          <p:nvPr>
            <p:ph idx="1"/>
          </p:nvPr>
        </p:nvSpPr>
        <p:spPr>
          <a:xfrm>
            <a:off x="600962" y="658761"/>
            <a:ext cx="9581055" cy="5535563"/>
          </a:xfrm>
        </p:spPr>
        <p:txBody>
          <a:bodyPr>
            <a:noAutofit/>
          </a:bodyPr>
          <a:lstStyle/>
          <a:p>
            <a:pPr marL="0" indent="0" algn="just">
              <a:buNone/>
            </a:pPr>
            <a:r>
              <a:rPr lang="tr-TR" sz="1600" b="1" u="sng" dirty="0"/>
              <a:t>Kültürel ve Dilsel Hizmetler  </a:t>
            </a:r>
          </a:p>
          <a:p>
            <a:pPr algn="just"/>
            <a:r>
              <a:rPr lang="tr-TR" sz="1600" b="1" dirty="0" err="1"/>
              <a:t>Anglo</a:t>
            </a:r>
            <a:r>
              <a:rPr lang="tr-TR" sz="1600" b="1" dirty="0"/>
              <a:t> Sakson ve Amerikan kültürünün göçmenlere benimsetilmesi amacıyla dil ve kültür programları, kitaplar ve broşürler hazırlanmıştır.  </a:t>
            </a:r>
          </a:p>
          <a:p>
            <a:pPr algn="just"/>
            <a:r>
              <a:rPr lang="tr-TR" sz="1600" b="1" dirty="0"/>
              <a:t>Göçmenlerin ana dillerinde toplumsal kurallar, yasalar ve sağlık bilgileri içeren materyaller yayımlanmış; kültürel etkinliklere katılım teşvik edilmiştir.  </a:t>
            </a:r>
          </a:p>
          <a:p>
            <a:pPr algn="just"/>
            <a:r>
              <a:rPr lang="tr-TR" sz="1600" b="1" dirty="0"/>
              <a:t>Ayrıca, göçmenlere İngilizce öğretmek, ana dillerinde hikâye anlatma ve eğitim saatleri düzenlemek gibi çalışmalar yapılmıştır (</a:t>
            </a:r>
            <a:r>
              <a:rPr lang="tr-TR" sz="1600" b="1" dirty="0" err="1"/>
              <a:t>Du</a:t>
            </a:r>
            <a:r>
              <a:rPr lang="tr-TR" sz="1600" b="1" dirty="0"/>
              <a:t> Mont, </a:t>
            </a:r>
            <a:r>
              <a:rPr lang="tr-TR" sz="1600" b="1" dirty="0" err="1"/>
              <a:t>Buttlar</a:t>
            </a:r>
            <a:r>
              <a:rPr lang="tr-TR" sz="1600" b="1" dirty="0"/>
              <a:t> ve </a:t>
            </a:r>
            <a:r>
              <a:rPr lang="tr-TR" sz="1600" b="1" dirty="0" err="1"/>
              <a:t>Caynon</a:t>
            </a:r>
            <a:r>
              <a:rPr lang="tr-TR" sz="1600" b="1" dirty="0"/>
              <a:t>, 1994, s. 24-25).</a:t>
            </a:r>
          </a:p>
          <a:p>
            <a:pPr marL="0" indent="0" algn="just">
              <a:buNone/>
            </a:pPr>
            <a:r>
              <a:rPr lang="tr-TR" sz="1600" b="1" u="sng" dirty="0"/>
              <a:t>Rekreasyon ve Sosyal Aktiviteler  </a:t>
            </a:r>
          </a:p>
          <a:p>
            <a:pPr algn="just"/>
            <a:r>
              <a:rPr lang="tr-TR" sz="1600" b="1" dirty="0"/>
              <a:t>Müzik, sanat sergileri, konferanslar, yarışmalar, partiler ve spor etkinlikleri gibi çeşitli rekreasyonel etkinlikler halk kütüphanelerinde yoğunlaşmıştır (</a:t>
            </a:r>
            <a:r>
              <a:rPr lang="tr-TR" sz="1600" b="1" dirty="0" err="1"/>
              <a:t>Du</a:t>
            </a:r>
            <a:r>
              <a:rPr lang="tr-TR" sz="1600" b="1" dirty="0"/>
              <a:t> Mont, </a:t>
            </a:r>
            <a:r>
              <a:rPr lang="tr-TR" sz="1600" b="1" dirty="0" err="1"/>
              <a:t>Buttlar</a:t>
            </a:r>
            <a:r>
              <a:rPr lang="tr-TR" sz="1600" b="1" dirty="0"/>
              <a:t> ve </a:t>
            </a:r>
            <a:r>
              <a:rPr lang="tr-TR" sz="1600" b="1" dirty="0" err="1"/>
              <a:t>Caynon</a:t>
            </a:r>
            <a:r>
              <a:rPr lang="tr-TR" sz="1600" b="1" dirty="0"/>
              <a:t>, 1994, s. 28).</a:t>
            </a:r>
          </a:p>
          <a:p>
            <a:pPr marL="0" indent="0" algn="just">
              <a:buNone/>
            </a:pPr>
            <a:r>
              <a:rPr lang="tr-TR" sz="1600" b="1" u="sng" dirty="0"/>
              <a:t>Afrikalı Amerikalıların Durumu</a:t>
            </a:r>
          </a:p>
          <a:p>
            <a:pPr algn="just"/>
            <a:r>
              <a:rPr lang="tr-TR" sz="1600" b="1" dirty="0"/>
              <a:t>1940’larda güneyde 774 halk kütüphanesinden yalnızca 99’unda Afrika kökenli Amerikalılara hizmet verildiği ve toplam 2 milyon Afrika kökenli Amerikalının erişiminin engellendiği rapor edilmiştir (s. 29).  </a:t>
            </a:r>
          </a:p>
          <a:p>
            <a:pPr algn="just"/>
            <a:r>
              <a:rPr lang="tr-TR" sz="1600" b="1" dirty="0"/>
              <a:t>1950’lere kadar bu konu </a:t>
            </a:r>
            <a:r>
              <a:rPr lang="tr-TR" sz="1600" b="1" dirty="0" err="1"/>
              <a:t>alanyazında</a:t>
            </a:r>
            <a:r>
              <a:rPr lang="tr-TR" sz="1600" b="1" dirty="0"/>
              <a:t> fazla yer almamış ve kütüphanecilerin entegrasyon konusunda çekingen oldukları, 1964 İnsan Hakları Yasası ile erişim hakkına dikkat çekildiği belirtilmiştir (</a:t>
            </a:r>
            <a:r>
              <a:rPr lang="tr-TR" sz="1600" b="1" dirty="0" err="1"/>
              <a:t>Du</a:t>
            </a:r>
            <a:r>
              <a:rPr lang="tr-TR" sz="1600" b="1" dirty="0"/>
              <a:t> Mont, </a:t>
            </a:r>
            <a:r>
              <a:rPr lang="tr-TR" sz="1600" b="1" dirty="0" err="1"/>
              <a:t>Buttlar</a:t>
            </a:r>
            <a:r>
              <a:rPr lang="tr-TR" sz="1600" b="1" dirty="0"/>
              <a:t> ve </a:t>
            </a:r>
            <a:r>
              <a:rPr lang="tr-TR" sz="1600" b="1" dirty="0" err="1"/>
              <a:t>Caynon</a:t>
            </a:r>
            <a:r>
              <a:rPr lang="tr-TR" sz="1600" b="1" dirty="0"/>
              <a:t>, 1994, s. 29). </a:t>
            </a:r>
          </a:p>
        </p:txBody>
      </p:sp>
    </p:spTree>
    <p:extLst>
      <p:ext uri="{BB962C8B-B14F-4D97-AF65-F5344CB8AC3E}">
        <p14:creationId xmlns:p14="http://schemas.microsoft.com/office/powerpoint/2010/main" val="1773221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ABEB1-47E6-101E-5251-7FE815A209F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7871BCE-C32E-DAAA-A840-1DA636222189}"/>
              </a:ext>
            </a:extLst>
          </p:cNvPr>
          <p:cNvSpPr>
            <a:spLocks noGrp="1"/>
          </p:cNvSpPr>
          <p:nvPr>
            <p:ph type="title"/>
          </p:nvPr>
        </p:nvSpPr>
        <p:spPr>
          <a:xfrm>
            <a:off x="742334" y="142554"/>
            <a:ext cx="9089923" cy="516207"/>
          </a:xfrm>
        </p:spPr>
        <p:txBody>
          <a:bodyPr>
            <a:normAutofit/>
          </a:bodyPr>
          <a:lstStyle/>
          <a:p>
            <a:pPr algn="ctr"/>
            <a:r>
              <a:rPr lang="tr-TR" sz="2400" b="1" dirty="0"/>
              <a:t> </a:t>
            </a:r>
            <a:r>
              <a:rPr lang="tr-TR" sz="2200" b="1" dirty="0"/>
              <a:t>Amerika Birleşik Devletleri Çok Kültürlü Halk Kütüphaneleri</a:t>
            </a:r>
            <a:endParaRPr lang="tr-TR" sz="2200" b="1" noProof="0" dirty="0"/>
          </a:p>
        </p:txBody>
      </p:sp>
      <p:sp>
        <p:nvSpPr>
          <p:cNvPr id="3" name="İçerik Yer Tutucusu 2">
            <a:extLst>
              <a:ext uri="{FF2B5EF4-FFF2-40B4-BE49-F238E27FC236}">
                <a16:creationId xmlns:a16="http://schemas.microsoft.com/office/drawing/2014/main" id="{6CD086A2-4B07-540C-4A9A-CB2C1B70F19D}"/>
              </a:ext>
            </a:extLst>
          </p:cNvPr>
          <p:cNvSpPr>
            <a:spLocks noGrp="1"/>
          </p:cNvSpPr>
          <p:nvPr>
            <p:ph idx="1"/>
          </p:nvPr>
        </p:nvSpPr>
        <p:spPr>
          <a:xfrm>
            <a:off x="536338" y="796412"/>
            <a:ext cx="9581055" cy="5643717"/>
          </a:xfrm>
        </p:spPr>
        <p:txBody>
          <a:bodyPr>
            <a:noAutofit/>
          </a:bodyPr>
          <a:lstStyle/>
          <a:p>
            <a:pPr marL="0" indent="0" algn="just">
              <a:buNone/>
            </a:pPr>
            <a:r>
              <a:rPr lang="tr-TR" sz="1500" b="1" u="sng" dirty="0"/>
              <a:t>İspanyol Kökenli Nüfus ve Destekler  </a:t>
            </a:r>
          </a:p>
          <a:p>
            <a:pPr algn="just"/>
            <a:r>
              <a:rPr lang="tr-TR" sz="1500" b="1" dirty="0"/>
              <a:t>1960-70’lerde bu gruba yönelik hizmetler başlamış, ancak finansal destekler sonradan kesilmiştir (s. 29).  </a:t>
            </a:r>
          </a:p>
          <a:p>
            <a:pPr marL="0" indent="0" algn="just">
              <a:buNone/>
            </a:pPr>
            <a:r>
              <a:rPr lang="tr-TR" sz="1500" b="1" u="sng" dirty="0"/>
              <a:t>Kütüphane Politikaları ve Organizasyonlar  </a:t>
            </a:r>
          </a:p>
          <a:p>
            <a:pPr algn="just"/>
            <a:r>
              <a:rPr lang="tr-TR" sz="1500" b="1" dirty="0"/>
              <a:t>Amerikan Kütüphane Derneği’nin (ALA) çeşitli çalışmalar ve organizasyonlar ile dilsel, etnik ve ulusal çeşitliliğe hizmet ettiği;  </a:t>
            </a:r>
          </a:p>
          <a:p>
            <a:pPr algn="just"/>
            <a:r>
              <a:rPr lang="tr-TR" sz="1500" b="1" dirty="0"/>
              <a:t>1967’de </a:t>
            </a:r>
            <a:r>
              <a:rPr lang="tr-TR" sz="1500" b="1" dirty="0" err="1"/>
              <a:t>ASSL’nin</a:t>
            </a:r>
            <a:r>
              <a:rPr lang="tr-TR" sz="1500" b="1" dirty="0"/>
              <a:t> (</a:t>
            </a:r>
            <a:r>
              <a:rPr lang="en-US" sz="1500" b="1" dirty="0"/>
              <a:t>American Association of School Librarians</a:t>
            </a:r>
            <a:r>
              <a:rPr lang="tr-TR" sz="1500" b="1" dirty="0"/>
              <a:t>) azınlıklara yönelik materyal iyileştirme komitesi,  </a:t>
            </a:r>
          </a:p>
          <a:p>
            <a:pPr algn="just"/>
            <a:r>
              <a:rPr lang="tr-TR" sz="1500" b="1" dirty="0"/>
              <a:t>1972’de </a:t>
            </a:r>
            <a:r>
              <a:rPr lang="tr-TR" sz="1500" b="1" dirty="0" err="1"/>
              <a:t>SRRT’nin</a:t>
            </a:r>
            <a:r>
              <a:rPr lang="tr-TR" sz="1500" b="1" dirty="0"/>
              <a:t> (</a:t>
            </a:r>
            <a:r>
              <a:rPr lang="tr-TR" sz="1500" b="1" dirty="0" err="1"/>
              <a:t>Social</a:t>
            </a:r>
            <a:r>
              <a:rPr lang="tr-TR" sz="1500" b="1" dirty="0"/>
              <a:t> </a:t>
            </a:r>
            <a:r>
              <a:rPr lang="tr-TR" sz="1500" b="1" dirty="0" err="1"/>
              <a:t>Responsibilities</a:t>
            </a:r>
            <a:r>
              <a:rPr lang="tr-TR" sz="1500" b="1" dirty="0"/>
              <a:t> </a:t>
            </a:r>
            <a:r>
              <a:rPr lang="tr-TR" sz="1500" b="1" dirty="0" err="1"/>
              <a:t>Round</a:t>
            </a:r>
            <a:r>
              <a:rPr lang="tr-TR" sz="1500" b="1" dirty="0"/>
              <a:t> </a:t>
            </a:r>
            <a:r>
              <a:rPr lang="tr-TR" sz="1500" b="1" dirty="0" err="1"/>
              <a:t>Table</a:t>
            </a:r>
            <a:r>
              <a:rPr lang="tr-TR" sz="1500" b="1" dirty="0"/>
              <a:t>), EMIE (</a:t>
            </a:r>
            <a:r>
              <a:rPr lang="en-US" sz="1500" b="1" dirty="0"/>
              <a:t>Ethnic Materials Information Exchange Task Force</a:t>
            </a:r>
            <a:r>
              <a:rPr lang="tr-TR" sz="1500" b="1" dirty="0"/>
              <a:t>) adlı organizasyonu ve 1982’de </a:t>
            </a:r>
            <a:r>
              <a:rPr lang="tr-TR" sz="1500" b="1" dirty="0" err="1"/>
              <a:t>EMIERT’in</a:t>
            </a:r>
            <a:r>
              <a:rPr lang="tr-TR" sz="1500" b="1" dirty="0"/>
              <a:t> (</a:t>
            </a:r>
            <a:r>
              <a:rPr lang="en-US" sz="1500" b="1" dirty="0"/>
              <a:t>Ethnic and Multicultural Information Exchange Round Table</a:t>
            </a:r>
            <a:r>
              <a:rPr lang="tr-TR" sz="1500" b="1" dirty="0"/>
              <a:t>) kurulmasıyla, çok kültürlü hizmetlerin uluslararası alanda da geliştiği ve işbirliği sağlandığı belirtilir (</a:t>
            </a:r>
            <a:r>
              <a:rPr lang="tr-TR" sz="1400" b="1" dirty="0" err="1"/>
              <a:t>Du</a:t>
            </a:r>
            <a:r>
              <a:rPr lang="tr-TR" sz="1400" b="1" dirty="0"/>
              <a:t> Mont, </a:t>
            </a:r>
            <a:r>
              <a:rPr lang="tr-TR" sz="1400" b="1" dirty="0" err="1"/>
              <a:t>Buttlar</a:t>
            </a:r>
            <a:r>
              <a:rPr lang="tr-TR" sz="1400" b="1" dirty="0"/>
              <a:t> ve </a:t>
            </a:r>
            <a:r>
              <a:rPr lang="tr-TR" sz="1400" b="1" dirty="0" err="1"/>
              <a:t>Caynon</a:t>
            </a:r>
            <a:r>
              <a:rPr lang="tr-TR" sz="1400" b="1" dirty="0"/>
              <a:t>, 1994, s. 29). </a:t>
            </a:r>
            <a:r>
              <a:rPr lang="tr-TR" sz="1500" b="1" dirty="0"/>
              <a:t>  </a:t>
            </a:r>
          </a:p>
          <a:p>
            <a:pPr algn="just"/>
            <a:r>
              <a:rPr lang="tr-TR" sz="1500" b="1" dirty="0"/>
              <a:t>ALA ve diğer kuruluşlar, dil ve kültür farkı gözetmeksizin erişim hakkını temel alan ilkeler geliştirmiştir. Bu doğrultuda, </a:t>
            </a:r>
            <a:r>
              <a:rPr lang="tr-TR" sz="1500" b="1" dirty="0" err="1"/>
              <a:t>RUSA’nın</a:t>
            </a:r>
            <a:r>
              <a:rPr lang="tr-TR" sz="1500" b="1" dirty="0"/>
              <a:t> (</a:t>
            </a:r>
            <a:r>
              <a:rPr lang="en-US" sz="1500" b="1" dirty="0"/>
              <a:t>Reference and User Services Association</a:t>
            </a:r>
            <a:r>
              <a:rPr lang="tr-TR" sz="1500" b="1" dirty="0"/>
              <a:t>) 2006’da İspanyolca konuşan kullanıcılar için hazırladığı yönergeler (</a:t>
            </a:r>
            <a:r>
              <a:rPr lang="en-US" sz="1500" b="1" dirty="0"/>
              <a:t>Guidelines for Library Services to Spanish-speaking Library Users</a:t>
            </a:r>
            <a:r>
              <a:rPr lang="tr-TR" sz="1500" b="1" dirty="0"/>
              <a:t>), hizmetlerin derme, program ve personel eğitimi gibi alanlarda kültürel uygunluğu gözetmesini sağlamaktadır.</a:t>
            </a:r>
          </a:p>
          <a:p>
            <a:pPr algn="just"/>
            <a:r>
              <a:rPr lang="tr-TR" sz="1500" b="1" dirty="0"/>
              <a:t>Alaska Kütüphane Birliği’nin (</a:t>
            </a:r>
            <a:r>
              <a:rPr lang="en-US" sz="1500" b="1" dirty="0" err="1"/>
              <a:t>AkLA</a:t>
            </a:r>
            <a:r>
              <a:rPr lang="en-US" sz="1500" b="1" dirty="0"/>
              <a:t>, Alaska Library Association</a:t>
            </a:r>
            <a:r>
              <a:rPr lang="tr-TR" sz="1500" b="1" dirty="0"/>
              <a:t>) 2018 tarihli rehberi ise, yerli halkların kültürel gereksinimlerine uygun ortam ve hizmetlerin geliştirilmesini teşvik etmektedir (</a:t>
            </a:r>
            <a:r>
              <a:rPr lang="tr-TR" sz="1500" b="1" dirty="0" err="1"/>
              <a:t>Trembach</a:t>
            </a:r>
            <a:r>
              <a:rPr lang="tr-TR" sz="1500" b="1" dirty="0"/>
              <a:t>, 2022, s. 68).</a:t>
            </a:r>
          </a:p>
        </p:txBody>
      </p:sp>
    </p:spTree>
    <p:extLst>
      <p:ext uri="{BB962C8B-B14F-4D97-AF65-F5344CB8AC3E}">
        <p14:creationId xmlns:p14="http://schemas.microsoft.com/office/powerpoint/2010/main" val="1453853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1CCE2-7323-03A8-2533-A47FF29C1F2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76AF61A-7819-0EF5-813D-031AC5453077}"/>
              </a:ext>
            </a:extLst>
          </p:cNvPr>
          <p:cNvSpPr>
            <a:spLocks noGrp="1"/>
          </p:cNvSpPr>
          <p:nvPr>
            <p:ph type="title"/>
          </p:nvPr>
        </p:nvSpPr>
        <p:spPr>
          <a:xfrm>
            <a:off x="742334" y="142554"/>
            <a:ext cx="9089923" cy="516207"/>
          </a:xfrm>
        </p:spPr>
        <p:txBody>
          <a:bodyPr>
            <a:normAutofit/>
          </a:bodyPr>
          <a:lstStyle/>
          <a:p>
            <a:pPr algn="ctr"/>
            <a:r>
              <a:rPr lang="tr-TR" sz="2400" b="1" dirty="0"/>
              <a:t> </a:t>
            </a:r>
            <a:r>
              <a:rPr lang="tr-TR" sz="2200" b="1" dirty="0"/>
              <a:t>Amerika Birleşik Devletleri Çok Kültürlü Halk Kütüphaneleri</a:t>
            </a:r>
            <a:endParaRPr lang="tr-TR" sz="2200" b="1" noProof="0" dirty="0"/>
          </a:p>
        </p:txBody>
      </p:sp>
      <p:sp>
        <p:nvSpPr>
          <p:cNvPr id="3" name="İçerik Yer Tutucusu 2">
            <a:extLst>
              <a:ext uri="{FF2B5EF4-FFF2-40B4-BE49-F238E27FC236}">
                <a16:creationId xmlns:a16="http://schemas.microsoft.com/office/drawing/2014/main" id="{CCA9E99A-65D9-FBB5-BF6E-F34D67CECDE4}"/>
              </a:ext>
            </a:extLst>
          </p:cNvPr>
          <p:cNvSpPr>
            <a:spLocks noGrp="1"/>
          </p:cNvSpPr>
          <p:nvPr>
            <p:ph idx="1"/>
          </p:nvPr>
        </p:nvSpPr>
        <p:spPr>
          <a:xfrm>
            <a:off x="536338" y="796412"/>
            <a:ext cx="9581055" cy="4857136"/>
          </a:xfrm>
        </p:spPr>
        <p:txBody>
          <a:bodyPr>
            <a:noAutofit/>
          </a:bodyPr>
          <a:lstStyle/>
          <a:p>
            <a:pPr marL="0" indent="0" algn="just">
              <a:buNone/>
            </a:pPr>
            <a:r>
              <a:rPr lang="tr-TR" sz="1600" b="1" u="sng" dirty="0"/>
              <a:t>ABD politikalarında da dikkate alınan </a:t>
            </a:r>
            <a:r>
              <a:rPr lang="tr-TR" sz="1600" b="1" u="sng" dirty="0" err="1"/>
              <a:t>IFLA’nin</a:t>
            </a:r>
            <a:r>
              <a:rPr lang="tr-TR" sz="1600" b="1" u="sng" dirty="0"/>
              <a:t> Çok Kültürlü Hizmetler Stratejileri (IFLA, 2009, s. 32-33):  </a:t>
            </a:r>
          </a:p>
          <a:p>
            <a:pPr algn="just"/>
            <a:r>
              <a:rPr lang="tr-TR" sz="1600" b="1" u="sng" dirty="0"/>
              <a:t>Yerel göç dinamiklerini anlamak</a:t>
            </a:r>
            <a:r>
              <a:rPr lang="tr-TR" sz="1600" b="1" dirty="0"/>
              <a:t>: Nüfus ve coğrafik bilgiler toplayıp, yeni göçmenlerin ihtiyaçlarını ve erişim imkanlarını belirlemek (s. 32).  </a:t>
            </a:r>
          </a:p>
          <a:p>
            <a:pPr algn="just"/>
            <a:r>
              <a:rPr lang="tr-TR" sz="1600" b="1" u="sng" dirty="0"/>
              <a:t>Kültürel ve dilsel duyarlılık</a:t>
            </a:r>
            <a:r>
              <a:rPr lang="tr-TR" sz="1600" b="1" dirty="0"/>
              <a:t>: Ana dillerde temel hizmetler, web ve koleksiyonlarda yenilikler (s. 32).  </a:t>
            </a:r>
          </a:p>
          <a:p>
            <a:pPr algn="just"/>
            <a:r>
              <a:rPr lang="tr-TR" sz="1600" b="1" u="sng" dirty="0"/>
              <a:t>İngilizce yeterliliği geliştirmek</a:t>
            </a:r>
            <a:r>
              <a:rPr lang="tr-TR" sz="1600" b="1" dirty="0"/>
              <a:t>: Erken eğitim, aile programları, erişim ve istihdam olanaklarına katkı (s. 32).  </a:t>
            </a:r>
          </a:p>
          <a:p>
            <a:pPr algn="just"/>
            <a:r>
              <a:rPr lang="tr-TR" sz="1600" b="1" u="sng" dirty="0"/>
              <a:t>Yerel kurumlarla bağlantı</a:t>
            </a:r>
            <a:r>
              <a:rPr lang="tr-TR" sz="1600" b="1" dirty="0"/>
              <a:t>: İş, sağlık, eğitim gibi alanlarda kurulan işbirlikleri (s. 32).  </a:t>
            </a:r>
          </a:p>
          <a:p>
            <a:pPr algn="just"/>
            <a:r>
              <a:rPr lang="tr-TR" sz="1600" b="1" u="sng" dirty="0"/>
              <a:t>Sivil katılımı teşvik etmek</a:t>
            </a:r>
            <a:r>
              <a:rPr lang="tr-TR" sz="1600" b="1" dirty="0"/>
              <a:t>: Kütüphane üyeliği ve toplumsal katılımı artırmak, toplumu kamusal alanda aktif hale getirmek (s. 32-33).  </a:t>
            </a:r>
          </a:p>
          <a:p>
            <a:pPr marL="0" indent="0" algn="just">
              <a:buNone/>
            </a:pPr>
            <a:r>
              <a:rPr lang="tr-TR" sz="1600" b="1" u="sng" dirty="0"/>
              <a:t>Çok kültürlü etkinlik ve hizmetlerde örnekler</a:t>
            </a:r>
          </a:p>
          <a:p>
            <a:pPr algn="just"/>
            <a:r>
              <a:rPr lang="tr-TR" sz="1600" b="1" dirty="0"/>
              <a:t> Özellikle Brooklyn, New York, </a:t>
            </a:r>
            <a:r>
              <a:rPr lang="tr-TR" sz="1600" b="1" dirty="0" err="1"/>
              <a:t>Queensborough</a:t>
            </a:r>
            <a:r>
              <a:rPr lang="tr-TR" sz="1600" b="1" dirty="0"/>
              <a:t>, Seattle halk kütüphaneleri ile </a:t>
            </a:r>
            <a:r>
              <a:rPr lang="tr-TR" sz="1600" b="1" dirty="0" err="1"/>
              <a:t>Sno-Isle</a:t>
            </a:r>
            <a:r>
              <a:rPr lang="tr-TR" sz="1600" b="1" dirty="0"/>
              <a:t> Bölgesel Kütüphane Sistemi öncelikli olarak örnek verilmektedirler </a:t>
            </a:r>
            <a:r>
              <a:rPr lang="en-US" sz="1600" b="1" dirty="0"/>
              <a:t>(Larsen, Jacobs </a:t>
            </a:r>
            <a:r>
              <a:rPr lang="tr-TR" sz="1600" b="1" dirty="0"/>
              <a:t>ve </a:t>
            </a:r>
            <a:r>
              <a:rPr lang="en-US" sz="1600" b="1" dirty="0" err="1"/>
              <a:t>Vlimmeren</a:t>
            </a:r>
            <a:r>
              <a:rPr lang="en-US" sz="1600" b="1" dirty="0"/>
              <a:t>, 2004).</a:t>
            </a:r>
            <a:r>
              <a:rPr lang="tr-TR" sz="1600" b="1" dirty="0"/>
              <a:t> </a:t>
            </a:r>
          </a:p>
        </p:txBody>
      </p:sp>
    </p:spTree>
    <p:extLst>
      <p:ext uri="{BB962C8B-B14F-4D97-AF65-F5344CB8AC3E}">
        <p14:creationId xmlns:p14="http://schemas.microsoft.com/office/powerpoint/2010/main" val="1075473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9E932-62F9-C52A-002C-CB9133571EC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7F1517F-25EF-9C15-0911-3BD1F5F3AF73}"/>
              </a:ext>
            </a:extLst>
          </p:cNvPr>
          <p:cNvSpPr>
            <a:spLocks noGrp="1"/>
          </p:cNvSpPr>
          <p:nvPr>
            <p:ph type="title"/>
          </p:nvPr>
        </p:nvSpPr>
        <p:spPr>
          <a:xfrm>
            <a:off x="1027471" y="73729"/>
            <a:ext cx="8804786" cy="698104"/>
          </a:xfrm>
        </p:spPr>
        <p:txBody>
          <a:bodyPr>
            <a:normAutofit fontScale="90000"/>
          </a:bodyPr>
          <a:lstStyle/>
          <a:p>
            <a:pPr algn="ctr"/>
            <a:r>
              <a:rPr lang="tr-TR" sz="2400" b="1" dirty="0"/>
              <a:t> </a:t>
            </a:r>
            <a:r>
              <a:rPr lang="tr-TR" sz="2000" b="1" dirty="0"/>
              <a:t>Amerika Birleşik Devletleri Çok Kültürlü Halk Kütüphaneleri: </a:t>
            </a:r>
            <a:br>
              <a:rPr lang="tr-TR" sz="2000" b="1" dirty="0"/>
            </a:br>
            <a:r>
              <a:rPr lang="tr-TR" sz="2000" b="1" dirty="0"/>
              <a:t>Brooklyn Halk Kütüphanesi </a:t>
            </a:r>
            <a:endParaRPr lang="tr-TR" sz="2000" b="1" noProof="0" dirty="0"/>
          </a:p>
        </p:txBody>
      </p:sp>
      <p:sp>
        <p:nvSpPr>
          <p:cNvPr id="3" name="İçerik Yer Tutucusu 2">
            <a:extLst>
              <a:ext uri="{FF2B5EF4-FFF2-40B4-BE49-F238E27FC236}">
                <a16:creationId xmlns:a16="http://schemas.microsoft.com/office/drawing/2014/main" id="{272F59ED-7185-A95A-12CF-843B1FEB392D}"/>
              </a:ext>
            </a:extLst>
          </p:cNvPr>
          <p:cNvSpPr>
            <a:spLocks noGrp="1"/>
          </p:cNvSpPr>
          <p:nvPr>
            <p:ph idx="1"/>
          </p:nvPr>
        </p:nvSpPr>
        <p:spPr>
          <a:xfrm>
            <a:off x="565835" y="798870"/>
            <a:ext cx="9581055" cy="3281517"/>
          </a:xfrm>
        </p:spPr>
        <p:txBody>
          <a:bodyPr>
            <a:noAutofit/>
          </a:bodyPr>
          <a:lstStyle/>
          <a:p>
            <a:pPr algn="just"/>
            <a:r>
              <a:rPr lang="tr-TR" sz="1350" b="1" dirty="0"/>
              <a:t>Brooklyn Halk Kütüphanesi’nin Çok Dilli Merkezi (</a:t>
            </a:r>
            <a:r>
              <a:rPr lang="tr-TR" sz="1350" b="1" dirty="0" err="1"/>
              <a:t>Multilingual</a:t>
            </a:r>
            <a:r>
              <a:rPr lang="tr-TR" sz="1350" b="1" dirty="0"/>
              <a:t> Center /MLC) demografik analizler, telefonla yapılan anketler ve çeşitli odak grupları üzerine çalışmaları ile hizmetlerini geliştirmiştir. </a:t>
            </a:r>
          </a:p>
          <a:p>
            <a:pPr algn="just"/>
            <a:r>
              <a:rPr lang="tr-TR" sz="1350" b="1" dirty="0"/>
              <a:t>Merkezin bilgisayarlarında 70 dilde çalışmalar yapılabilmektedir ve 35 dilde materyali içeren derme, daha sonra şubelerdeki kalıcı materyallere katılmak üzere gezici dermeleri desteklemiştir.</a:t>
            </a:r>
          </a:p>
          <a:p>
            <a:pPr algn="just"/>
            <a:r>
              <a:rPr lang="tr-TR" sz="1350" b="1" dirty="0"/>
              <a:t>Çok Dilli Merkez’in aynı zamanda Brooklyn Halk Kütüphanesi’nin linklerinden 6 dildeki (Çince, Fransızca, </a:t>
            </a:r>
            <a:r>
              <a:rPr lang="tr-TR" sz="1350" b="1" dirty="0" err="1"/>
              <a:t>Kreyol</a:t>
            </a:r>
            <a:r>
              <a:rPr lang="tr-TR" sz="1350" b="1" dirty="0"/>
              <a:t>, Almanca, Rusça ve İspanyolca) diğer sitelere bağlantısı söz konusudur (Larsen, Jacobs ve </a:t>
            </a:r>
            <a:r>
              <a:rPr lang="tr-TR" sz="1350" b="1" dirty="0" err="1"/>
              <a:t>Vlimmeren</a:t>
            </a:r>
            <a:r>
              <a:rPr lang="tr-TR" sz="1350" b="1" dirty="0"/>
              <a:t>, 2004).</a:t>
            </a:r>
          </a:p>
          <a:p>
            <a:pPr algn="just"/>
            <a:r>
              <a:rPr lang="tr-TR" sz="1350" b="1" dirty="0"/>
              <a:t>Ayrıca, bebekler, yürümeye başlayan çocuklar ve bakıcıları için tasarlanan çeşitli çok kültürlü etkinlikleri arasında, şarkılar, parmak oyunları, hikaye saatleri vb. yer almaktadır (Brooklyn </a:t>
            </a:r>
            <a:r>
              <a:rPr lang="tr-TR" sz="1350" b="1" dirty="0" err="1"/>
              <a:t>Public</a:t>
            </a:r>
            <a:r>
              <a:rPr lang="tr-TR" sz="1350" b="1" dirty="0"/>
              <a:t> Library, 2025a), </a:t>
            </a:r>
          </a:p>
          <a:p>
            <a:pPr algn="just"/>
            <a:r>
              <a:rPr lang="tr-TR" sz="1350" b="1" dirty="0"/>
              <a:t>Güncel verilere göre (Brooklyn </a:t>
            </a:r>
            <a:r>
              <a:rPr lang="tr-TR" sz="1350" b="1" dirty="0" err="1"/>
              <a:t>Public</a:t>
            </a:r>
            <a:r>
              <a:rPr lang="tr-TR" sz="1350" b="1" dirty="0"/>
              <a:t> Library, 2025b), Brooklyn Halk Kütüphanesi kullanıcıları artık ücretsiz dil tercümesine erişebilmektedir. Language </a:t>
            </a:r>
            <a:r>
              <a:rPr lang="tr-TR" sz="1350" b="1" dirty="0" err="1"/>
              <a:t>Line</a:t>
            </a:r>
            <a:r>
              <a:rPr lang="tr-TR" sz="1350" b="1" dirty="0"/>
              <a:t>, Brooklyn'deki 60 kütüphanenin tamamında ve telefon referans hatlarında mevcuttur. Telefon üzerinden ücretsiz dil tercümesi, farklı dilleri konuşanların 170'ten fazla dilde bir tercümanın yardımıyla iletişim kurmasını sağlamaktadır.</a:t>
            </a:r>
          </a:p>
        </p:txBody>
      </p:sp>
      <p:pic>
        <p:nvPicPr>
          <p:cNvPr id="4" name="Resim 3">
            <a:extLst>
              <a:ext uri="{FF2B5EF4-FFF2-40B4-BE49-F238E27FC236}">
                <a16:creationId xmlns:a16="http://schemas.microsoft.com/office/drawing/2014/main" id="{ECC3712A-01BA-F92B-5356-1A039A0BDA53}"/>
              </a:ext>
            </a:extLst>
          </p:cNvPr>
          <p:cNvPicPr>
            <a:picLocks noChangeAspect="1"/>
          </p:cNvPicPr>
          <p:nvPr/>
        </p:nvPicPr>
        <p:blipFill>
          <a:blip r:embed="rId2"/>
          <a:stretch>
            <a:fillRect/>
          </a:stretch>
        </p:blipFill>
        <p:spPr>
          <a:xfrm>
            <a:off x="969707" y="4331110"/>
            <a:ext cx="4953000" cy="1877961"/>
          </a:xfrm>
          <a:prstGeom prst="rect">
            <a:avLst/>
          </a:prstGeom>
        </p:spPr>
      </p:pic>
      <p:pic>
        <p:nvPicPr>
          <p:cNvPr id="5" name="Resim 4">
            <a:extLst>
              <a:ext uri="{FF2B5EF4-FFF2-40B4-BE49-F238E27FC236}">
                <a16:creationId xmlns:a16="http://schemas.microsoft.com/office/drawing/2014/main" id="{BA0BE3DC-EFE6-0B5C-C2D1-868D13540569}"/>
              </a:ext>
            </a:extLst>
          </p:cNvPr>
          <p:cNvPicPr>
            <a:picLocks noChangeAspect="1"/>
          </p:cNvPicPr>
          <p:nvPr/>
        </p:nvPicPr>
        <p:blipFill>
          <a:blip r:embed="rId3"/>
          <a:stretch>
            <a:fillRect/>
          </a:stretch>
        </p:blipFill>
        <p:spPr>
          <a:xfrm>
            <a:off x="5922707" y="4080387"/>
            <a:ext cx="3663745" cy="1978743"/>
          </a:xfrm>
          <a:prstGeom prst="rect">
            <a:avLst/>
          </a:prstGeom>
        </p:spPr>
      </p:pic>
      <p:sp>
        <p:nvSpPr>
          <p:cNvPr id="7" name="Metin kutusu 6">
            <a:extLst>
              <a:ext uri="{FF2B5EF4-FFF2-40B4-BE49-F238E27FC236}">
                <a16:creationId xmlns:a16="http://schemas.microsoft.com/office/drawing/2014/main" id="{4D709CBD-17A6-C7F8-D775-CF60186ED5AA}"/>
              </a:ext>
            </a:extLst>
          </p:cNvPr>
          <p:cNvSpPr txBox="1"/>
          <p:nvPr/>
        </p:nvSpPr>
        <p:spPr>
          <a:xfrm>
            <a:off x="3029564" y="6272980"/>
            <a:ext cx="5308190" cy="246221"/>
          </a:xfrm>
          <a:prstGeom prst="rect">
            <a:avLst/>
          </a:prstGeom>
          <a:noFill/>
        </p:spPr>
        <p:txBody>
          <a:bodyPr wrap="square">
            <a:spAutoFit/>
          </a:bodyPr>
          <a:lstStyle/>
          <a:p>
            <a:r>
              <a:rPr lang="en-US" sz="1000" b="1" dirty="0"/>
              <a:t>Multilingual Storytime</a:t>
            </a:r>
            <a:r>
              <a:rPr lang="tr-TR" sz="1000" b="1" dirty="0"/>
              <a:t> </a:t>
            </a:r>
            <a:r>
              <a:rPr lang="en-US" sz="1000" b="1" dirty="0"/>
              <a:t>Storytime in nine languages!</a:t>
            </a:r>
            <a:r>
              <a:rPr lang="tr-TR" sz="1000" b="1" dirty="0"/>
              <a:t> </a:t>
            </a:r>
            <a:r>
              <a:rPr lang="en-US" sz="1000" b="1" dirty="0"/>
              <a:t>Brooklyn Public Library (2025</a:t>
            </a:r>
            <a:r>
              <a:rPr lang="tr-TR" sz="1000" b="1" dirty="0"/>
              <a:t>a</a:t>
            </a:r>
            <a:r>
              <a:rPr lang="en-US" sz="1000" b="1" dirty="0"/>
              <a:t>). </a:t>
            </a:r>
            <a:endParaRPr lang="tr-TR" sz="1000" b="1" dirty="0"/>
          </a:p>
        </p:txBody>
      </p:sp>
    </p:spTree>
    <p:extLst>
      <p:ext uri="{BB962C8B-B14F-4D97-AF65-F5344CB8AC3E}">
        <p14:creationId xmlns:p14="http://schemas.microsoft.com/office/powerpoint/2010/main" val="2208819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C31FF-0394-4EDC-BDAA-6B6C925D16D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D78F539-AB0C-4E16-62D3-7324A2891826}"/>
              </a:ext>
            </a:extLst>
          </p:cNvPr>
          <p:cNvSpPr>
            <a:spLocks noGrp="1"/>
          </p:cNvSpPr>
          <p:nvPr>
            <p:ph type="title"/>
          </p:nvPr>
        </p:nvSpPr>
        <p:spPr>
          <a:xfrm>
            <a:off x="1027471" y="73729"/>
            <a:ext cx="8804786" cy="698104"/>
          </a:xfrm>
        </p:spPr>
        <p:txBody>
          <a:bodyPr>
            <a:normAutofit fontScale="90000"/>
          </a:bodyPr>
          <a:lstStyle/>
          <a:p>
            <a:pPr algn="ctr"/>
            <a:r>
              <a:rPr lang="tr-TR" sz="2400" b="1" dirty="0"/>
              <a:t> </a:t>
            </a:r>
            <a:r>
              <a:rPr lang="tr-TR" sz="2000" b="1" dirty="0"/>
              <a:t>Amerika Birleşik Devletleri Çok Kültürlü Halk Kütüphaneleri: </a:t>
            </a:r>
            <a:br>
              <a:rPr lang="tr-TR" sz="2000" b="1" dirty="0"/>
            </a:br>
            <a:r>
              <a:rPr lang="tr-TR" sz="2000" b="1" dirty="0"/>
              <a:t>Brooklyn Halk Kütüphanesi </a:t>
            </a:r>
            <a:endParaRPr lang="tr-TR" sz="2000" b="1" noProof="0" dirty="0"/>
          </a:p>
        </p:txBody>
      </p:sp>
      <p:sp>
        <p:nvSpPr>
          <p:cNvPr id="3" name="İçerik Yer Tutucusu 2">
            <a:extLst>
              <a:ext uri="{FF2B5EF4-FFF2-40B4-BE49-F238E27FC236}">
                <a16:creationId xmlns:a16="http://schemas.microsoft.com/office/drawing/2014/main" id="{3309B951-6C2D-545C-03F1-55ABBA13C6A8}"/>
              </a:ext>
            </a:extLst>
          </p:cNvPr>
          <p:cNvSpPr>
            <a:spLocks noGrp="1"/>
          </p:cNvSpPr>
          <p:nvPr>
            <p:ph idx="1"/>
          </p:nvPr>
        </p:nvSpPr>
        <p:spPr>
          <a:xfrm>
            <a:off x="565835" y="798870"/>
            <a:ext cx="9581055" cy="1147917"/>
          </a:xfrm>
        </p:spPr>
        <p:txBody>
          <a:bodyPr>
            <a:noAutofit/>
          </a:bodyPr>
          <a:lstStyle/>
          <a:p>
            <a:pPr algn="just"/>
            <a:r>
              <a:rPr lang="tr-TR" sz="1400" b="1" dirty="0"/>
              <a:t>Brooklyn Halk Kütüphanesi'nin "Yasaksız Kitaplar Girişimi» (</a:t>
            </a:r>
            <a:r>
              <a:rPr lang="tr-TR" sz="1400" b="1" dirty="0" err="1"/>
              <a:t>Books</a:t>
            </a:r>
            <a:r>
              <a:rPr lang="tr-TR" sz="1400" b="1" dirty="0"/>
              <a:t> </a:t>
            </a:r>
            <a:r>
              <a:rPr lang="tr-TR" sz="1400" b="1" dirty="0" err="1"/>
              <a:t>UnBanned</a:t>
            </a:r>
            <a:r>
              <a:rPr lang="tr-TR" sz="1400" b="1" dirty="0"/>
              <a:t> </a:t>
            </a:r>
            <a:r>
              <a:rPr lang="tr-TR" sz="1400" b="1" dirty="0" err="1"/>
              <a:t>Initiative</a:t>
            </a:r>
            <a:r>
              <a:rPr lang="tr-TR" sz="1400" b="1" dirty="0"/>
              <a:t>), ülke genelindeki gençler ve genç yetişkinler için yasaklı ve tartışmalı kitaplara ücretsiz dijital erişim sağlayarak düşünce özgürlüğünü teşvik ediyor ve sansüre karşı çıkıyor. Bu çaba, özellikle marjinal grupların seslerinin ve hikayelerinin, kapsayıcılık, ifade özgürlüğü ve kültürel temsil gibi çok kültürlü değerlerle uyumlu olması bağlamında oldukça önemli (</a:t>
            </a:r>
            <a:r>
              <a:rPr lang="tr-TR" sz="1400" b="1" dirty="0" err="1"/>
              <a:t>Moshtaghian</a:t>
            </a:r>
            <a:r>
              <a:rPr lang="tr-TR" sz="1400" b="1" dirty="0"/>
              <a:t>, 2022). </a:t>
            </a:r>
          </a:p>
        </p:txBody>
      </p:sp>
      <p:pic>
        <p:nvPicPr>
          <p:cNvPr id="6" name="Resim 5">
            <a:extLst>
              <a:ext uri="{FF2B5EF4-FFF2-40B4-BE49-F238E27FC236}">
                <a16:creationId xmlns:a16="http://schemas.microsoft.com/office/drawing/2014/main" id="{8CC77DF2-0C39-36DD-C5BD-785F4C027B4B}"/>
              </a:ext>
            </a:extLst>
          </p:cNvPr>
          <p:cNvPicPr>
            <a:picLocks noChangeAspect="1"/>
          </p:cNvPicPr>
          <p:nvPr/>
        </p:nvPicPr>
        <p:blipFill>
          <a:blip r:embed="rId2"/>
          <a:stretch>
            <a:fillRect/>
          </a:stretch>
        </p:blipFill>
        <p:spPr>
          <a:xfrm>
            <a:off x="1779639" y="2084439"/>
            <a:ext cx="7437728" cy="3485535"/>
          </a:xfrm>
          <a:prstGeom prst="rect">
            <a:avLst/>
          </a:prstGeom>
        </p:spPr>
      </p:pic>
      <p:sp>
        <p:nvSpPr>
          <p:cNvPr id="9" name="Metin kutusu 8">
            <a:extLst>
              <a:ext uri="{FF2B5EF4-FFF2-40B4-BE49-F238E27FC236}">
                <a16:creationId xmlns:a16="http://schemas.microsoft.com/office/drawing/2014/main" id="{F77E78B9-4798-47F8-380E-F9FA19D656C8}"/>
              </a:ext>
            </a:extLst>
          </p:cNvPr>
          <p:cNvSpPr txBox="1"/>
          <p:nvPr/>
        </p:nvSpPr>
        <p:spPr>
          <a:xfrm>
            <a:off x="3736258" y="5707626"/>
            <a:ext cx="4227871" cy="246221"/>
          </a:xfrm>
          <a:prstGeom prst="rect">
            <a:avLst/>
          </a:prstGeom>
          <a:noFill/>
        </p:spPr>
        <p:txBody>
          <a:bodyPr wrap="square">
            <a:spAutoFit/>
          </a:bodyPr>
          <a:lstStyle/>
          <a:p>
            <a:r>
              <a:rPr lang="en-US" sz="1000" b="1" dirty="0"/>
              <a:t>Central Library in Brooklyn opened in 1941</a:t>
            </a:r>
            <a:r>
              <a:rPr lang="tr-TR" sz="1000" b="1" dirty="0"/>
              <a:t> (</a:t>
            </a:r>
            <a:r>
              <a:rPr lang="tr-TR" sz="1000" b="1" dirty="0" err="1"/>
              <a:t>Moshtaghian</a:t>
            </a:r>
            <a:r>
              <a:rPr lang="tr-TR" sz="1000" b="1" dirty="0"/>
              <a:t>, 2022). </a:t>
            </a:r>
          </a:p>
        </p:txBody>
      </p:sp>
    </p:spTree>
    <p:extLst>
      <p:ext uri="{BB962C8B-B14F-4D97-AF65-F5344CB8AC3E}">
        <p14:creationId xmlns:p14="http://schemas.microsoft.com/office/powerpoint/2010/main" val="3945621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C65E2-404F-A9F6-8C8C-6F35162239C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F59344C5-753C-C3F0-060C-BD78B086BBC1}"/>
              </a:ext>
            </a:extLst>
          </p:cNvPr>
          <p:cNvSpPr>
            <a:spLocks noGrp="1"/>
          </p:cNvSpPr>
          <p:nvPr>
            <p:ph type="title"/>
          </p:nvPr>
        </p:nvSpPr>
        <p:spPr>
          <a:xfrm>
            <a:off x="1027471" y="73729"/>
            <a:ext cx="8804786" cy="698104"/>
          </a:xfrm>
        </p:spPr>
        <p:txBody>
          <a:bodyPr>
            <a:normAutofit fontScale="90000"/>
          </a:bodyPr>
          <a:lstStyle/>
          <a:p>
            <a:pPr algn="ctr"/>
            <a:r>
              <a:rPr lang="tr-TR" sz="2400" b="1" dirty="0"/>
              <a:t> </a:t>
            </a:r>
            <a:r>
              <a:rPr lang="tr-TR" sz="2000" b="1" dirty="0"/>
              <a:t>Amerika Birleşik Devletleri Çok Kültürlü Halk Kütüphaneleri: </a:t>
            </a:r>
            <a:br>
              <a:rPr lang="tr-TR" sz="2000" b="1" dirty="0"/>
            </a:br>
            <a:r>
              <a:rPr lang="tr-TR" sz="2000" b="1" dirty="0"/>
              <a:t>New York Halk Kütüphanesi </a:t>
            </a:r>
            <a:endParaRPr lang="tr-TR" sz="2000" b="1" noProof="0" dirty="0"/>
          </a:p>
        </p:txBody>
      </p:sp>
      <p:sp>
        <p:nvSpPr>
          <p:cNvPr id="3" name="İçerik Yer Tutucusu 2">
            <a:extLst>
              <a:ext uri="{FF2B5EF4-FFF2-40B4-BE49-F238E27FC236}">
                <a16:creationId xmlns:a16="http://schemas.microsoft.com/office/drawing/2014/main" id="{94361E2E-784E-81C2-45D7-DCE4058B3E50}"/>
              </a:ext>
            </a:extLst>
          </p:cNvPr>
          <p:cNvSpPr>
            <a:spLocks noGrp="1"/>
          </p:cNvSpPr>
          <p:nvPr>
            <p:ph idx="1"/>
          </p:nvPr>
        </p:nvSpPr>
        <p:spPr>
          <a:xfrm>
            <a:off x="565835" y="798870"/>
            <a:ext cx="9812113" cy="5592098"/>
          </a:xfrm>
        </p:spPr>
        <p:txBody>
          <a:bodyPr>
            <a:noAutofit/>
          </a:bodyPr>
          <a:lstStyle/>
          <a:p>
            <a:pPr marL="0" indent="0" algn="just">
              <a:buNone/>
            </a:pPr>
            <a:r>
              <a:rPr lang="tr-TR" sz="1500" b="1" u="sng" dirty="0"/>
              <a:t>Kültürel Çeşitlilik Politikası ve Sosyal Hizmetler  </a:t>
            </a:r>
          </a:p>
          <a:p>
            <a:pPr algn="just"/>
            <a:r>
              <a:rPr lang="tr-TR" sz="1500" b="1" dirty="0"/>
              <a:t>New York Halk Kütüphanesi (NYPL, New York </a:t>
            </a:r>
            <a:r>
              <a:rPr lang="tr-TR" sz="1500" b="1" dirty="0" err="1"/>
              <a:t>Public</a:t>
            </a:r>
            <a:r>
              <a:rPr lang="tr-TR" sz="1500" b="1" dirty="0"/>
              <a:t> Library), sosyal hizmetlere özel ofisi (Office of </a:t>
            </a:r>
            <a:r>
              <a:rPr lang="tr-TR" sz="1500" b="1" dirty="0" err="1"/>
              <a:t>Community</a:t>
            </a:r>
            <a:r>
              <a:rPr lang="tr-TR" sz="1500" b="1" dirty="0"/>
              <a:t> </a:t>
            </a:r>
            <a:r>
              <a:rPr lang="tr-TR" sz="1500" b="1" dirty="0" err="1"/>
              <a:t>Outreach</a:t>
            </a:r>
            <a:r>
              <a:rPr lang="tr-TR" sz="1500" b="1" dirty="0"/>
              <a:t> Services/COS) aracılığıyla, İngilizce bilmeyen kullanıcılar için hizmetler geliştirmektedir.  </a:t>
            </a:r>
          </a:p>
          <a:p>
            <a:pPr marL="0" indent="0" algn="just">
              <a:buNone/>
            </a:pPr>
            <a:r>
              <a:rPr lang="tr-TR" sz="1500" b="1" u="sng" dirty="0"/>
              <a:t>Dil Öğrenimi ve Okuryazarlık Programları  </a:t>
            </a:r>
          </a:p>
          <a:p>
            <a:pPr algn="just"/>
            <a:r>
              <a:rPr lang="tr-TR" sz="1500" b="1" dirty="0"/>
              <a:t>Ofis, ikinci dil olarak İngilizce ve okuryazarlık eğitimleri düzenleyen etkinlikler düzenlemektedir. Bu etkinlikler, kent sosyal hizmet toplulukları, </a:t>
            </a:r>
            <a:r>
              <a:rPr lang="tr-TR" sz="1500" b="1" dirty="0" err="1"/>
              <a:t>Aguilar</a:t>
            </a:r>
            <a:r>
              <a:rPr lang="tr-TR" sz="1500" b="1" dirty="0"/>
              <a:t> Kütüphanesi Dil Öğrenim Merkezi ve yaş düzeylerine göre belirlenmiş yabancı dil materyalleri komiteleriyle koordineli yürütülmektedir.  </a:t>
            </a:r>
          </a:p>
          <a:p>
            <a:pPr marL="0" indent="0" algn="just">
              <a:buNone/>
            </a:pPr>
            <a:r>
              <a:rPr lang="tr-TR" sz="1500" b="1" u="sng" dirty="0"/>
              <a:t>Çok Dilli Derme Geliştirme ve Sistematik Yaklaşım  </a:t>
            </a:r>
          </a:p>
          <a:p>
            <a:pPr algn="just"/>
            <a:r>
              <a:rPr lang="tr-TR" sz="1500" b="1" dirty="0"/>
              <a:t>Kütüphane, “</a:t>
            </a:r>
            <a:r>
              <a:rPr lang="tr-TR" sz="1500" b="1" dirty="0" err="1"/>
              <a:t>Donnell</a:t>
            </a:r>
            <a:r>
              <a:rPr lang="tr-TR" sz="1500" b="1" dirty="0"/>
              <a:t> Dünya Dilleri Dermesi” ile çok çeşitli dillerde basılı materyal sunmakta olup, Dewey Onlu Sınıflama Sistemi’ne dayalı uluslararası bir sistem kullanmaktadır. Bu derme, bilimsel ve teknik materyaller ile el kitaplarını içermemektedir (</a:t>
            </a:r>
            <a:r>
              <a:rPr lang="en-US" sz="1500" b="1" dirty="0"/>
              <a:t>Larsen, Jacobs </a:t>
            </a:r>
            <a:r>
              <a:rPr lang="tr-TR" sz="1500" b="1" dirty="0"/>
              <a:t>ve </a:t>
            </a:r>
            <a:r>
              <a:rPr lang="en-US" sz="1500" b="1" dirty="0" err="1"/>
              <a:t>Vlimmeren</a:t>
            </a:r>
            <a:r>
              <a:rPr lang="en-US" sz="1500" b="1" dirty="0"/>
              <a:t>, 2004, s. 30). </a:t>
            </a:r>
            <a:endParaRPr lang="tr-TR" sz="1500" b="1" dirty="0"/>
          </a:p>
          <a:p>
            <a:pPr algn="just"/>
            <a:r>
              <a:rPr lang="tr-TR" sz="1500" b="1" dirty="0"/>
              <a:t>New York Halk Kütüphanesi, </a:t>
            </a:r>
            <a:r>
              <a:rPr lang="tr-TR" sz="1500" b="1" dirty="0" err="1"/>
              <a:t>Bronx</a:t>
            </a:r>
            <a:r>
              <a:rPr lang="tr-TR" sz="1500" b="1" dirty="0"/>
              <a:t>, Manhattan ve </a:t>
            </a:r>
            <a:r>
              <a:rPr lang="tr-TR" sz="1500" b="1" dirty="0" err="1"/>
              <a:t>Staten</a:t>
            </a:r>
            <a:r>
              <a:rPr lang="tr-TR" sz="1500" b="1" dirty="0"/>
              <a:t> Island'daki 92 şubesi ile çok çeşitli dillerde konuşan kullanıcılara hizmet ve etkinlikler sunmaktadır (</a:t>
            </a:r>
            <a:r>
              <a:rPr lang="en-US" sz="1500" b="1" dirty="0"/>
              <a:t>New York Public Library</a:t>
            </a:r>
            <a:r>
              <a:rPr lang="tr-TR" sz="1500" b="1" dirty="0"/>
              <a:t>, </a:t>
            </a:r>
            <a:r>
              <a:rPr lang="en-US" sz="1500" b="1" dirty="0"/>
              <a:t>2025</a:t>
            </a:r>
            <a:r>
              <a:rPr lang="tr-TR" sz="1500" b="1" dirty="0"/>
              <a:t>b</a:t>
            </a:r>
            <a:r>
              <a:rPr lang="en-US" sz="1500" b="1" dirty="0"/>
              <a:t>). </a:t>
            </a:r>
            <a:endParaRPr lang="tr-TR" sz="1500" b="1" dirty="0"/>
          </a:p>
          <a:p>
            <a:pPr marL="0" indent="0" algn="just">
              <a:buNone/>
            </a:pPr>
            <a:r>
              <a:rPr lang="tr-TR" sz="1500" b="1" u="sng" dirty="0"/>
              <a:t>Kaynak Dağılımı ve Bütçe  </a:t>
            </a:r>
          </a:p>
          <a:p>
            <a:pPr algn="just"/>
            <a:r>
              <a:rPr lang="tr-TR" sz="1500" b="1" dirty="0"/>
              <a:t>Nüfus sayımı, topluluk gereksinimleri ve ESL (İkinci dil olarak İngilizce) kayıt istatistikleri gibi yıllık veriler temel alınarak, her şube için kalıcı dermelere bütçe ayrılmaktadır (</a:t>
            </a:r>
            <a:r>
              <a:rPr lang="en-US" sz="1500" b="1" dirty="0"/>
              <a:t>Larsen, Jacobs </a:t>
            </a:r>
            <a:r>
              <a:rPr lang="tr-TR" sz="1500" b="1" dirty="0"/>
              <a:t>ve </a:t>
            </a:r>
            <a:r>
              <a:rPr lang="en-US" sz="1500" b="1" dirty="0" err="1"/>
              <a:t>Vlimmeren</a:t>
            </a:r>
            <a:r>
              <a:rPr lang="en-US" sz="1500" b="1" dirty="0"/>
              <a:t>, 2004, s. 30). </a:t>
            </a:r>
            <a:endParaRPr lang="tr-TR" sz="1500" b="1" dirty="0"/>
          </a:p>
        </p:txBody>
      </p:sp>
    </p:spTree>
    <p:extLst>
      <p:ext uri="{BB962C8B-B14F-4D97-AF65-F5344CB8AC3E}">
        <p14:creationId xmlns:p14="http://schemas.microsoft.com/office/powerpoint/2010/main" val="3339729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F5676-98C8-CF2A-B42C-0462AE07E7A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BD0CF69-8B68-A2BF-7F9F-98E9BEFEB99E}"/>
              </a:ext>
            </a:extLst>
          </p:cNvPr>
          <p:cNvSpPr>
            <a:spLocks noGrp="1"/>
          </p:cNvSpPr>
          <p:nvPr>
            <p:ph type="title"/>
          </p:nvPr>
        </p:nvSpPr>
        <p:spPr>
          <a:xfrm>
            <a:off x="2458064" y="152399"/>
            <a:ext cx="5454170" cy="634181"/>
          </a:xfrm>
        </p:spPr>
        <p:txBody>
          <a:bodyPr>
            <a:normAutofit fontScale="90000"/>
          </a:bodyPr>
          <a:lstStyle/>
          <a:p>
            <a:pPr algn="ctr"/>
            <a:r>
              <a:rPr lang="tr-TR" b="1" noProof="0" dirty="0"/>
              <a:t>KAPSAM</a:t>
            </a:r>
          </a:p>
        </p:txBody>
      </p:sp>
      <p:sp>
        <p:nvSpPr>
          <p:cNvPr id="3" name="İçerik Yer Tutucusu 2">
            <a:extLst>
              <a:ext uri="{FF2B5EF4-FFF2-40B4-BE49-F238E27FC236}">
                <a16:creationId xmlns:a16="http://schemas.microsoft.com/office/drawing/2014/main" id="{E1894194-BBE6-698B-FC58-764127CD875B}"/>
              </a:ext>
            </a:extLst>
          </p:cNvPr>
          <p:cNvSpPr>
            <a:spLocks noGrp="1"/>
          </p:cNvSpPr>
          <p:nvPr>
            <p:ph idx="1"/>
          </p:nvPr>
        </p:nvSpPr>
        <p:spPr>
          <a:xfrm>
            <a:off x="1332272" y="993058"/>
            <a:ext cx="8908026" cy="4694904"/>
          </a:xfrm>
        </p:spPr>
        <p:txBody>
          <a:bodyPr>
            <a:noAutofit/>
          </a:bodyPr>
          <a:lstStyle/>
          <a:p>
            <a:pPr algn="just"/>
            <a:r>
              <a:rPr lang="tr-TR" b="1" noProof="0" dirty="0"/>
              <a:t>Giriş</a:t>
            </a:r>
          </a:p>
          <a:p>
            <a:pPr algn="just"/>
            <a:r>
              <a:rPr lang="tr-TR" b="1" dirty="0"/>
              <a:t>Amerika Birleşik Devletleri’nin Tarihsel Gelişimi ve Kolonizasyon Süreci</a:t>
            </a:r>
          </a:p>
          <a:p>
            <a:pPr algn="just"/>
            <a:r>
              <a:rPr lang="tr-TR" b="1" dirty="0"/>
              <a:t>Kölelik ve Siyahi Nüfusun Durumu</a:t>
            </a:r>
          </a:p>
          <a:p>
            <a:pPr algn="just"/>
            <a:r>
              <a:rPr lang="tr-TR" b="1" dirty="0"/>
              <a:t>Ekonomik ve Sosyal Yapının Evrimi (Sanayi Devrimi, İç Savaş ve Sonrası)</a:t>
            </a:r>
          </a:p>
          <a:p>
            <a:pPr algn="just"/>
            <a:r>
              <a:rPr lang="tr-TR" b="1" dirty="0"/>
              <a:t>Göç Hareketleri ve Çok Kültürlülük</a:t>
            </a:r>
          </a:p>
          <a:p>
            <a:pPr algn="just"/>
            <a:r>
              <a:rPr lang="tr-TR" b="1" dirty="0"/>
              <a:t>Halk Kütüphanelerinin Tarihsel Gelişimi ve İşlevleri</a:t>
            </a:r>
          </a:p>
          <a:p>
            <a:pPr algn="just"/>
            <a:r>
              <a:rPr lang="tr-TR" b="1" dirty="0"/>
              <a:t>Günümüz Halk Kütüphanelerinin Yapısı ve Dijital Dönüşüm</a:t>
            </a:r>
          </a:p>
          <a:p>
            <a:pPr algn="just"/>
            <a:r>
              <a:rPr lang="tr-TR" b="1" dirty="0"/>
              <a:t>Çok Kültürlü Politikalar ve Hizmet Uygulamaları</a:t>
            </a:r>
          </a:p>
          <a:p>
            <a:pPr algn="just"/>
            <a:r>
              <a:rPr lang="tr-TR" b="1" dirty="0"/>
              <a:t>Karşılaşılan Sorunlar ve İyileştirme Stratejileri</a:t>
            </a:r>
          </a:p>
          <a:p>
            <a:pPr algn="just"/>
            <a:r>
              <a:rPr lang="tr-TR" b="1"/>
              <a:t>Sonuç </a:t>
            </a:r>
            <a:r>
              <a:rPr lang="tr-TR" b="1" dirty="0"/>
              <a:t>ve Değerlendirme</a:t>
            </a:r>
          </a:p>
          <a:p>
            <a:pPr algn="just"/>
            <a:r>
              <a:rPr lang="tr-TR" b="1" noProof="0" dirty="0"/>
              <a:t>Kaynakça</a:t>
            </a:r>
            <a:endParaRPr lang="tr-TR" sz="1300" b="1" noProof="0" dirty="0"/>
          </a:p>
        </p:txBody>
      </p:sp>
    </p:spTree>
    <p:extLst>
      <p:ext uri="{BB962C8B-B14F-4D97-AF65-F5344CB8AC3E}">
        <p14:creationId xmlns:p14="http://schemas.microsoft.com/office/powerpoint/2010/main" val="3330874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022A5-C5BF-E8B5-A9CA-63A28E4A330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2136D51-08CF-E557-AA3B-2DA91A071521}"/>
              </a:ext>
            </a:extLst>
          </p:cNvPr>
          <p:cNvSpPr>
            <a:spLocks noGrp="1"/>
          </p:cNvSpPr>
          <p:nvPr>
            <p:ph type="title"/>
          </p:nvPr>
        </p:nvSpPr>
        <p:spPr>
          <a:xfrm>
            <a:off x="1027471" y="73729"/>
            <a:ext cx="8804786" cy="698104"/>
          </a:xfrm>
        </p:spPr>
        <p:txBody>
          <a:bodyPr>
            <a:normAutofit fontScale="90000"/>
          </a:bodyPr>
          <a:lstStyle/>
          <a:p>
            <a:pPr algn="ctr"/>
            <a:r>
              <a:rPr lang="tr-TR" sz="2400" b="1" dirty="0"/>
              <a:t> </a:t>
            </a:r>
            <a:r>
              <a:rPr lang="tr-TR" sz="2000" b="1" dirty="0"/>
              <a:t>Amerika Birleşik Devletleri Çok Kültürlü Halk Kütüphaneleri: </a:t>
            </a:r>
            <a:br>
              <a:rPr lang="tr-TR" sz="2000" b="1" dirty="0"/>
            </a:br>
            <a:r>
              <a:rPr lang="tr-TR" sz="2000" b="1" dirty="0"/>
              <a:t>New York Halk Kütüphanesi </a:t>
            </a:r>
            <a:endParaRPr lang="tr-TR" sz="2000" b="1" noProof="0" dirty="0"/>
          </a:p>
        </p:txBody>
      </p:sp>
      <p:sp>
        <p:nvSpPr>
          <p:cNvPr id="3" name="İçerik Yer Tutucusu 2">
            <a:extLst>
              <a:ext uri="{FF2B5EF4-FFF2-40B4-BE49-F238E27FC236}">
                <a16:creationId xmlns:a16="http://schemas.microsoft.com/office/drawing/2014/main" id="{09361D85-B4D5-B6A3-D9FB-D8AC13BBFA53}"/>
              </a:ext>
            </a:extLst>
          </p:cNvPr>
          <p:cNvSpPr>
            <a:spLocks noGrp="1"/>
          </p:cNvSpPr>
          <p:nvPr>
            <p:ph idx="1"/>
          </p:nvPr>
        </p:nvSpPr>
        <p:spPr>
          <a:xfrm>
            <a:off x="565835" y="798870"/>
            <a:ext cx="9812113" cy="857865"/>
          </a:xfrm>
        </p:spPr>
        <p:txBody>
          <a:bodyPr>
            <a:noAutofit/>
          </a:bodyPr>
          <a:lstStyle/>
          <a:p>
            <a:pPr marL="0" indent="0" algn="just">
              <a:buNone/>
            </a:pPr>
            <a:r>
              <a:rPr lang="tr-TR" sz="1400" b="1" dirty="0"/>
              <a:t>Şubat ayı boyunca </a:t>
            </a:r>
            <a:r>
              <a:rPr lang="tr-TR" sz="1400" b="1" dirty="0" err="1"/>
              <a:t>NYPL’de</a:t>
            </a:r>
            <a:r>
              <a:rPr lang="tr-TR" sz="1400" b="1" dirty="0"/>
              <a:t> kutlanan Siyahi Tarih Ayı (Black </a:t>
            </a:r>
            <a:r>
              <a:rPr lang="tr-TR" sz="1400" b="1" dirty="0" err="1"/>
              <a:t>History</a:t>
            </a:r>
            <a:r>
              <a:rPr lang="tr-TR" sz="1400" b="1" dirty="0"/>
              <a:t> </a:t>
            </a:r>
            <a:r>
              <a:rPr lang="tr-TR" sz="1400" b="1" dirty="0" err="1"/>
              <a:t>Month</a:t>
            </a:r>
            <a:r>
              <a:rPr lang="tr-TR" sz="1400" b="1" dirty="0"/>
              <a:t>), çok kültürlü hizmet yaklaşımının önemli bir örneğidir; bu etkinlik, çeşitli programlar, okuma önerileri ve her yaştan insana yönelik geniş bir kaynak yelpazesiyle kutlanmıştır (New York </a:t>
            </a:r>
            <a:r>
              <a:rPr lang="tr-TR" sz="1400" b="1" dirty="0" err="1"/>
              <a:t>Public</a:t>
            </a:r>
            <a:r>
              <a:rPr lang="tr-TR" sz="1400" b="1" dirty="0"/>
              <a:t> Library, 2025a).</a:t>
            </a:r>
            <a:r>
              <a:rPr lang="en-US" sz="1400" b="1" dirty="0"/>
              <a:t> </a:t>
            </a:r>
            <a:endParaRPr lang="tr-TR" sz="1400" b="1" dirty="0"/>
          </a:p>
        </p:txBody>
      </p:sp>
      <p:pic>
        <p:nvPicPr>
          <p:cNvPr id="4" name="Resim 3">
            <a:extLst>
              <a:ext uri="{FF2B5EF4-FFF2-40B4-BE49-F238E27FC236}">
                <a16:creationId xmlns:a16="http://schemas.microsoft.com/office/drawing/2014/main" id="{BE0BA1FF-85C7-501A-C571-D44B2EB2C471}"/>
              </a:ext>
            </a:extLst>
          </p:cNvPr>
          <p:cNvPicPr>
            <a:picLocks noChangeAspect="1"/>
          </p:cNvPicPr>
          <p:nvPr/>
        </p:nvPicPr>
        <p:blipFill>
          <a:blip r:embed="rId2"/>
          <a:stretch>
            <a:fillRect/>
          </a:stretch>
        </p:blipFill>
        <p:spPr>
          <a:xfrm>
            <a:off x="1027471" y="1656735"/>
            <a:ext cx="9144000" cy="4321278"/>
          </a:xfrm>
          <a:prstGeom prst="rect">
            <a:avLst/>
          </a:prstGeom>
        </p:spPr>
      </p:pic>
      <p:sp>
        <p:nvSpPr>
          <p:cNvPr id="6" name="Metin kutusu 5">
            <a:extLst>
              <a:ext uri="{FF2B5EF4-FFF2-40B4-BE49-F238E27FC236}">
                <a16:creationId xmlns:a16="http://schemas.microsoft.com/office/drawing/2014/main" id="{D6B71BF1-B2F3-BA3C-2B09-FA6B16394745}"/>
              </a:ext>
            </a:extLst>
          </p:cNvPr>
          <p:cNvSpPr txBox="1"/>
          <p:nvPr/>
        </p:nvSpPr>
        <p:spPr>
          <a:xfrm>
            <a:off x="3180735" y="6139086"/>
            <a:ext cx="4340942" cy="246221"/>
          </a:xfrm>
          <a:prstGeom prst="rect">
            <a:avLst/>
          </a:prstGeom>
          <a:noFill/>
        </p:spPr>
        <p:txBody>
          <a:bodyPr wrap="square">
            <a:spAutoFit/>
          </a:bodyPr>
          <a:lstStyle/>
          <a:p>
            <a:r>
              <a:rPr lang="en-US" sz="1000" b="1" dirty="0"/>
              <a:t>Black History Month at NYPL | </a:t>
            </a:r>
            <a:r>
              <a:rPr lang="tr-TR" sz="1000" b="1" dirty="0"/>
              <a:t>(</a:t>
            </a:r>
            <a:r>
              <a:rPr lang="en-US" sz="1000" b="1" dirty="0"/>
              <a:t>New York Public Library</a:t>
            </a:r>
            <a:r>
              <a:rPr lang="tr-TR" sz="1000" b="1" dirty="0"/>
              <a:t>, 2025a)</a:t>
            </a:r>
          </a:p>
        </p:txBody>
      </p:sp>
    </p:spTree>
    <p:extLst>
      <p:ext uri="{BB962C8B-B14F-4D97-AF65-F5344CB8AC3E}">
        <p14:creationId xmlns:p14="http://schemas.microsoft.com/office/powerpoint/2010/main" val="249421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FA410-E244-2C44-3FA2-86B0ACF733B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2CA7E9D-2887-9EA1-0C41-C76E61C1F032}"/>
              </a:ext>
            </a:extLst>
          </p:cNvPr>
          <p:cNvSpPr>
            <a:spLocks noGrp="1"/>
          </p:cNvSpPr>
          <p:nvPr>
            <p:ph type="title"/>
          </p:nvPr>
        </p:nvSpPr>
        <p:spPr>
          <a:xfrm>
            <a:off x="1027471" y="73729"/>
            <a:ext cx="8804786" cy="698104"/>
          </a:xfrm>
        </p:spPr>
        <p:txBody>
          <a:bodyPr>
            <a:normAutofit fontScale="90000"/>
          </a:bodyPr>
          <a:lstStyle/>
          <a:p>
            <a:pPr algn="ctr"/>
            <a:r>
              <a:rPr lang="tr-TR" sz="2400" b="1" dirty="0"/>
              <a:t> </a:t>
            </a:r>
            <a:r>
              <a:rPr lang="tr-TR" sz="2000" b="1" dirty="0"/>
              <a:t>Amerika Birleşik Devletleri Çok Kültürlü Halk Kütüphaneleri: </a:t>
            </a:r>
            <a:br>
              <a:rPr lang="tr-TR" sz="2000" b="1" dirty="0"/>
            </a:br>
            <a:r>
              <a:rPr lang="tr-TR" sz="2000" b="1" dirty="0"/>
              <a:t> </a:t>
            </a:r>
            <a:r>
              <a:rPr lang="tr-TR" sz="2000" b="1" dirty="0" err="1"/>
              <a:t>Queensborough</a:t>
            </a:r>
            <a:r>
              <a:rPr lang="tr-TR" sz="2000" b="1" dirty="0"/>
              <a:t> Halk Kütüphanesi</a:t>
            </a:r>
            <a:endParaRPr lang="tr-TR" sz="2000" b="1" noProof="0" dirty="0"/>
          </a:p>
        </p:txBody>
      </p:sp>
      <p:sp>
        <p:nvSpPr>
          <p:cNvPr id="3" name="İçerik Yer Tutucusu 2">
            <a:extLst>
              <a:ext uri="{FF2B5EF4-FFF2-40B4-BE49-F238E27FC236}">
                <a16:creationId xmlns:a16="http://schemas.microsoft.com/office/drawing/2014/main" id="{04871D97-3988-F2CF-699C-7BFCFAFE462B}"/>
              </a:ext>
            </a:extLst>
          </p:cNvPr>
          <p:cNvSpPr>
            <a:spLocks noGrp="1"/>
          </p:cNvSpPr>
          <p:nvPr>
            <p:ph idx="1"/>
          </p:nvPr>
        </p:nvSpPr>
        <p:spPr>
          <a:xfrm>
            <a:off x="565835" y="798870"/>
            <a:ext cx="9812113" cy="5415117"/>
          </a:xfrm>
        </p:spPr>
        <p:txBody>
          <a:bodyPr>
            <a:noAutofit/>
          </a:bodyPr>
          <a:lstStyle/>
          <a:p>
            <a:pPr algn="just"/>
            <a:r>
              <a:rPr lang="tr-TR" sz="1500" b="1" dirty="0" err="1"/>
              <a:t>Queensborough</a:t>
            </a:r>
            <a:r>
              <a:rPr lang="tr-TR" sz="1500" b="1" dirty="0"/>
              <a:t> Göçmenler için tüm yabancı dillerde hizmet ve programları desteklemektedir. Örneğin, Yetişkin Öğrenci Programı (</a:t>
            </a:r>
            <a:r>
              <a:rPr lang="tr-TR" sz="1500" b="1" dirty="0" err="1"/>
              <a:t>The</a:t>
            </a:r>
            <a:r>
              <a:rPr lang="tr-TR" sz="1500" b="1" dirty="0"/>
              <a:t> </a:t>
            </a:r>
            <a:r>
              <a:rPr lang="tr-TR" sz="1500" b="1" dirty="0" err="1"/>
              <a:t>Adult</a:t>
            </a:r>
            <a:r>
              <a:rPr lang="tr-TR" sz="1500" b="1" dirty="0"/>
              <a:t> </a:t>
            </a:r>
            <a:r>
              <a:rPr lang="tr-TR" sz="1500" b="1" dirty="0" err="1"/>
              <a:t>Learner</a:t>
            </a:r>
            <a:r>
              <a:rPr lang="tr-TR" sz="1500" b="1" dirty="0"/>
              <a:t> Program /ALP) ile ikinci dil olarak İngilizce ve okuryazarlık programları uygulanmaktadır. </a:t>
            </a:r>
          </a:p>
          <a:p>
            <a:pPr algn="just"/>
            <a:r>
              <a:rPr lang="tr-TR" sz="1500" b="1" dirty="0"/>
              <a:t>Kütüphane personeli, kullanıcılara anadillerinde materyalleri tanıtma, gerektiğinde çeviri hizmetleri sağlama, azınlıkların kütüphane kartı edinmelerine yardımcı olma ve gereksinimlerinin karşılanmasına odaklı programları açıklama gibi pek çok işlevi yerine getirmektedirler. </a:t>
            </a:r>
          </a:p>
          <a:p>
            <a:pPr algn="just"/>
            <a:r>
              <a:rPr lang="tr-TR" sz="1500" b="1" dirty="0"/>
              <a:t>Şube kütüphaneleri, kalıcı dermeler dışında çok çeşitli dillerde materyalden oluşan gezici dermelere ulaşabilmektedir. Bu derme, Merkez Kütüphane’nin Edebiyat ve Diller Bölümü (</a:t>
            </a:r>
            <a:r>
              <a:rPr lang="tr-TR" sz="1500" b="1" dirty="0" err="1"/>
              <a:t>Literature</a:t>
            </a:r>
            <a:r>
              <a:rPr lang="tr-TR" sz="1500" b="1" dirty="0"/>
              <a:t> </a:t>
            </a:r>
            <a:r>
              <a:rPr lang="tr-TR" sz="1500" b="1" dirty="0" err="1"/>
              <a:t>and</a:t>
            </a:r>
            <a:r>
              <a:rPr lang="tr-TR" sz="1500" b="1" dirty="0"/>
              <a:t> </a:t>
            </a:r>
            <a:r>
              <a:rPr lang="tr-TR" sz="1500" b="1" dirty="0" err="1"/>
              <a:t>Languages</a:t>
            </a:r>
            <a:r>
              <a:rPr lang="tr-TR" sz="1500" b="1" dirty="0"/>
              <a:t> </a:t>
            </a:r>
            <a:r>
              <a:rPr lang="tr-TR" sz="1500" b="1" dirty="0" err="1"/>
              <a:t>Division</a:t>
            </a:r>
            <a:r>
              <a:rPr lang="tr-TR" sz="1500" b="1" dirty="0"/>
              <a:t>) tarafından yönetilmektedir. Anılan bölüm, yabancı dillerde kendi dermelerini oluşturmuş bir bölümdür (Larsen, Jacobs ve </a:t>
            </a:r>
            <a:r>
              <a:rPr lang="tr-TR" sz="1500" b="1" dirty="0" err="1"/>
              <a:t>Vlimmeren</a:t>
            </a:r>
            <a:r>
              <a:rPr lang="tr-TR" sz="1500" b="1" dirty="0"/>
              <a:t>, 2004, s. 31).</a:t>
            </a:r>
          </a:p>
          <a:p>
            <a:pPr algn="just"/>
            <a:r>
              <a:rPr lang="tr-TR" sz="1500" b="1" dirty="0"/>
              <a:t>1980’lerden itibaren, göçmen nüfusun artmasıyla birlikte, ABD’de kütüphaneler daha bilinçli ve planlı biçimde çok kültürlü hizmetler geliştirmiştir. </a:t>
            </a:r>
          </a:p>
          <a:p>
            <a:pPr algn="just"/>
            <a:r>
              <a:rPr lang="tr-TR" sz="1500" b="1" dirty="0" err="1"/>
              <a:t>Queensborough</a:t>
            </a:r>
            <a:r>
              <a:rPr lang="tr-TR" sz="1500" b="1" dirty="0"/>
              <a:t> Halk Kütüphanesi’nin 1977’de başlattığı “New </a:t>
            </a:r>
            <a:r>
              <a:rPr lang="tr-TR" sz="1500" b="1" dirty="0" err="1"/>
              <a:t>American</a:t>
            </a:r>
            <a:r>
              <a:rPr lang="tr-TR" sz="1500" b="1" dirty="0"/>
              <a:t> Project” örneğinde, göçmenlerin dil ve kültürüne uygun dermeler, İngilizce kursları ve kültürel etkinlikler düzenlenmiştir. </a:t>
            </a:r>
          </a:p>
          <a:p>
            <a:pPr algn="just"/>
            <a:r>
              <a:rPr lang="tr-TR" sz="1500" b="1" dirty="0"/>
              <a:t>Uluslararası düzeyde ise, </a:t>
            </a:r>
            <a:r>
              <a:rPr lang="tr-TR" sz="1500" b="1" dirty="0" err="1"/>
              <a:t>IFLA’nın</a:t>
            </a:r>
            <a:r>
              <a:rPr lang="tr-TR" sz="1500" b="1" dirty="0"/>
              <a:t> 2009 önerileri, tüm kültürel ve etnik gruplara eşit hizmet sunulmasını ve personelin kültürel duyarlılığa uygun eğitilmesini vurgulamaktadır (</a:t>
            </a:r>
            <a:r>
              <a:rPr lang="tr-TR" sz="1500" b="1" dirty="0" err="1"/>
              <a:t>Trembach</a:t>
            </a:r>
            <a:r>
              <a:rPr lang="tr-TR" sz="1500" b="1" dirty="0"/>
              <a:t>, 2022, s. 65).</a:t>
            </a:r>
          </a:p>
        </p:txBody>
      </p:sp>
    </p:spTree>
    <p:extLst>
      <p:ext uri="{BB962C8B-B14F-4D97-AF65-F5344CB8AC3E}">
        <p14:creationId xmlns:p14="http://schemas.microsoft.com/office/powerpoint/2010/main" val="636263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5FE4E-D5FE-D129-A3C0-F6ECEFEE016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D29AEBB-90D5-8995-8C3A-1231F4317A5C}"/>
              </a:ext>
            </a:extLst>
          </p:cNvPr>
          <p:cNvSpPr>
            <a:spLocks noGrp="1"/>
          </p:cNvSpPr>
          <p:nvPr>
            <p:ph type="title"/>
          </p:nvPr>
        </p:nvSpPr>
        <p:spPr>
          <a:xfrm>
            <a:off x="1027471" y="73729"/>
            <a:ext cx="8804786" cy="698104"/>
          </a:xfrm>
        </p:spPr>
        <p:txBody>
          <a:bodyPr>
            <a:normAutofit fontScale="90000"/>
          </a:bodyPr>
          <a:lstStyle/>
          <a:p>
            <a:pPr algn="ctr"/>
            <a:r>
              <a:rPr lang="tr-TR" sz="2400" b="1" dirty="0"/>
              <a:t> </a:t>
            </a:r>
            <a:r>
              <a:rPr lang="tr-TR" sz="2000" b="1" dirty="0"/>
              <a:t>Amerika Birleşik Devletleri Çok Kültürlü Halk Kütüphaneleri: </a:t>
            </a:r>
            <a:br>
              <a:rPr lang="tr-TR" sz="2000" b="1" dirty="0"/>
            </a:br>
            <a:r>
              <a:rPr lang="tr-TR" sz="2000" b="1" dirty="0"/>
              <a:t> Seattle Halk Kütüphanesi</a:t>
            </a:r>
            <a:endParaRPr lang="tr-TR" sz="2000" b="1" noProof="0" dirty="0"/>
          </a:p>
        </p:txBody>
      </p:sp>
      <p:sp>
        <p:nvSpPr>
          <p:cNvPr id="3" name="İçerik Yer Tutucusu 2">
            <a:extLst>
              <a:ext uri="{FF2B5EF4-FFF2-40B4-BE49-F238E27FC236}">
                <a16:creationId xmlns:a16="http://schemas.microsoft.com/office/drawing/2014/main" id="{2DA70363-0A44-F7FF-AB9D-B0C6B30FE79D}"/>
              </a:ext>
            </a:extLst>
          </p:cNvPr>
          <p:cNvSpPr>
            <a:spLocks noGrp="1"/>
          </p:cNvSpPr>
          <p:nvPr>
            <p:ph idx="1"/>
          </p:nvPr>
        </p:nvSpPr>
        <p:spPr>
          <a:xfrm>
            <a:off x="565835" y="798870"/>
            <a:ext cx="9812113" cy="5592098"/>
          </a:xfrm>
        </p:spPr>
        <p:txBody>
          <a:bodyPr>
            <a:noAutofit/>
          </a:bodyPr>
          <a:lstStyle/>
          <a:p>
            <a:pPr marL="0" indent="0" algn="just">
              <a:buNone/>
            </a:pPr>
            <a:r>
              <a:rPr lang="tr-TR" sz="1500" b="1" dirty="0"/>
              <a:t>ABD’de en fazla göç alan yerleşimlerden biri olan Seattle’daki Seattle Halk Kütüphanesi, göçmenlere hizmet veren ajanslar ve halk tabanlı organizasyonlarla sıkı ilişkileri olan bir kütüphanedir. </a:t>
            </a:r>
          </a:p>
          <a:p>
            <a:pPr marL="0" indent="0" algn="just">
              <a:buNone/>
            </a:pPr>
            <a:r>
              <a:rPr lang="tr-TR" sz="1500" b="1" dirty="0"/>
              <a:t>Kütüphanenin “</a:t>
            </a:r>
            <a:r>
              <a:rPr lang="tr-TR" sz="1500" b="1" dirty="0" err="1"/>
              <a:t>Innovative</a:t>
            </a:r>
            <a:r>
              <a:rPr lang="tr-TR" sz="1500" b="1" dirty="0"/>
              <a:t> Talk Time” (İnovatif Sohbet Zamanı) programı ile farklı gruplara kütüphane hakkında bilgi verilirken, İngilizce pratik yapma olanağı da sunulmaktadır. </a:t>
            </a:r>
          </a:p>
          <a:p>
            <a:pPr marL="0" indent="0" algn="just">
              <a:buNone/>
            </a:pPr>
            <a:r>
              <a:rPr lang="tr-TR" sz="1500" b="1" dirty="0"/>
              <a:t>Ayrıca, gündelik yaşama ilişkin otobüs tarifelerine nasıl bakılacağı vb. konular ile tatil bilgileri ve kütüphane kayıtlarını (kartlar vb.) doldurma, kütüphaneyi tanıma gibi bilgiler verilmektedir. </a:t>
            </a:r>
          </a:p>
          <a:p>
            <a:pPr marL="0" indent="0" algn="just">
              <a:buNone/>
            </a:pPr>
            <a:r>
              <a:rPr lang="tr-TR" sz="1500" b="1" dirty="0"/>
              <a:t>Çok kültürlü hizmetler açısından ideal bir sistem olarak tanıtılan “</a:t>
            </a:r>
            <a:r>
              <a:rPr lang="tr-TR" sz="1500" b="1" dirty="0" err="1"/>
              <a:t>Sno-Isle</a:t>
            </a:r>
            <a:r>
              <a:rPr lang="tr-TR" sz="1500" b="1" dirty="0"/>
              <a:t> Bölgesel Kütüphane Sistemi” (</a:t>
            </a:r>
            <a:r>
              <a:rPr lang="tr-TR" sz="1500" b="1" dirty="0" err="1"/>
              <a:t>The</a:t>
            </a:r>
            <a:r>
              <a:rPr lang="tr-TR" sz="1500" b="1" dirty="0"/>
              <a:t> </a:t>
            </a:r>
            <a:r>
              <a:rPr lang="tr-TR" sz="1500" b="1" dirty="0" err="1"/>
              <a:t>Sno-Isle</a:t>
            </a:r>
            <a:r>
              <a:rPr lang="tr-TR" sz="1500" b="1" dirty="0"/>
              <a:t> </a:t>
            </a:r>
            <a:r>
              <a:rPr lang="tr-TR" sz="1500" b="1" dirty="0" err="1"/>
              <a:t>Regional</a:t>
            </a:r>
            <a:r>
              <a:rPr lang="tr-TR" sz="1500" b="1" dirty="0"/>
              <a:t> Library </a:t>
            </a:r>
            <a:r>
              <a:rPr lang="tr-TR" sz="1500" b="1" dirty="0" err="1"/>
              <a:t>System</a:t>
            </a:r>
            <a:r>
              <a:rPr lang="tr-TR" sz="1500" b="1" dirty="0"/>
              <a:t>) ise 570.000 kişinin ikamet ettiği bir bölgeye çok kültürlü hizmet götürmektedir. </a:t>
            </a:r>
          </a:p>
          <a:p>
            <a:pPr marL="0" indent="0" algn="just">
              <a:buNone/>
            </a:pPr>
            <a:r>
              <a:rPr lang="tr-TR" sz="1500" b="1" dirty="0"/>
              <a:t>Kütüphane, sayıları gittikçe büyüyen göçmen gruplara yönelik hizmetlerin boşluğunu gidermeyi öncelikli ele almaktadır. Bu bağlamda personel eğitimi ve sosyal hizmetler ile derme geliştirmeyi esas aldığı gibi gittikçe büyüyen bir topluluk olan İspanyol gruplara hizmet veren küçük ancak oldukça etkin olan Monroe Kütüphanesi’ni de açmıştır (Larsen, Jacobs ve </a:t>
            </a:r>
            <a:r>
              <a:rPr lang="tr-TR" sz="1500" b="1" dirty="0" err="1"/>
              <a:t>Vlimmeren</a:t>
            </a:r>
            <a:r>
              <a:rPr lang="tr-TR" sz="1500" b="1" dirty="0"/>
              <a:t>, 2004, s. 31).</a:t>
            </a:r>
          </a:p>
        </p:txBody>
      </p:sp>
    </p:spTree>
    <p:extLst>
      <p:ext uri="{BB962C8B-B14F-4D97-AF65-F5344CB8AC3E}">
        <p14:creationId xmlns:p14="http://schemas.microsoft.com/office/powerpoint/2010/main" val="950524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EB005-B72C-C335-2EE3-9A1C5E8F6AA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226FDFE-7283-10F6-1D1E-9B4CE12F6789}"/>
              </a:ext>
            </a:extLst>
          </p:cNvPr>
          <p:cNvSpPr>
            <a:spLocks noGrp="1"/>
          </p:cNvSpPr>
          <p:nvPr>
            <p:ph type="title"/>
          </p:nvPr>
        </p:nvSpPr>
        <p:spPr>
          <a:xfrm>
            <a:off x="1027471" y="73729"/>
            <a:ext cx="8804786" cy="565877"/>
          </a:xfrm>
        </p:spPr>
        <p:txBody>
          <a:bodyPr>
            <a:normAutofit/>
          </a:bodyPr>
          <a:lstStyle/>
          <a:p>
            <a:pPr algn="ctr"/>
            <a:r>
              <a:rPr lang="tr-TR" sz="2400" b="1" dirty="0"/>
              <a:t> </a:t>
            </a:r>
            <a:r>
              <a:rPr lang="tr-TR" sz="2000" b="1" dirty="0"/>
              <a:t>SORUNLAR ve STRATEJİLER: TARİHSEL SÜREÇ</a:t>
            </a:r>
            <a:endParaRPr lang="tr-TR" sz="2000" b="1" noProof="0" dirty="0"/>
          </a:p>
        </p:txBody>
      </p:sp>
      <p:sp>
        <p:nvSpPr>
          <p:cNvPr id="3" name="İçerik Yer Tutucusu 2">
            <a:extLst>
              <a:ext uri="{FF2B5EF4-FFF2-40B4-BE49-F238E27FC236}">
                <a16:creationId xmlns:a16="http://schemas.microsoft.com/office/drawing/2014/main" id="{D71CB695-ED4D-423A-8DE4-9F8897998B9A}"/>
              </a:ext>
            </a:extLst>
          </p:cNvPr>
          <p:cNvSpPr>
            <a:spLocks noGrp="1"/>
          </p:cNvSpPr>
          <p:nvPr>
            <p:ph idx="1"/>
          </p:nvPr>
        </p:nvSpPr>
        <p:spPr>
          <a:xfrm>
            <a:off x="608475" y="713589"/>
            <a:ext cx="9812113" cy="5592098"/>
          </a:xfrm>
        </p:spPr>
        <p:txBody>
          <a:bodyPr>
            <a:noAutofit/>
          </a:bodyPr>
          <a:lstStyle/>
          <a:p>
            <a:pPr marL="0" indent="0" algn="just">
              <a:buNone/>
            </a:pPr>
            <a:r>
              <a:rPr lang="tr-TR" sz="1500" b="1" u="sng" dirty="0"/>
              <a:t>Sorunlar</a:t>
            </a:r>
          </a:p>
          <a:p>
            <a:pPr algn="just"/>
            <a:r>
              <a:rPr lang="tr-TR" sz="1500" b="1" dirty="0"/>
              <a:t>ABD’de göçmenlerin karşılaştığı temel sorunlar arasında, İngilizce yeterliliği, istihdam, eğitim, sağlık hizmetlerine erişim ve ayrımcılık yer almaktadır.</a:t>
            </a:r>
          </a:p>
          <a:p>
            <a:pPr algn="just"/>
            <a:r>
              <a:rPr lang="tr-TR" sz="1500" b="1" dirty="0"/>
              <a:t>Bu zorluklar, bilgiye ulaşma ve değerlendirme gereksinimlerine dayanmakta, bu da kütüphanelerin bilgi erişimi ve destek hizmetleri sunmasının önemini ortaya koymaktadır. </a:t>
            </a:r>
          </a:p>
          <a:p>
            <a:pPr algn="just"/>
            <a:r>
              <a:rPr lang="tr-TR" sz="1500" b="1" dirty="0"/>
              <a:t>Kütüphaneler, tarih boyunca göçmenlerin entegrasyon ve uyum süreçlerinde bilgi aracı ve eğitim merkezi olarak rol almış, başlangıçta daha çok akşam sınıfları ve Amerikan kültürüne adapte edici materyallerle destek sağlamışlardır (</a:t>
            </a:r>
            <a:r>
              <a:rPr lang="tr-TR" sz="1500" b="1" dirty="0" err="1"/>
              <a:t>Trembach</a:t>
            </a:r>
            <a:r>
              <a:rPr lang="tr-TR" sz="1500" b="1" dirty="0"/>
              <a:t>, 2022, </a:t>
            </a:r>
            <a:r>
              <a:rPr lang="tr-TR" sz="1500" b="1" dirty="0" err="1"/>
              <a:t>ss</a:t>
            </a:r>
            <a:r>
              <a:rPr lang="tr-TR" sz="1500" b="1" dirty="0"/>
              <a:t>. 63-64).</a:t>
            </a:r>
          </a:p>
          <a:p>
            <a:pPr marL="0" indent="0" algn="just">
              <a:buNone/>
            </a:pPr>
            <a:r>
              <a:rPr lang="tr-TR" sz="1500" b="1" u="sng" dirty="0"/>
              <a:t>Stratejiler</a:t>
            </a:r>
          </a:p>
          <a:p>
            <a:pPr algn="just"/>
            <a:r>
              <a:rPr lang="tr-TR" sz="1500" b="1" u="sng" dirty="0"/>
              <a:t>Okuyucu Danışmanlığı ve Çokkültürlü Hizmetlerin Evrimi</a:t>
            </a:r>
            <a:r>
              <a:rPr lang="tr-TR" sz="1500" b="1" dirty="0"/>
              <a:t>: Okuyucu danışmanlığı, 20. yüzyılın ilk yarısında, göçmenlerin Amerikan entegrasyonunda önemli bir araç olmuştur. </a:t>
            </a:r>
          </a:p>
          <a:p>
            <a:pPr algn="just"/>
            <a:r>
              <a:rPr lang="tr-TR" sz="1500" b="1" dirty="0"/>
              <a:t>Bu hizmet, bilgi ve kitap önerileriyle göçmenlerin Amerikan yaşamını öğrenmesine ve kültürel uyumuna katkı sağlamıştır. </a:t>
            </a:r>
          </a:p>
          <a:p>
            <a:pPr algn="just"/>
            <a:r>
              <a:rPr lang="tr-TR" sz="1500" b="1" dirty="0"/>
              <a:t>II. Dünya Savaşı sonrası ise, teknolojik gelişmeler ve serbest zamanın azalmasıyla, bu hizmetler gerilemiş, ancak 1965’te Wisconsin Üniversitesi’nde düzenlenen bir seminerle yeniden önem kazanmıştır (</a:t>
            </a:r>
            <a:r>
              <a:rPr lang="tr-TR" sz="1500" b="1" dirty="0" err="1"/>
              <a:t>Trembach</a:t>
            </a:r>
            <a:r>
              <a:rPr lang="tr-TR" sz="1500" b="1" dirty="0"/>
              <a:t>, 2022, s. 65).</a:t>
            </a:r>
          </a:p>
        </p:txBody>
      </p:sp>
    </p:spTree>
    <p:extLst>
      <p:ext uri="{BB962C8B-B14F-4D97-AF65-F5344CB8AC3E}">
        <p14:creationId xmlns:p14="http://schemas.microsoft.com/office/powerpoint/2010/main" val="2921602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D7781-3E2D-4EF9-8292-E170CADE9415}"/>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D3F9F5A-E4EF-28FB-07FE-FF95C1900268}"/>
              </a:ext>
            </a:extLst>
          </p:cNvPr>
          <p:cNvSpPr>
            <a:spLocks noGrp="1"/>
          </p:cNvSpPr>
          <p:nvPr>
            <p:ph type="title"/>
          </p:nvPr>
        </p:nvSpPr>
        <p:spPr>
          <a:xfrm>
            <a:off x="1027471" y="73729"/>
            <a:ext cx="8804786" cy="545703"/>
          </a:xfrm>
        </p:spPr>
        <p:txBody>
          <a:bodyPr>
            <a:normAutofit/>
          </a:bodyPr>
          <a:lstStyle/>
          <a:p>
            <a:pPr algn="ctr"/>
            <a:r>
              <a:rPr lang="tr-TR" sz="2400" b="1" dirty="0"/>
              <a:t> </a:t>
            </a:r>
            <a:r>
              <a:rPr lang="tr-TR" sz="2000" b="1" dirty="0"/>
              <a:t>SORUNLAR ve STRATEJİLER: GÜNÜMÜZ</a:t>
            </a:r>
            <a:endParaRPr lang="tr-TR" sz="2000" b="1" noProof="0" dirty="0"/>
          </a:p>
        </p:txBody>
      </p:sp>
      <p:sp>
        <p:nvSpPr>
          <p:cNvPr id="3" name="İçerik Yer Tutucusu 2">
            <a:extLst>
              <a:ext uri="{FF2B5EF4-FFF2-40B4-BE49-F238E27FC236}">
                <a16:creationId xmlns:a16="http://schemas.microsoft.com/office/drawing/2014/main" id="{EB3A6E15-2AB7-1FA3-D093-B2C98B7E2A9C}"/>
              </a:ext>
            </a:extLst>
          </p:cNvPr>
          <p:cNvSpPr>
            <a:spLocks noGrp="1"/>
          </p:cNvSpPr>
          <p:nvPr>
            <p:ph idx="1"/>
          </p:nvPr>
        </p:nvSpPr>
        <p:spPr>
          <a:xfrm>
            <a:off x="531423" y="528483"/>
            <a:ext cx="9812113" cy="5592098"/>
          </a:xfrm>
        </p:spPr>
        <p:txBody>
          <a:bodyPr>
            <a:noAutofit/>
          </a:bodyPr>
          <a:lstStyle/>
          <a:p>
            <a:pPr marL="0" indent="0" algn="ctr">
              <a:buNone/>
            </a:pPr>
            <a:endParaRPr lang="tr-TR" b="1" u="sng" dirty="0"/>
          </a:p>
          <a:p>
            <a:pPr marL="0" indent="0" algn="ctr">
              <a:buNone/>
            </a:pPr>
            <a:r>
              <a:rPr lang="tr-TR" b="1" u="sng" dirty="0"/>
              <a:t>Çok kültürlü kütüphanelerin karşı karşıya olduğu belli başlı engeller aşağıdaki gibidir:</a:t>
            </a:r>
          </a:p>
          <a:p>
            <a:pPr marL="0" indent="0" algn="just">
              <a:buNone/>
            </a:pPr>
            <a:r>
              <a:rPr lang="tr-TR" sz="1600" b="1" u="sng" dirty="0"/>
              <a:t>Kaynak yetersizliği ve yavaş adaptasyon</a:t>
            </a:r>
            <a:r>
              <a:rPr lang="tr-TR" sz="1600" b="1" dirty="0"/>
              <a:t>: ABD de dahil olmak üzere dünya çapında birçok kütüphane, çok kültürlü topluluklara özel yeterli kaynaklar sağlamada geride kalmaktadır. Kütüphaneler genellikle çeşitli gereksinimleri yeterince karşılayamayan geleneksel hizmetlere devam etmektedir.</a:t>
            </a:r>
          </a:p>
          <a:p>
            <a:pPr marL="0" indent="0" algn="just">
              <a:buNone/>
            </a:pPr>
            <a:r>
              <a:rPr lang="tr-TR" sz="1600" b="1" u="sng" dirty="0"/>
              <a:t>Azınlık kaynaklarının sınırlı temsili</a:t>
            </a:r>
            <a:r>
              <a:rPr lang="tr-TR" sz="1600" b="1" dirty="0"/>
              <a:t>: Çalışmalar, Asyalı Amerikalı genç edebiyatı gibi çok kültürlü ve azınlıklara özgü materyallerin kıtlığını ortaya koymaktadır ve bu da dermelerde bir boşluk olduğunu göstermektedir (s. 201-202, 2018).</a:t>
            </a:r>
          </a:p>
          <a:p>
            <a:pPr marL="0" indent="0" algn="just">
              <a:buNone/>
            </a:pPr>
            <a:r>
              <a:rPr lang="tr-TR" sz="1600" b="1" u="sng" dirty="0"/>
              <a:t>Kültürel ve dilsel engeller</a:t>
            </a:r>
            <a:r>
              <a:rPr lang="tr-TR" sz="1600" b="1" dirty="0"/>
              <a:t>: Kütüphaneler, birden fazla dilde ve alfabede hizmet sunmakta zorlanmakta ve bu da İngilizce konuşmayanların erişimini kısıtlamaktadır (s. 196, 202-203).</a:t>
            </a:r>
          </a:p>
          <a:p>
            <a:pPr marL="0" indent="0" algn="just">
              <a:buNone/>
            </a:pPr>
            <a:r>
              <a:rPr lang="tr-TR" sz="1600" b="1" u="sng" dirty="0"/>
              <a:t>Personel eğitimi ve kültürel yeterlilik eksikliği</a:t>
            </a:r>
            <a:r>
              <a:rPr lang="tr-TR" sz="1600" b="1" dirty="0"/>
              <a:t>: Personelin kültürel çeşitliliği etkili bir şekilde ele alabilmesi için genellikle yeterli eğitimi bulunmamaktadır (s. 200, 202-203). </a:t>
            </a:r>
          </a:p>
          <a:p>
            <a:pPr marL="0" indent="0" algn="just">
              <a:buNone/>
            </a:pPr>
            <a:r>
              <a:rPr lang="tr-TR" sz="1600" b="1" u="sng" dirty="0"/>
              <a:t>Yavaş politika ve hizmet inovasyonu</a:t>
            </a:r>
            <a:r>
              <a:rPr lang="tr-TR" sz="1600" b="1" dirty="0"/>
              <a:t>: Birçok halk kütüphanesi, çok kültürlü hizmet sunumunda yenilik yapma konusunda tereddütlü veya yavaş davranmakta ve bu durum sosyal dışlanma riskini doğurmaktadır (</a:t>
            </a:r>
            <a:r>
              <a:rPr lang="es-ES" sz="1600" b="1" dirty="0"/>
              <a:t>Talawar, Patil ve Kumbar, 2021</a:t>
            </a:r>
            <a:r>
              <a:rPr lang="tr-TR" sz="1600" b="1" dirty="0"/>
              <a:t>, 196-201</a:t>
            </a:r>
            <a:r>
              <a:rPr lang="es-ES" sz="1600" b="1" dirty="0"/>
              <a:t>). </a:t>
            </a:r>
            <a:endParaRPr lang="tr-TR" sz="1600" b="1" dirty="0"/>
          </a:p>
        </p:txBody>
      </p:sp>
    </p:spTree>
    <p:extLst>
      <p:ext uri="{BB962C8B-B14F-4D97-AF65-F5344CB8AC3E}">
        <p14:creationId xmlns:p14="http://schemas.microsoft.com/office/powerpoint/2010/main" val="38304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28BBD-67BD-94CF-1A22-D2544FA115B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34EE703-32F7-FFE2-6998-894B10969D74}"/>
              </a:ext>
            </a:extLst>
          </p:cNvPr>
          <p:cNvSpPr>
            <a:spLocks noGrp="1"/>
          </p:cNvSpPr>
          <p:nvPr>
            <p:ph type="title"/>
          </p:nvPr>
        </p:nvSpPr>
        <p:spPr>
          <a:xfrm>
            <a:off x="1027471" y="73729"/>
            <a:ext cx="8804786" cy="698104"/>
          </a:xfrm>
        </p:spPr>
        <p:txBody>
          <a:bodyPr>
            <a:normAutofit/>
          </a:bodyPr>
          <a:lstStyle/>
          <a:p>
            <a:pPr algn="ctr"/>
            <a:r>
              <a:rPr lang="tr-TR" sz="2400" b="1" dirty="0"/>
              <a:t> </a:t>
            </a:r>
            <a:r>
              <a:rPr lang="tr-TR" sz="2000" b="1" dirty="0"/>
              <a:t>SORUNLAR ve STRATEJİLER: GÜNÜMÜZ</a:t>
            </a:r>
            <a:endParaRPr lang="tr-TR" sz="2000" b="1" noProof="0" dirty="0"/>
          </a:p>
        </p:txBody>
      </p:sp>
      <p:sp>
        <p:nvSpPr>
          <p:cNvPr id="3" name="İçerik Yer Tutucusu 2">
            <a:extLst>
              <a:ext uri="{FF2B5EF4-FFF2-40B4-BE49-F238E27FC236}">
                <a16:creationId xmlns:a16="http://schemas.microsoft.com/office/drawing/2014/main" id="{1BF997EE-17AD-6401-EBC1-51505A709F35}"/>
              </a:ext>
            </a:extLst>
          </p:cNvPr>
          <p:cNvSpPr>
            <a:spLocks noGrp="1"/>
          </p:cNvSpPr>
          <p:nvPr>
            <p:ph idx="1"/>
          </p:nvPr>
        </p:nvSpPr>
        <p:spPr>
          <a:xfrm>
            <a:off x="565835" y="798870"/>
            <a:ext cx="9812113" cy="4913672"/>
          </a:xfrm>
        </p:spPr>
        <p:txBody>
          <a:bodyPr>
            <a:noAutofit/>
          </a:bodyPr>
          <a:lstStyle/>
          <a:p>
            <a:pPr marL="0" indent="0" algn="ctr">
              <a:buNone/>
            </a:pPr>
            <a:r>
              <a:rPr lang="tr-TR" sz="1500" b="1" u="sng" dirty="0"/>
              <a:t>İyileştirme Stratejileri ve Önerileri</a:t>
            </a:r>
          </a:p>
          <a:p>
            <a:pPr algn="just"/>
            <a:r>
              <a:rPr lang="tr-TR" sz="1500" b="1" u="sng" dirty="0"/>
              <a:t>Kapsayıcı derme geliştirme</a:t>
            </a:r>
            <a:r>
              <a:rPr lang="tr-TR" sz="1500" b="1" dirty="0"/>
              <a:t>: Topluluk çeşitliliğini yansıtacak şekilde kaynakları birden fazla dilde, alfabede ve kültürde genişletme</a:t>
            </a:r>
          </a:p>
          <a:p>
            <a:pPr algn="just"/>
            <a:r>
              <a:rPr lang="tr-TR" sz="1500" b="1" u="sng" dirty="0"/>
              <a:t>Kültüre duyarlı programlama</a:t>
            </a:r>
            <a:r>
              <a:rPr lang="tr-TR" sz="1500" b="1" dirty="0"/>
              <a:t>: Entegrasyonu ve karşılıklı anlayışı teşvik etmek için dil kafeleri, topluluk etkinlikleri ve kültürlerarası değişim etkinlikleri gibi programlar uygulama</a:t>
            </a:r>
          </a:p>
          <a:p>
            <a:pPr algn="just"/>
            <a:r>
              <a:rPr lang="tr-TR" sz="1500" b="1" u="sng" dirty="0"/>
              <a:t>Personel eğitimi ve kültürel yeterlilik</a:t>
            </a:r>
            <a:r>
              <a:rPr lang="tr-TR" sz="1500" b="1" dirty="0"/>
              <a:t>: Çeşitli topluluklara daha iyi hizmet verebilmek için personelin kültürel farkındalık ve duyarlılık becerilerini geliştirme</a:t>
            </a:r>
          </a:p>
          <a:p>
            <a:pPr algn="just"/>
            <a:r>
              <a:rPr lang="tr-TR" sz="1500" b="1" u="sng" dirty="0"/>
              <a:t>Topluluk katılımı</a:t>
            </a:r>
            <a:r>
              <a:rPr lang="tr-TR" sz="1500" b="1" dirty="0"/>
              <a:t>: Çok kültürlü topluluklarla etkileşim kurarak onların özel gereksinim ve tercihlerini belirleme</a:t>
            </a:r>
          </a:p>
          <a:p>
            <a:pPr algn="just"/>
            <a:r>
              <a:rPr lang="tr-TR" sz="1500" b="1" u="sng" dirty="0"/>
              <a:t>Politika ve mevzuat desteği</a:t>
            </a:r>
            <a:r>
              <a:rPr lang="tr-TR" sz="1500" b="1" dirty="0"/>
              <a:t>: Çok kültürlü hizmetleri tanıyan ve finanse eden, eşit erişimi sağlayan politikaları savunma</a:t>
            </a:r>
          </a:p>
          <a:p>
            <a:pPr marL="0" indent="0" algn="just">
              <a:buNone/>
            </a:pPr>
            <a:r>
              <a:rPr lang="tr-TR" sz="1500" b="1" u="sng" dirty="0"/>
              <a:t>Özetle</a:t>
            </a:r>
            <a:r>
              <a:rPr lang="tr-TR" sz="1500" b="1" dirty="0"/>
              <a:t>,</a:t>
            </a:r>
          </a:p>
          <a:p>
            <a:pPr algn="just"/>
            <a:r>
              <a:rPr lang="tr-TR" sz="1500" b="1" dirty="0"/>
              <a:t>Halk kütüphaneleri, bilgiye ve kültürel korumaya eşit erişimi sağlayarak sosyal adalet alanları olarak işlev görebilir; kültürlerarası diyaloğu teşvik eden ve önyargıları azaltan tarafsız alanlar olarak hizmet edebilirler </a:t>
            </a:r>
            <a:r>
              <a:rPr lang="tr-TR" sz="1400" b="1" dirty="0"/>
              <a:t>(</a:t>
            </a:r>
            <a:r>
              <a:rPr lang="es-ES" sz="1400" b="1" dirty="0"/>
              <a:t>Talawar, Patil ve Kumbar, 2021</a:t>
            </a:r>
            <a:r>
              <a:rPr lang="tr-TR" sz="1400" b="1" dirty="0"/>
              <a:t>, 196-201</a:t>
            </a:r>
            <a:r>
              <a:rPr lang="es-ES" sz="1400" b="1" dirty="0"/>
              <a:t>). </a:t>
            </a:r>
            <a:endParaRPr lang="tr-TR" sz="1500" b="1" dirty="0"/>
          </a:p>
        </p:txBody>
      </p:sp>
    </p:spTree>
    <p:extLst>
      <p:ext uri="{BB962C8B-B14F-4D97-AF65-F5344CB8AC3E}">
        <p14:creationId xmlns:p14="http://schemas.microsoft.com/office/powerpoint/2010/main" val="3784379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CE6CF0-78BB-1467-3536-498A071690F3}"/>
              </a:ext>
            </a:extLst>
          </p:cNvPr>
          <p:cNvSpPr>
            <a:spLocks noGrp="1"/>
          </p:cNvSpPr>
          <p:nvPr>
            <p:ph type="title"/>
          </p:nvPr>
        </p:nvSpPr>
        <p:spPr>
          <a:xfrm>
            <a:off x="765824" y="324465"/>
            <a:ext cx="8596668" cy="575188"/>
          </a:xfrm>
        </p:spPr>
        <p:txBody>
          <a:bodyPr>
            <a:normAutofit/>
          </a:bodyPr>
          <a:lstStyle/>
          <a:p>
            <a:pPr algn="ctr"/>
            <a:r>
              <a:rPr lang="tr-TR" sz="2800" dirty="0"/>
              <a:t>SONUÇ VE DEĞERLENDİRME</a:t>
            </a:r>
          </a:p>
        </p:txBody>
      </p:sp>
      <p:sp>
        <p:nvSpPr>
          <p:cNvPr id="3" name="İçerik Yer Tutucusu 2">
            <a:extLst>
              <a:ext uri="{FF2B5EF4-FFF2-40B4-BE49-F238E27FC236}">
                <a16:creationId xmlns:a16="http://schemas.microsoft.com/office/drawing/2014/main" id="{1B637851-F669-AF54-275D-E5F7E4E955B2}"/>
              </a:ext>
            </a:extLst>
          </p:cNvPr>
          <p:cNvSpPr>
            <a:spLocks noGrp="1"/>
          </p:cNvSpPr>
          <p:nvPr>
            <p:ph idx="1"/>
          </p:nvPr>
        </p:nvSpPr>
        <p:spPr>
          <a:xfrm>
            <a:off x="505270" y="997974"/>
            <a:ext cx="9823518" cy="4853237"/>
          </a:xfrm>
        </p:spPr>
        <p:txBody>
          <a:bodyPr>
            <a:normAutofit fontScale="92500"/>
          </a:bodyPr>
          <a:lstStyle/>
          <a:p>
            <a:pPr marL="0" indent="0" algn="just">
              <a:buNone/>
            </a:pPr>
            <a:r>
              <a:rPr lang="tr-TR" sz="1700" b="1" dirty="0"/>
              <a:t>Bu derste, Amerika Birleşik Devletleri’nin tarihsel gelişimi ve çok kültürlü yapısının, halk kütüphanelerinin işlevleri ve hizmetleri üzerindeki etkileri ayrıntılı bir şekilde analiz edilmiştir. </a:t>
            </a:r>
          </a:p>
          <a:p>
            <a:pPr marL="0" indent="0" algn="just">
              <a:buNone/>
            </a:pPr>
            <a:r>
              <a:rPr lang="tr-TR" sz="1700" b="1" dirty="0"/>
              <a:t>Tarih boyunca yaşanan sömürgecilik, kölelik ve göç hareketleri, ülkenin çeşitli etnik ve kültürel kimliklerin iç içe geçtiği, zengin ve karmaşık bir toplum yapısına dönüşmesine katkıda bulunmuştur. </a:t>
            </a:r>
          </a:p>
          <a:p>
            <a:pPr marL="0" indent="0" algn="just">
              <a:buNone/>
            </a:pPr>
            <a:r>
              <a:rPr lang="tr-TR" sz="1700" b="1" dirty="0"/>
              <a:t>Bu süreçte, halk kütüphaneleri, bilgiye erişim, kültürel temsil ve toplumsal uyumun sağlanmasında önemli araçlar olarak öne çıkmışlardır. </a:t>
            </a:r>
          </a:p>
          <a:p>
            <a:pPr marL="0" indent="0" algn="just">
              <a:buNone/>
            </a:pPr>
            <a:r>
              <a:rPr lang="tr-TR" sz="1700" b="1" dirty="0"/>
              <a:t>Günümüzde ise, dijital dönüşüm, finansal kaynakların sınırlılığı ve dilsel/kültürel bariyerler gibi yeni sorunlar ortaya çıkmış olsa da kütüphaneler bu sorunların aşılmasında yeni stratejiler geliştirmekte ve çok kültürlü hizmetlerini çeşitlendirmektedir. </a:t>
            </a:r>
          </a:p>
          <a:p>
            <a:pPr marL="0" indent="0" algn="just">
              <a:buNone/>
            </a:pPr>
            <a:r>
              <a:rPr lang="tr-TR" sz="1700" b="1" dirty="0"/>
              <a:t>Özellikle, çok kültürlü politikalar, personel eğitimi ve topluluk katılımı gibi alanlarda atılan adımlar, eşitlik ve kapsayıcılık ilkeleri doğrultusunda daha etkili hizmetlerin sunulmasını sağlamaktadır. </a:t>
            </a:r>
          </a:p>
          <a:p>
            <a:pPr marL="0" indent="0" algn="just">
              <a:buNone/>
            </a:pPr>
            <a:r>
              <a:rPr lang="tr-TR" sz="1700" b="1" dirty="0"/>
              <a:t>Sonuç olarak, halk kütüphaneleri, Amerika’nın çok kültürlü yapısının bir yansıması ve toplumsal uyumun pekiştirilmesinde vazgeçilmez birer araç olmaya devam etmektedir. </a:t>
            </a:r>
          </a:p>
          <a:p>
            <a:pPr marL="0" indent="0" algn="just">
              <a:buNone/>
            </a:pPr>
            <a:r>
              <a:rPr lang="tr-TR" sz="1700" b="1" dirty="0"/>
              <a:t>Bu kurumlar, bilgiye ve kültürel kimliğe erişimin demokratikleşmesini sağlayarak, toplumların barış ve uyum içinde yaşamasına katkı sunmaktadır.</a:t>
            </a:r>
          </a:p>
        </p:txBody>
      </p:sp>
    </p:spTree>
    <p:extLst>
      <p:ext uri="{BB962C8B-B14F-4D97-AF65-F5344CB8AC3E}">
        <p14:creationId xmlns:p14="http://schemas.microsoft.com/office/powerpoint/2010/main" val="3316292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E0521-832C-1426-861F-D635DC70B97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21EE3AF-004D-3BC0-6408-7DC1C616E1D3}"/>
              </a:ext>
            </a:extLst>
          </p:cNvPr>
          <p:cNvSpPr>
            <a:spLocks noGrp="1"/>
          </p:cNvSpPr>
          <p:nvPr>
            <p:ph type="title"/>
          </p:nvPr>
        </p:nvSpPr>
        <p:spPr>
          <a:xfrm>
            <a:off x="746160" y="63910"/>
            <a:ext cx="9462953" cy="437535"/>
          </a:xfrm>
        </p:spPr>
        <p:txBody>
          <a:bodyPr>
            <a:normAutofit fontScale="90000"/>
          </a:bodyPr>
          <a:lstStyle/>
          <a:p>
            <a:pPr algn="ctr"/>
            <a:r>
              <a:rPr lang="tr-TR" sz="2800" b="1" dirty="0"/>
              <a:t>KAYNAKÇA</a:t>
            </a:r>
            <a:endParaRPr lang="en-US" sz="2800" b="1" dirty="0"/>
          </a:p>
        </p:txBody>
      </p:sp>
      <p:sp>
        <p:nvSpPr>
          <p:cNvPr id="3" name="İçerik Yer Tutucusu 2">
            <a:extLst>
              <a:ext uri="{FF2B5EF4-FFF2-40B4-BE49-F238E27FC236}">
                <a16:creationId xmlns:a16="http://schemas.microsoft.com/office/drawing/2014/main" id="{6628FD27-EE63-D6C3-D7EA-85F32525891E}"/>
              </a:ext>
            </a:extLst>
          </p:cNvPr>
          <p:cNvSpPr>
            <a:spLocks noGrp="1"/>
          </p:cNvSpPr>
          <p:nvPr>
            <p:ph idx="1"/>
          </p:nvPr>
        </p:nvSpPr>
        <p:spPr>
          <a:xfrm>
            <a:off x="491614" y="609600"/>
            <a:ext cx="10530347" cy="5958348"/>
          </a:xfrm>
        </p:spPr>
        <p:txBody>
          <a:bodyPr>
            <a:noAutofit/>
          </a:bodyPr>
          <a:lstStyle/>
          <a:p>
            <a:pPr marL="0" indent="-457200" algn="just">
              <a:spcBef>
                <a:spcPts val="600"/>
              </a:spcBef>
              <a:buNone/>
            </a:pPr>
            <a:r>
              <a:rPr lang="tr-TR" sz="1200" b="1" dirty="0"/>
              <a:t>IFLA (2009). </a:t>
            </a:r>
            <a:r>
              <a:rPr lang="tr-TR" sz="1200" b="1" i="1" dirty="0"/>
              <a:t>Çok kültürlü Topluluklar: Kütüphane Hizmetleri Kılavuzu</a:t>
            </a:r>
            <a:r>
              <a:rPr lang="tr-TR" sz="1200" b="1" dirty="0"/>
              <a:t>. 3.bs. (G. Demir, Çev.) </a:t>
            </a:r>
            <a:r>
              <a:rPr lang="tr-TR" sz="1200" b="1" dirty="0">
                <a:hlinkClick r:id="rId2"/>
              </a:rPr>
              <a:t>http://www.ifla.org/files/assets/library-ser </a:t>
            </a:r>
            <a:r>
              <a:rPr lang="tr-TR" sz="1200" b="1" dirty="0" err="1">
                <a:hlinkClick r:id="rId2"/>
              </a:rPr>
              <a:t>vices-to-multicultural-populations</a:t>
            </a:r>
            <a:r>
              <a:rPr lang="tr-TR" sz="1200" b="1" dirty="0">
                <a:hlinkClick r:id="rId2"/>
              </a:rPr>
              <a:t>/</a:t>
            </a:r>
            <a:r>
              <a:rPr lang="tr-TR" sz="1200" b="1" dirty="0" err="1">
                <a:hlinkClick r:id="rId2"/>
              </a:rPr>
              <a:t>publications</a:t>
            </a:r>
            <a:r>
              <a:rPr lang="tr-TR" sz="1200" b="1" dirty="0">
                <a:hlinkClick r:id="rId2"/>
              </a:rPr>
              <a:t>/</a:t>
            </a:r>
            <a:r>
              <a:rPr lang="tr-TR" sz="1200" b="1" dirty="0" err="1">
                <a:hlinkClick r:id="rId2"/>
              </a:rPr>
              <a:t>multicultural-communi</a:t>
            </a:r>
            <a:r>
              <a:rPr lang="tr-TR" sz="1200" b="1" dirty="0">
                <a:hlinkClick r:id="rId2"/>
              </a:rPr>
              <a:t> ties-tr.pdf</a:t>
            </a:r>
            <a:endParaRPr lang="tr-TR" sz="1200" b="1" dirty="0"/>
          </a:p>
          <a:p>
            <a:pPr marL="0" indent="-457200" algn="just">
              <a:spcBef>
                <a:spcPts val="600"/>
              </a:spcBef>
              <a:buNone/>
            </a:pPr>
            <a:r>
              <a:rPr lang="tr-TR" sz="1200" b="1" dirty="0"/>
              <a:t>ALA (2025, 21 Şubat). </a:t>
            </a:r>
            <a:r>
              <a:rPr lang="en-US" sz="1200" b="1" i="1" dirty="0"/>
              <a:t>Library statistics and figures: Number of </a:t>
            </a:r>
            <a:r>
              <a:rPr lang="tr-TR" sz="1200" b="1" i="1" dirty="0"/>
              <a:t>l</a:t>
            </a:r>
            <a:r>
              <a:rPr lang="en-US" sz="1200" b="1" i="1" dirty="0" err="1"/>
              <a:t>ibraries</a:t>
            </a:r>
            <a:r>
              <a:rPr lang="en-US" sz="1200" b="1" i="1" dirty="0"/>
              <a:t> in the United States</a:t>
            </a:r>
            <a:r>
              <a:rPr lang="tr-TR" sz="1200" b="1" dirty="0"/>
              <a:t>. </a:t>
            </a:r>
            <a:r>
              <a:rPr lang="tr-TR" sz="1200" b="1" dirty="0">
                <a:hlinkClick r:id="rId3"/>
              </a:rPr>
              <a:t>https://libguides.ala.org/c.php?g=751692&amp;p=9132142</a:t>
            </a:r>
            <a:endParaRPr lang="tr-TR" sz="1200" b="1" dirty="0"/>
          </a:p>
          <a:p>
            <a:pPr marL="0" indent="-457200" algn="just">
              <a:spcBef>
                <a:spcPts val="600"/>
              </a:spcBef>
              <a:buNone/>
            </a:pPr>
            <a:r>
              <a:rPr lang="en-US" sz="1200" b="1" dirty="0"/>
              <a:t>Brooklyn Public Library (2025</a:t>
            </a:r>
            <a:r>
              <a:rPr lang="tr-TR" sz="1200" b="1" dirty="0"/>
              <a:t>a</a:t>
            </a:r>
            <a:r>
              <a:rPr lang="en-US" sz="1200" b="1" dirty="0"/>
              <a:t>). </a:t>
            </a:r>
            <a:r>
              <a:rPr lang="en-US" sz="1200" b="1" i="1" dirty="0"/>
              <a:t>Multilingual Storytime</a:t>
            </a:r>
            <a:r>
              <a:rPr lang="tr-TR" sz="1200" b="1" i="1" dirty="0"/>
              <a:t>: </a:t>
            </a:r>
            <a:r>
              <a:rPr lang="en-US" sz="1200" b="1" i="1" dirty="0"/>
              <a:t>Storytime in nine languages</a:t>
            </a:r>
            <a:r>
              <a:rPr lang="en-US" sz="1200" b="1" dirty="0"/>
              <a:t>!</a:t>
            </a:r>
            <a:r>
              <a:rPr lang="tr-TR" sz="1200" b="1" dirty="0"/>
              <a:t> </a:t>
            </a:r>
            <a:r>
              <a:rPr lang="tr-TR" sz="1200" b="1" dirty="0">
                <a:hlinkClick r:id="rId4"/>
              </a:rPr>
              <a:t>https://www.bklynlibrary.org/event-series/multilingual-storytime</a:t>
            </a:r>
            <a:endParaRPr lang="tr-TR" sz="1200" b="1" dirty="0"/>
          </a:p>
          <a:p>
            <a:pPr marL="0" indent="-457200" algn="just">
              <a:spcBef>
                <a:spcPts val="600"/>
              </a:spcBef>
              <a:buNone/>
            </a:pPr>
            <a:r>
              <a:rPr lang="en-US" sz="1200" b="1" dirty="0"/>
              <a:t>Brooklyn Public Library (2025</a:t>
            </a:r>
            <a:r>
              <a:rPr lang="tr-TR" sz="1200" b="1" dirty="0"/>
              <a:t>b</a:t>
            </a:r>
            <a:r>
              <a:rPr lang="en-US" sz="1200" b="1" dirty="0"/>
              <a:t>). </a:t>
            </a:r>
            <a:r>
              <a:rPr lang="en-US" sz="1200" b="1" i="1" dirty="0"/>
              <a:t>We speak your language! </a:t>
            </a:r>
            <a:r>
              <a:rPr lang="en-US" sz="1200" b="1" dirty="0">
                <a:hlinkClick r:id="rId5"/>
              </a:rPr>
              <a:t>https://www.bklynlibrary.org/learn/immigrants/languages</a:t>
            </a:r>
            <a:endParaRPr lang="tr-TR" sz="1200" b="1" dirty="0"/>
          </a:p>
          <a:p>
            <a:pPr marL="0" indent="-457200" algn="just">
              <a:spcBef>
                <a:spcPts val="600"/>
              </a:spcBef>
              <a:buNone/>
            </a:pPr>
            <a:r>
              <a:rPr lang="tr-TR" sz="1200" b="1" dirty="0"/>
              <a:t>Deniz, T. (2014). Uluslararası göç sorunu perspektifinde Türkiye. </a:t>
            </a:r>
            <a:r>
              <a:rPr lang="tr-TR" sz="1200" b="1" i="1" dirty="0"/>
              <a:t>TSA Dergisi</a:t>
            </a:r>
            <a:r>
              <a:rPr lang="tr-TR" sz="1200" b="1" dirty="0"/>
              <a:t>, 18 (1), 175-204. </a:t>
            </a:r>
            <a:r>
              <a:rPr lang="tr-TR" sz="1200" b="1" dirty="0">
                <a:hlinkClick r:id="rId6"/>
              </a:rPr>
              <a:t>http://www.tsadergisi.org/Makaleler/756705266_19_279_175-204.pdf</a:t>
            </a:r>
            <a:endParaRPr lang="tr-TR" sz="1200" b="1" dirty="0"/>
          </a:p>
          <a:p>
            <a:pPr marL="0" indent="-457200" algn="just">
              <a:spcBef>
                <a:spcPts val="600"/>
              </a:spcBef>
              <a:buNone/>
            </a:pPr>
            <a:r>
              <a:rPr lang="en-US" sz="1200" b="1" dirty="0"/>
              <a:t>Du Mont, R. R., </a:t>
            </a:r>
            <a:r>
              <a:rPr lang="en-US" sz="1200" b="1" dirty="0" err="1"/>
              <a:t>Buttlar</a:t>
            </a:r>
            <a:r>
              <a:rPr lang="en-US" sz="1200" b="1" dirty="0"/>
              <a:t>, L. </a:t>
            </a:r>
            <a:r>
              <a:rPr lang="tr-TR" sz="1200" b="1" dirty="0"/>
              <a:t>ve</a:t>
            </a:r>
            <a:r>
              <a:rPr lang="en-US" sz="1200" b="1" dirty="0"/>
              <a:t> </a:t>
            </a:r>
            <a:r>
              <a:rPr lang="en-US" sz="1200" b="1" dirty="0" err="1"/>
              <a:t>Caynon</a:t>
            </a:r>
            <a:r>
              <a:rPr lang="en-US" sz="1200" b="1" dirty="0"/>
              <a:t>, W. (1994). </a:t>
            </a:r>
            <a:r>
              <a:rPr lang="en-US" sz="1200" b="1" i="1" dirty="0"/>
              <a:t>Multiculturalism in libraries</a:t>
            </a:r>
            <a:r>
              <a:rPr lang="en-US" sz="1200" b="1" dirty="0"/>
              <a:t>. Greenwood.</a:t>
            </a:r>
          </a:p>
          <a:p>
            <a:pPr marL="0" indent="-457200" algn="just">
              <a:spcBef>
                <a:spcPts val="600"/>
              </a:spcBef>
              <a:buNone/>
            </a:pPr>
            <a:r>
              <a:rPr lang="en-US" sz="1200" b="1" dirty="0"/>
              <a:t>Farrell, M. (2012). A brief history of national support for libraries in the United States.</a:t>
            </a:r>
            <a:r>
              <a:rPr lang="tr-TR" sz="1200" b="1" dirty="0"/>
              <a:t> </a:t>
            </a:r>
            <a:r>
              <a:rPr lang="en-US" sz="1200" b="1" dirty="0"/>
              <a:t>In </a:t>
            </a:r>
            <a:r>
              <a:rPr lang="en-US" sz="1200" b="1" i="1" dirty="0"/>
              <a:t>World Library and Information Congress 78.th IFLA General Conference and Assembly.</a:t>
            </a:r>
            <a:r>
              <a:rPr lang="en-US" sz="1200" b="1" dirty="0"/>
              <a:t> Helsinki: IFLA. (s.1-10). </a:t>
            </a:r>
            <a:r>
              <a:rPr lang="en-US" sz="1200" b="1" dirty="0">
                <a:hlinkClick r:id="rId7"/>
              </a:rPr>
              <a:t>http://www.ifla.org/past-wlic/2012/140-farrell-en.pdf</a:t>
            </a:r>
            <a:endParaRPr lang="tr-TR" sz="1200" b="1" dirty="0"/>
          </a:p>
          <a:p>
            <a:pPr marL="0" indent="-457200" algn="just">
              <a:spcBef>
                <a:spcPts val="600"/>
              </a:spcBef>
              <a:buNone/>
            </a:pPr>
            <a:r>
              <a:rPr lang="en-US" sz="1200" b="1" dirty="0" err="1"/>
              <a:t>Fişek</a:t>
            </a:r>
            <a:r>
              <a:rPr lang="en-US" sz="1200" b="1" dirty="0"/>
              <a:t>, K. (1971). Genesis of </a:t>
            </a:r>
            <a:r>
              <a:rPr lang="en-US" sz="1200" b="1" dirty="0" err="1"/>
              <a:t>Bureucracy</a:t>
            </a:r>
            <a:r>
              <a:rPr lang="en-US" sz="1200" b="1" dirty="0"/>
              <a:t> in England and the US of America.</a:t>
            </a:r>
            <a:r>
              <a:rPr lang="tr-TR" sz="1200" b="1" dirty="0"/>
              <a:t> </a:t>
            </a:r>
            <a:r>
              <a:rPr lang="en-US" sz="1200" b="1" dirty="0"/>
              <a:t> </a:t>
            </a:r>
            <a:r>
              <a:rPr lang="en-US" sz="1200" b="1" i="1" dirty="0"/>
              <a:t>SBF </a:t>
            </a:r>
            <a:r>
              <a:rPr lang="en-US" sz="1200" b="1" i="1" dirty="0" err="1"/>
              <a:t>Dergisi</a:t>
            </a:r>
            <a:r>
              <a:rPr lang="en-US" sz="1200" b="1" dirty="0"/>
              <a:t>, 26 (1), 113-152.</a:t>
            </a:r>
            <a:endParaRPr lang="tr-TR" sz="1200" b="1" dirty="0"/>
          </a:p>
          <a:p>
            <a:pPr marL="0" indent="-457200" algn="just">
              <a:spcBef>
                <a:spcPts val="600"/>
              </a:spcBef>
              <a:buNone/>
            </a:pPr>
            <a:r>
              <a:rPr lang="en-US" sz="1200" b="1" dirty="0"/>
              <a:t>Harris, M. H. (1975). </a:t>
            </a:r>
            <a:r>
              <a:rPr lang="en-US" sz="1200" b="1" i="1" dirty="0"/>
              <a:t>The role of the public library in American life: </a:t>
            </a:r>
            <a:r>
              <a:rPr lang="tr-TR" sz="1200" b="1" i="1" dirty="0"/>
              <a:t>A</a:t>
            </a:r>
            <a:r>
              <a:rPr lang="en-US" sz="1200" b="1" i="1" dirty="0"/>
              <a:t> speculative essay</a:t>
            </a:r>
            <a:r>
              <a:rPr lang="en-US" sz="1200" b="1" dirty="0"/>
              <a:t>. University of Illinois Graduate School of Library Science Occasional Papers. No: 117.</a:t>
            </a:r>
            <a:endParaRPr lang="tr-TR" sz="1200" b="1" dirty="0"/>
          </a:p>
          <a:p>
            <a:pPr marL="0" indent="-457200" algn="just">
              <a:spcBef>
                <a:spcPts val="600"/>
              </a:spcBef>
              <a:buNone/>
            </a:pPr>
            <a:r>
              <a:rPr lang="tr-TR" sz="1200" b="1" dirty="0"/>
              <a:t>Hatipoğlu, O. G. (2015). </a:t>
            </a:r>
            <a:r>
              <a:rPr lang="tr-TR" sz="1200" b="1" i="1" dirty="0"/>
              <a:t>Amerikan yönetim düşüncesinin doğuşu (1776-1920).</a:t>
            </a:r>
            <a:r>
              <a:rPr lang="tr-TR" sz="1200" b="1" dirty="0"/>
              <a:t>(Yayınlanmamış Doktora Tezi). Ankara Üniversitesi.</a:t>
            </a:r>
          </a:p>
          <a:p>
            <a:pPr marL="0" indent="-457200" algn="just">
              <a:spcBef>
                <a:spcPts val="600"/>
              </a:spcBef>
              <a:buNone/>
            </a:pPr>
            <a:r>
              <a:rPr lang="en-US" sz="1200" b="1" dirty="0" err="1"/>
              <a:t>Kevane</a:t>
            </a:r>
            <a:r>
              <a:rPr lang="en-US" sz="1200" b="1" dirty="0"/>
              <a:t>, M. </a:t>
            </a:r>
            <a:r>
              <a:rPr lang="tr-TR" sz="1200" b="1" dirty="0"/>
              <a:t>ve</a:t>
            </a:r>
            <a:r>
              <a:rPr lang="en-US" sz="1200" b="1" dirty="0"/>
              <a:t> Sundstrom, W. A.(2014). The development of public libraries in the United States, 1870-1930: </a:t>
            </a:r>
            <a:r>
              <a:rPr lang="tr-TR" sz="1200" b="1" dirty="0"/>
              <a:t>A</a:t>
            </a:r>
            <a:r>
              <a:rPr lang="en-US" sz="1200" b="1" dirty="0"/>
              <a:t> quantitative</a:t>
            </a:r>
            <a:r>
              <a:rPr lang="tr-TR" sz="1200" b="1" dirty="0"/>
              <a:t> </a:t>
            </a:r>
            <a:r>
              <a:rPr lang="en-US" sz="1200" b="1" dirty="0"/>
              <a:t>assessment.</a:t>
            </a:r>
            <a:r>
              <a:rPr lang="tr-TR" sz="1200" b="1" dirty="0"/>
              <a:t> </a:t>
            </a:r>
            <a:r>
              <a:rPr lang="en-US" sz="1200" b="1" i="1" dirty="0"/>
              <a:t>Information &amp; Culture</a:t>
            </a:r>
            <a:r>
              <a:rPr lang="en-US" sz="1200" b="1" dirty="0"/>
              <a:t>, 49 (2), 117-144.</a:t>
            </a:r>
            <a:endParaRPr lang="tr-TR" sz="1200" b="1" dirty="0"/>
          </a:p>
          <a:p>
            <a:pPr marL="0" indent="-457200" algn="just">
              <a:spcBef>
                <a:spcPts val="600"/>
              </a:spcBef>
              <a:buNone/>
            </a:pPr>
            <a:r>
              <a:rPr lang="tr-TR" sz="1200" b="1" dirty="0"/>
              <a:t>Larsen, J. I., Jacobs, D. L. ve </a:t>
            </a:r>
            <a:r>
              <a:rPr lang="tr-TR" sz="1200" b="1" dirty="0" err="1"/>
              <a:t>Vlimmeren</a:t>
            </a:r>
            <a:r>
              <a:rPr lang="tr-TR" sz="1200" b="1" dirty="0"/>
              <a:t>, T. (2004). </a:t>
            </a:r>
            <a:r>
              <a:rPr lang="en-US" sz="1200" b="1" i="1" dirty="0"/>
              <a:t>Cultural Diversity: How public</a:t>
            </a:r>
            <a:r>
              <a:rPr lang="tr-TR" sz="1200" b="1" i="1" dirty="0"/>
              <a:t> </a:t>
            </a:r>
            <a:r>
              <a:rPr lang="en-US" sz="1200" b="1" i="1" dirty="0"/>
              <a:t>libraries can serve the diversity in the</a:t>
            </a:r>
            <a:r>
              <a:rPr lang="tr-TR" sz="1200" b="1" i="1" dirty="0"/>
              <a:t> </a:t>
            </a:r>
            <a:r>
              <a:rPr lang="en-US" sz="1200" b="1" i="1" dirty="0"/>
              <a:t>community</a:t>
            </a:r>
            <a:r>
              <a:rPr lang="en-US" sz="1200" b="1" dirty="0"/>
              <a:t>. Bertelsmann</a:t>
            </a:r>
            <a:r>
              <a:rPr lang="tr-TR" sz="1200" b="1" dirty="0"/>
              <a:t> </a:t>
            </a:r>
            <a:r>
              <a:rPr lang="en-US" sz="1200" b="1" dirty="0"/>
              <a:t>Stiftung.</a:t>
            </a:r>
            <a:endParaRPr lang="tr-TR" sz="1200" b="1" dirty="0"/>
          </a:p>
          <a:p>
            <a:pPr marL="0" indent="-457200" algn="just">
              <a:spcBef>
                <a:spcPts val="600"/>
              </a:spcBef>
              <a:buNone/>
            </a:pPr>
            <a:r>
              <a:rPr lang="en-US" sz="1200" b="1" dirty="0"/>
              <a:t>Lawler, R. G. (2016). </a:t>
            </a:r>
            <a:r>
              <a:rPr lang="en-US" sz="1200" b="1" i="1" dirty="0"/>
              <a:t>Samuel H. Wentworth Library: </a:t>
            </a:r>
            <a:r>
              <a:rPr lang="tr-TR" sz="1200" b="1" i="1" dirty="0"/>
              <a:t>T</a:t>
            </a:r>
            <a:r>
              <a:rPr lang="en-US" sz="1200" b="1" i="1" dirty="0"/>
              <a:t>he first one-hundred years</a:t>
            </a:r>
            <a:r>
              <a:rPr lang="en-US" sz="1200" b="1" dirty="0"/>
              <a:t>. </a:t>
            </a:r>
            <a:r>
              <a:rPr lang="en-US" sz="1200" b="1" dirty="0">
                <a:hlinkClick r:id="rId8"/>
              </a:rPr>
              <a:t>https://cms6.revize.com/revize/sandwich/Documents/our%20sandwich/History_of_the_Samuel_H_Wentworth_Library.pdf</a:t>
            </a:r>
            <a:endParaRPr lang="tr-TR" sz="1200" b="1" dirty="0"/>
          </a:p>
          <a:p>
            <a:pPr marL="0" indent="-457200">
              <a:buNone/>
            </a:pPr>
            <a:endParaRPr lang="tr-TR" sz="1100" b="1" dirty="0"/>
          </a:p>
        </p:txBody>
      </p:sp>
    </p:spTree>
    <p:extLst>
      <p:ext uri="{BB962C8B-B14F-4D97-AF65-F5344CB8AC3E}">
        <p14:creationId xmlns:p14="http://schemas.microsoft.com/office/powerpoint/2010/main" val="2096487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D5173-0824-166F-8326-88CA0B48B75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85EF6FC-5B29-D356-5E7E-90D76F69996F}"/>
              </a:ext>
            </a:extLst>
          </p:cNvPr>
          <p:cNvSpPr>
            <a:spLocks noGrp="1"/>
          </p:cNvSpPr>
          <p:nvPr>
            <p:ph type="title"/>
          </p:nvPr>
        </p:nvSpPr>
        <p:spPr>
          <a:xfrm>
            <a:off x="746160" y="63910"/>
            <a:ext cx="9462953" cy="437535"/>
          </a:xfrm>
        </p:spPr>
        <p:txBody>
          <a:bodyPr>
            <a:normAutofit fontScale="90000"/>
          </a:bodyPr>
          <a:lstStyle/>
          <a:p>
            <a:pPr algn="ctr"/>
            <a:r>
              <a:rPr lang="tr-TR" sz="2800" b="1" dirty="0"/>
              <a:t>KAYNAKÇA</a:t>
            </a:r>
            <a:endParaRPr lang="en-US" sz="2800" b="1" dirty="0"/>
          </a:p>
        </p:txBody>
      </p:sp>
      <p:sp>
        <p:nvSpPr>
          <p:cNvPr id="3" name="İçerik Yer Tutucusu 2">
            <a:extLst>
              <a:ext uri="{FF2B5EF4-FFF2-40B4-BE49-F238E27FC236}">
                <a16:creationId xmlns:a16="http://schemas.microsoft.com/office/drawing/2014/main" id="{3BC67D23-F06A-23F8-A688-5040CBEC9769}"/>
              </a:ext>
            </a:extLst>
          </p:cNvPr>
          <p:cNvSpPr>
            <a:spLocks noGrp="1"/>
          </p:cNvSpPr>
          <p:nvPr>
            <p:ph idx="1"/>
          </p:nvPr>
        </p:nvSpPr>
        <p:spPr>
          <a:xfrm>
            <a:off x="491614" y="609600"/>
            <a:ext cx="10530347" cy="5577998"/>
          </a:xfrm>
        </p:spPr>
        <p:txBody>
          <a:bodyPr>
            <a:noAutofit/>
          </a:bodyPr>
          <a:lstStyle/>
          <a:p>
            <a:pPr marL="0" indent="-457200" algn="just">
              <a:spcBef>
                <a:spcPts val="600"/>
              </a:spcBef>
              <a:buNone/>
            </a:pPr>
            <a:r>
              <a:rPr lang="tr-TR" sz="1200" b="1" dirty="0"/>
              <a:t>Mızrak, B. (2017). </a:t>
            </a:r>
            <a:r>
              <a:rPr lang="tr-TR" sz="1200" b="1" i="1" dirty="0"/>
              <a:t>Amerika’da ayrımcı politikalar ve siyahi mücadele tarihi</a:t>
            </a:r>
            <a:r>
              <a:rPr lang="tr-TR" sz="1200" b="1" dirty="0"/>
              <a:t>. İNSAMER İHH İnsani ve Sosyal Araştırmalar Merkezi. </a:t>
            </a:r>
            <a:r>
              <a:rPr lang="tr-TR" sz="1200" b="1" dirty="0">
                <a:hlinkClick r:id="rId2"/>
              </a:rPr>
              <a:t>https://www.insamer.com/tr/uploads/pdf/rapor-amerika-da-ayrimci-politikalar-ve-siyahi-mucadele-tarihi.pdf</a:t>
            </a:r>
            <a:endParaRPr lang="tr-TR" sz="1200" b="1" dirty="0"/>
          </a:p>
          <a:p>
            <a:pPr marL="0" indent="-457200" algn="just">
              <a:spcBef>
                <a:spcPts val="600"/>
              </a:spcBef>
              <a:buNone/>
            </a:pPr>
            <a:r>
              <a:rPr lang="tr-TR" sz="1200" b="1" dirty="0" err="1"/>
              <a:t>Moshtaghian</a:t>
            </a:r>
            <a:r>
              <a:rPr lang="tr-TR" sz="1200" b="1" dirty="0"/>
              <a:t>, A. (2022, 26 Nisan). </a:t>
            </a:r>
            <a:r>
              <a:rPr lang="en-US" sz="1200" b="1" i="1" dirty="0"/>
              <a:t>Brooklyn Public Library offers young readers free library cards and access to banned books</a:t>
            </a:r>
            <a:r>
              <a:rPr lang="tr-TR" sz="1200" b="1" dirty="0"/>
              <a:t>. </a:t>
            </a:r>
            <a:r>
              <a:rPr lang="tr-TR" sz="1200" b="1" dirty="0">
                <a:hlinkClick r:id="rId3"/>
              </a:rPr>
              <a:t>https://edition.cnn.com/2022/04/26/us/brooklyn-library-banned-books-access</a:t>
            </a:r>
            <a:endParaRPr lang="tr-TR" sz="1200" b="1" dirty="0"/>
          </a:p>
          <a:p>
            <a:pPr marL="0" indent="-457200" algn="just">
              <a:spcBef>
                <a:spcPts val="600"/>
              </a:spcBef>
              <a:buNone/>
            </a:pPr>
            <a:r>
              <a:rPr lang="tr-TR" sz="1200" b="1" dirty="0"/>
              <a:t>New York </a:t>
            </a:r>
            <a:r>
              <a:rPr lang="tr-TR" sz="1200" b="1" dirty="0" err="1"/>
              <a:t>Public</a:t>
            </a:r>
            <a:r>
              <a:rPr lang="tr-TR" sz="1200" b="1" dirty="0"/>
              <a:t> Library (2025a).</a:t>
            </a:r>
            <a:r>
              <a:rPr lang="en-US" sz="1200" b="1" dirty="0"/>
              <a:t> </a:t>
            </a:r>
            <a:r>
              <a:rPr lang="en-US" sz="1200" b="1" i="1" dirty="0"/>
              <a:t>Black History Month at NY</a:t>
            </a:r>
            <a:r>
              <a:rPr lang="en-US" sz="1200" b="1" dirty="0"/>
              <a:t>PL</a:t>
            </a:r>
            <a:r>
              <a:rPr lang="tr-TR" sz="1200" b="1" dirty="0"/>
              <a:t>. </a:t>
            </a:r>
            <a:r>
              <a:rPr lang="tr-TR" sz="1200" b="1" dirty="0">
                <a:hlinkClick r:id="rId4"/>
              </a:rPr>
              <a:t>https://www.nypl.org/spotlight/blackhistorymonth</a:t>
            </a:r>
            <a:endParaRPr lang="tr-TR" sz="1200" b="1" dirty="0"/>
          </a:p>
          <a:p>
            <a:pPr marL="0" indent="-457200" algn="just">
              <a:spcBef>
                <a:spcPts val="600"/>
              </a:spcBef>
              <a:buNone/>
            </a:pPr>
            <a:r>
              <a:rPr lang="tr-TR" sz="1200" b="1" dirty="0"/>
              <a:t>New York </a:t>
            </a:r>
            <a:r>
              <a:rPr lang="tr-TR" sz="1200" b="1" dirty="0" err="1"/>
              <a:t>Public</a:t>
            </a:r>
            <a:r>
              <a:rPr lang="tr-TR" sz="1200" b="1" dirty="0"/>
              <a:t> Library (2025b).</a:t>
            </a:r>
            <a:r>
              <a:rPr lang="en-US" sz="1200" b="1" dirty="0"/>
              <a:t> </a:t>
            </a:r>
            <a:r>
              <a:rPr lang="en-US" sz="1200" b="1" i="1" dirty="0"/>
              <a:t>Multilingual Resources at The New York... </a:t>
            </a:r>
            <a:r>
              <a:rPr lang="en-US" sz="1200" b="1" dirty="0">
                <a:hlinkClick r:id="rId5"/>
              </a:rPr>
              <a:t>https://www.nypl.org/spotlight/multilingual</a:t>
            </a:r>
            <a:endParaRPr lang="tr-TR" sz="1200" b="1" dirty="0"/>
          </a:p>
          <a:p>
            <a:pPr marL="0" indent="-457200" algn="just">
              <a:spcBef>
                <a:spcPts val="600"/>
              </a:spcBef>
              <a:buNone/>
            </a:pPr>
            <a:r>
              <a:rPr lang="tr-TR" sz="1200" b="1" dirty="0" err="1"/>
              <a:t>Owen</a:t>
            </a:r>
            <a:r>
              <a:rPr lang="tr-TR" sz="1200" b="1" dirty="0"/>
              <a:t>, D. (2005). </a:t>
            </a:r>
            <a:r>
              <a:rPr lang="tr-TR" sz="1200" b="1" dirty="0" err="1"/>
              <a:t>American</a:t>
            </a:r>
            <a:r>
              <a:rPr lang="tr-TR" sz="1200" b="1" dirty="0"/>
              <a:t> </a:t>
            </a:r>
            <a:r>
              <a:rPr lang="tr-TR" sz="1200" b="1" dirty="0" err="1"/>
              <a:t>identity</a:t>
            </a:r>
            <a:r>
              <a:rPr lang="tr-TR" sz="1200" b="1" dirty="0"/>
              <a:t>, </a:t>
            </a:r>
            <a:r>
              <a:rPr lang="tr-TR" sz="1200" b="1" dirty="0" err="1"/>
              <a:t>citizenship</a:t>
            </a:r>
            <a:r>
              <a:rPr lang="tr-TR" sz="1200" b="1" dirty="0"/>
              <a:t>, </a:t>
            </a:r>
            <a:r>
              <a:rPr lang="tr-TR" sz="1200" b="1" dirty="0" err="1"/>
              <a:t>and</a:t>
            </a:r>
            <a:r>
              <a:rPr lang="tr-TR" sz="1200" b="1" dirty="0"/>
              <a:t> </a:t>
            </a:r>
            <a:r>
              <a:rPr lang="tr-TR" sz="1200" b="1" dirty="0" err="1"/>
              <a:t>multiculturalism</a:t>
            </a:r>
            <a:r>
              <a:rPr lang="tr-TR" sz="1200" b="1" dirty="0"/>
              <a:t>. </a:t>
            </a:r>
            <a:r>
              <a:rPr lang="tr-TR" sz="1200" b="1" dirty="0" err="1"/>
              <a:t>In</a:t>
            </a:r>
            <a:r>
              <a:rPr lang="tr-TR" sz="1200" b="1" dirty="0"/>
              <a:t> </a:t>
            </a:r>
            <a:r>
              <a:rPr lang="tr-TR" sz="1200" b="1" dirty="0" err="1"/>
              <a:t>German-American</a:t>
            </a:r>
            <a:r>
              <a:rPr lang="tr-TR" sz="1200" b="1" dirty="0"/>
              <a:t> Conference. Freiburg, Germany: </a:t>
            </a:r>
            <a:r>
              <a:rPr lang="tr-TR" sz="1200" b="1" dirty="0" err="1"/>
              <a:t>Bundeszenrale</a:t>
            </a:r>
            <a:r>
              <a:rPr lang="tr-TR" sz="1200" b="1" dirty="0"/>
              <a:t> </a:t>
            </a:r>
            <a:r>
              <a:rPr lang="tr-TR" sz="1200" b="1" dirty="0" err="1"/>
              <a:t>fur</a:t>
            </a:r>
            <a:r>
              <a:rPr lang="tr-TR" sz="1200" b="1" dirty="0"/>
              <a:t> </a:t>
            </a:r>
            <a:r>
              <a:rPr lang="tr-TR" sz="1200" b="1" dirty="0" err="1"/>
              <a:t>politische</a:t>
            </a:r>
            <a:r>
              <a:rPr lang="tr-TR" sz="1200" b="1" dirty="0"/>
              <a:t> </a:t>
            </a:r>
            <a:r>
              <a:rPr lang="tr-TR" sz="1200" b="1" dirty="0" err="1"/>
              <a:t>Bildung</a:t>
            </a:r>
            <a:r>
              <a:rPr lang="tr-TR" sz="1200" b="1" dirty="0"/>
              <a:t> </a:t>
            </a:r>
            <a:r>
              <a:rPr lang="tr-TR" sz="1200" b="1" dirty="0" err="1"/>
              <a:t>and</a:t>
            </a:r>
            <a:r>
              <a:rPr lang="tr-TR" sz="1200" b="1" dirty="0"/>
              <a:t> </a:t>
            </a:r>
            <a:r>
              <a:rPr lang="tr-TR" sz="1200" b="1" dirty="0" err="1"/>
              <a:t>the</a:t>
            </a:r>
            <a:r>
              <a:rPr lang="tr-TR" sz="1200" b="1" dirty="0"/>
              <a:t> Center </a:t>
            </a:r>
            <a:r>
              <a:rPr lang="tr-TR" sz="1200" b="1" dirty="0" err="1"/>
              <a:t>for</a:t>
            </a:r>
            <a:r>
              <a:rPr lang="tr-TR" sz="1200" b="1" dirty="0"/>
              <a:t> </a:t>
            </a:r>
            <a:r>
              <a:rPr lang="tr-TR" sz="1200" b="1" dirty="0" err="1"/>
              <a:t>Civic</a:t>
            </a:r>
            <a:r>
              <a:rPr lang="tr-TR" sz="1200" b="1" dirty="0"/>
              <a:t> </a:t>
            </a:r>
            <a:r>
              <a:rPr lang="tr-TR" sz="1200" b="1" dirty="0" err="1"/>
              <a:t>Education</a:t>
            </a:r>
            <a:r>
              <a:rPr lang="tr-TR" sz="1200" b="1" dirty="0"/>
              <a:t>. http://www. civiced.org/</a:t>
            </a:r>
            <a:r>
              <a:rPr lang="tr-TR" sz="1200" b="1" dirty="0" err="1"/>
              <a:t>pdfs</a:t>
            </a:r>
            <a:r>
              <a:rPr lang="tr-TR" sz="1200" b="1" dirty="0"/>
              <a:t>/germanPaper0905/DianaOwen2005.pdf</a:t>
            </a:r>
          </a:p>
          <a:p>
            <a:pPr marL="0" indent="-457200" algn="just">
              <a:spcBef>
                <a:spcPts val="600"/>
              </a:spcBef>
              <a:buNone/>
            </a:pPr>
            <a:r>
              <a:rPr lang="tr-TR" sz="1200" b="1" dirty="0" err="1"/>
              <a:t>Reeves</a:t>
            </a:r>
            <a:r>
              <a:rPr lang="tr-TR" sz="1200" b="1" dirty="0"/>
              <a:t>, T. C. (2000). </a:t>
            </a:r>
            <a:r>
              <a:rPr lang="tr-TR" sz="1200" b="1" i="1" dirty="0" err="1"/>
              <a:t>Twentieth-century</a:t>
            </a:r>
            <a:r>
              <a:rPr lang="tr-TR" sz="1200" b="1" i="1" dirty="0"/>
              <a:t> </a:t>
            </a:r>
            <a:r>
              <a:rPr lang="tr-TR" sz="1200" b="1" i="1" dirty="0" err="1"/>
              <a:t>America</a:t>
            </a:r>
            <a:r>
              <a:rPr lang="tr-TR" sz="1200" b="1" i="1" dirty="0"/>
              <a:t>: A </a:t>
            </a:r>
            <a:r>
              <a:rPr lang="tr-TR" sz="1200" b="1" i="1" dirty="0" err="1"/>
              <a:t>brief</a:t>
            </a:r>
            <a:r>
              <a:rPr lang="tr-TR" sz="1200" b="1" i="1" dirty="0"/>
              <a:t> </a:t>
            </a:r>
            <a:r>
              <a:rPr lang="tr-TR" sz="1200" b="1" i="1" dirty="0" err="1"/>
              <a:t>history</a:t>
            </a:r>
            <a:r>
              <a:rPr lang="tr-TR" sz="1200" b="1" dirty="0"/>
              <a:t>. Oxford </a:t>
            </a:r>
            <a:r>
              <a:rPr lang="tr-TR" sz="1200" b="1" dirty="0" err="1"/>
              <a:t>Universıty</a:t>
            </a:r>
            <a:r>
              <a:rPr lang="tr-TR" sz="1200" b="1" dirty="0"/>
              <a:t> </a:t>
            </a:r>
            <a:r>
              <a:rPr lang="tr-TR" sz="1200" b="1" dirty="0" err="1"/>
              <a:t>Press</a:t>
            </a:r>
            <a:r>
              <a:rPr lang="tr-TR" sz="1200" b="1" dirty="0"/>
              <a:t>.</a:t>
            </a:r>
          </a:p>
          <a:p>
            <a:pPr marL="0" indent="-457200" algn="just">
              <a:spcBef>
                <a:spcPts val="600"/>
              </a:spcBef>
              <a:buNone/>
            </a:pPr>
            <a:r>
              <a:rPr lang="tr-TR" sz="1200" b="1" dirty="0"/>
              <a:t>Sencer, M. (1987). İnsan hakları açısından Amerikan Devrimi. </a:t>
            </a:r>
            <a:r>
              <a:rPr lang="tr-TR" sz="1200" b="1" i="1" dirty="0"/>
              <a:t>İnsan Hakları Yıllığı</a:t>
            </a:r>
            <a:r>
              <a:rPr lang="tr-TR" sz="1200" b="1" dirty="0"/>
              <a:t>, 9, 85-126.</a:t>
            </a:r>
          </a:p>
          <a:p>
            <a:pPr marL="0" indent="-457200" algn="just">
              <a:spcBef>
                <a:spcPts val="600"/>
              </a:spcBef>
              <a:buNone/>
            </a:pPr>
            <a:r>
              <a:rPr lang="en-US" sz="1200" b="1" dirty="0"/>
              <a:t>Shim, Y</a:t>
            </a:r>
            <a:r>
              <a:rPr lang="tr-TR" sz="1200" b="1" dirty="0"/>
              <a:t>.</a:t>
            </a:r>
            <a:r>
              <a:rPr lang="en-US" sz="1200" b="1" dirty="0"/>
              <a:t> </a:t>
            </a:r>
            <a:r>
              <a:rPr lang="tr-TR" sz="1200" b="1" dirty="0"/>
              <a:t>ve </a:t>
            </a:r>
            <a:r>
              <a:rPr lang="en-US" sz="1200" b="1" dirty="0" err="1"/>
              <a:t>Jhaver</a:t>
            </a:r>
            <a:r>
              <a:rPr lang="en-US" sz="1200" b="1" dirty="0"/>
              <a:t>, S</a:t>
            </a:r>
            <a:r>
              <a:rPr lang="tr-TR" sz="1200" b="1" dirty="0"/>
              <a:t>.</a:t>
            </a:r>
            <a:r>
              <a:rPr lang="en-US" sz="1200" b="1" dirty="0"/>
              <a:t> (2023). </a:t>
            </a:r>
            <a:r>
              <a:rPr lang="en-US" sz="1200" b="1" i="1" dirty="0"/>
              <a:t>Understanding the governance challenges of public libraries subscribing to digital content distributors</a:t>
            </a:r>
            <a:r>
              <a:rPr lang="en-US" sz="1200" b="1" dirty="0"/>
              <a:t>. DOI:10.48550/arXiv.2307.12569</a:t>
            </a:r>
            <a:endParaRPr lang="tr-TR" sz="1200" b="1" dirty="0"/>
          </a:p>
          <a:p>
            <a:pPr marL="0" indent="-457200" algn="just">
              <a:spcBef>
                <a:spcPts val="600"/>
              </a:spcBef>
              <a:buNone/>
            </a:pPr>
            <a:r>
              <a:rPr lang="tr-TR" sz="1200" b="1" dirty="0"/>
              <a:t>Şan, M. K. ve Haşlak, İ. (2012). Asimilasyon ile çok kültürlülük arasında Amerikan anaakımını yeniden düşünmek. </a:t>
            </a:r>
            <a:r>
              <a:rPr lang="tr-TR" sz="1200" b="1" i="1" dirty="0"/>
              <a:t>Akademik İncelemeler Dergisi</a:t>
            </a:r>
            <a:r>
              <a:rPr lang="tr-TR" sz="1200" b="1" dirty="0"/>
              <a:t>, 7(1), 29-54.</a:t>
            </a:r>
          </a:p>
          <a:p>
            <a:pPr marL="0" indent="-457200" algn="just">
              <a:spcBef>
                <a:spcPts val="600"/>
              </a:spcBef>
              <a:buNone/>
            </a:pPr>
            <a:r>
              <a:rPr lang="tr-TR" sz="1200" b="1" dirty="0" err="1"/>
              <a:t>Talawar</a:t>
            </a:r>
            <a:r>
              <a:rPr lang="tr-TR" sz="1200" b="1" dirty="0"/>
              <a:t>, A. B., Patil, R. ve </a:t>
            </a:r>
            <a:r>
              <a:rPr lang="tr-TR" sz="1200" b="1" dirty="0" err="1"/>
              <a:t>Kumbar</a:t>
            </a:r>
            <a:r>
              <a:rPr lang="tr-TR" sz="1200" b="1" dirty="0"/>
              <a:t>, B. D. (2021). P</a:t>
            </a:r>
            <a:r>
              <a:rPr lang="en-US" sz="1200" b="1" dirty="0" err="1"/>
              <a:t>ublic</a:t>
            </a:r>
            <a:r>
              <a:rPr lang="en-US" sz="1200" b="1" dirty="0"/>
              <a:t> library services for multicultural</a:t>
            </a:r>
            <a:r>
              <a:rPr lang="tr-TR" sz="1200" b="1" dirty="0"/>
              <a:t> </a:t>
            </a:r>
            <a:r>
              <a:rPr lang="en-US" sz="1200" b="1" dirty="0"/>
              <a:t>society: </a:t>
            </a:r>
            <a:r>
              <a:rPr lang="tr-TR" sz="1200" b="1" dirty="0"/>
              <a:t>R</a:t>
            </a:r>
            <a:r>
              <a:rPr lang="en-US" sz="1200" b="1" dirty="0" err="1"/>
              <a:t>eview</a:t>
            </a:r>
            <a:r>
              <a:rPr lang="en-US" sz="1200" b="1" dirty="0"/>
              <a:t> of literature with a</a:t>
            </a:r>
            <a:r>
              <a:rPr lang="tr-TR" sz="1200" b="1" dirty="0"/>
              <a:t> </a:t>
            </a:r>
            <a:r>
              <a:rPr lang="en-US" sz="1200" b="1" dirty="0"/>
              <a:t>global perspective</a:t>
            </a:r>
            <a:r>
              <a:rPr lang="tr-TR" sz="1200" b="1" dirty="0"/>
              <a:t>. </a:t>
            </a:r>
            <a:r>
              <a:rPr lang="en-US" sz="1200" b="1" i="1" dirty="0"/>
              <a:t>Journal </a:t>
            </a:r>
            <a:r>
              <a:rPr lang="tr-TR" sz="1200" b="1" i="1" dirty="0"/>
              <a:t>o</a:t>
            </a:r>
            <a:r>
              <a:rPr lang="en-US" sz="1200" b="1" i="1" dirty="0"/>
              <a:t>f Indian Library Association</a:t>
            </a:r>
            <a:r>
              <a:rPr lang="en-US" sz="1200" b="1" dirty="0"/>
              <a:t>, 57(4), </a:t>
            </a:r>
            <a:r>
              <a:rPr lang="tr-TR" sz="1200" b="1" dirty="0"/>
              <a:t>194-205.</a:t>
            </a:r>
          </a:p>
          <a:p>
            <a:pPr marL="0" indent="-457200" algn="just">
              <a:spcBef>
                <a:spcPts val="600"/>
              </a:spcBef>
              <a:buNone/>
            </a:pPr>
            <a:r>
              <a:rPr lang="en-US" sz="1200" b="1" dirty="0"/>
              <a:t>New York Public Library</a:t>
            </a:r>
            <a:r>
              <a:rPr lang="tr-TR" sz="1200" b="1" dirty="0"/>
              <a:t> (</a:t>
            </a:r>
            <a:r>
              <a:rPr lang="en-US" sz="1200" b="1" dirty="0"/>
              <a:t>20</a:t>
            </a:r>
            <a:r>
              <a:rPr lang="tr-TR" sz="1200" b="1" dirty="0"/>
              <a:t>25). </a:t>
            </a:r>
            <a:r>
              <a:rPr lang="en-US" sz="1200" b="1" i="1" dirty="0"/>
              <a:t>Multilingual Resources at The New York... </a:t>
            </a:r>
            <a:r>
              <a:rPr lang="en-US" sz="1200" b="1" dirty="0">
                <a:hlinkClick r:id="rId5"/>
              </a:rPr>
              <a:t>https://www.nypl.org/spotlight/multilingual</a:t>
            </a:r>
            <a:endParaRPr lang="tr-TR" sz="1200" b="1" dirty="0"/>
          </a:p>
          <a:p>
            <a:pPr marL="0" indent="-457200" algn="just">
              <a:spcBef>
                <a:spcPts val="600"/>
              </a:spcBef>
              <a:buNone/>
            </a:pPr>
            <a:r>
              <a:rPr lang="en-US" sz="1200" b="1" dirty="0"/>
              <a:t>Tindall, G. B. </a:t>
            </a:r>
            <a:r>
              <a:rPr lang="en-US" sz="1200" b="1" dirty="0" err="1"/>
              <a:t>ve</a:t>
            </a:r>
            <a:r>
              <a:rPr lang="en-US" sz="1200" b="1" dirty="0"/>
              <a:t> Shi, D. E. (2007). </a:t>
            </a:r>
            <a:r>
              <a:rPr lang="en-US" sz="1200" b="1" i="1" dirty="0"/>
              <a:t>America: </a:t>
            </a:r>
            <a:r>
              <a:rPr lang="tr-TR" sz="1200" b="1" i="1" dirty="0"/>
              <a:t>A </a:t>
            </a:r>
            <a:r>
              <a:rPr lang="en-US" sz="1200" b="1" i="1" dirty="0"/>
              <a:t>narrative history</a:t>
            </a:r>
            <a:r>
              <a:rPr lang="en-US" sz="1200" b="1" dirty="0"/>
              <a:t>,</a:t>
            </a:r>
            <a:r>
              <a:rPr lang="tr-TR" sz="1200" b="1" dirty="0"/>
              <a:t> </a:t>
            </a:r>
            <a:r>
              <a:rPr lang="en-US" sz="1200" b="1" dirty="0"/>
              <a:t>Seventh Edition, Volume Two. W. W. Norton &amp; Company.</a:t>
            </a:r>
            <a:endParaRPr lang="tr-TR" sz="1200" b="1" dirty="0"/>
          </a:p>
          <a:p>
            <a:pPr marL="0" indent="-457200" algn="just">
              <a:spcBef>
                <a:spcPts val="600"/>
              </a:spcBef>
              <a:buNone/>
            </a:pPr>
            <a:r>
              <a:rPr lang="tr-TR" sz="1200" b="1" dirty="0" err="1"/>
              <a:t>Toman</a:t>
            </a:r>
            <a:r>
              <a:rPr lang="tr-TR" sz="1200" b="1" dirty="0"/>
              <a:t>, M. ve Akman, H. (2014). Tarihi süreç içerisinde Amerikan İmparatorluğu. </a:t>
            </a:r>
            <a:r>
              <a:rPr lang="tr-TR" sz="1200" b="1" i="1" dirty="0"/>
              <a:t>Tarih Okulu Dergisi (TOD), </a:t>
            </a:r>
            <a:r>
              <a:rPr lang="tr-TR" sz="1200" b="1" dirty="0"/>
              <a:t>7 (XX), 285-331. </a:t>
            </a:r>
            <a:r>
              <a:rPr lang="tr-TR" sz="1200" b="1" dirty="0">
                <a:hlinkClick r:id="rId6"/>
              </a:rPr>
              <a:t>http://www.johschool.com/Makaleler/502281139_11.%20hakman.pdf</a:t>
            </a:r>
            <a:endParaRPr lang="tr-TR" sz="1200" b="1" dirty="0"/>
          </a:p>
          <a:p>
            <a:pPr marL="0" indent="-457200" algn="just">
              <a:spcBef>
                <a:spcPts val="600"/>
              </a:spcBef>
              <a:buNone/>
            </a:pPr>
            <a:r>
              <a:rPr lang="en-US" sz="1200" b="1" dirty="0" err="1"/>
              <a:t>Trembach</a:t>
            </a:r>
            <a:r>
              <a:rPr lang="en-US" sz="1200" b="1" dirty="0"/>
              <a:t>, S. (2022). Library services to multicultural populations through the lens</a:t>
            </a:r>
            <a:r>
              <a:rPr lang="tr-TR" sz="1200" b="1" dirty="0"/>
              <a:t> </a:t>
            </a:r>
            <a:r>
              <a:rPr lang="en-US" sz="1200" b="1" dirty="0"/>
              <a:t>of history: A literature review. </a:t>
            </a:r>
            <a:r>
              <a:rPr lang="en-US" sz="1200" b="1" i="1" dirty="0"/>
              <a:t>International Journal of Librarianship</a:t>
            </a:r>
            <a:r>
              <a:rPr lang="en-US" sz="1200" b="1" dirty="0"/>
              <a:t>, 7(2), 61-73. </a:t>
            </a:r>
            <a:r>
              <a:rPr lang="en-US" sz="1200" b="1" dirty="0">
                <a:hlinkClick r:id="rId7"/>
              </a:rPr>
              <a:t>https://journal.calaijol.org/index.php/ijol/article/view/259</a:t>
            </a:r>
            <a:endParaRPr lang="tr-TR" sz="1200" b="1" dirty="0"/>
          </a:p>
          <a:p>
            <a:pPr marL="0" indent="-457200" algn="just">
              <a:spcBef>
                <a:spcPts val="600"/>
              </a:spcBef>
              <a:buNone/>
            </a:pPr>
            <a:r>
              <a:rPr lang="en-US" sz="1200" b="1" dirty="0"/>
              <a:t>Wiegand, W. A. </a:t>
            </a:r>
            <a:r>
              <a:rPr lang="tr-TR" sz="1200" b="1" dirty="0"/>
              <a:t>ve </a:t>
            </a:r>
            <a:r>
              <a:rPr lang="en-US" sz="1200" b="1" dirty="0"/>
              <a:t>Davis, D. G. (2013). </a:t>
            </a:r>
            <a:r>
              <a:rPr lang="en-US" sz="1200" b="1" i="1" dirty="0"/>
              <a:t>Encyclopedia of library history</a:t>
            </a:r>
            <a:r>
              <a:rPr lang="en-US" sz="1200" b="1" dirty="0"/>
              <a:t>. Routledge</a:t>
            </a:r>
            <a:r>
              <a:rPr lang="tr-TR" sz="1200" b="1" dirty="0"/>
              <a:t>.</a:t>
            </a:r>
          </a:p>
          <a:p>
            <a:pPr marL="0" indent="-457200">
              <a:buNone/>
            </a:pPr>
            <a:endParaRPr lang="tr-TR" sz="1200" b="1" dirty="0"/>
          </a:p>
          <a:p>
            <a:pPr marL="0" indent="-457200">
              <a:buNone/>
            </a:pPr>
            <a:endParaRPr lang="tr-TR" sz="1200" b="1" dirty="0"/>
          </a:p>
          <a:p>
            <a:pPr marL="0" indent="-457200">
              <a:buNone/>
            </a:pPr>
            <a:endParaRPr lang="tr-TR" sz="1200" b="1" dirty="0"/>
          </a:p>
          <a:p>
            <a:pPr marL="0" indent="-457200">
              <a:buNone/>
            </a:pPr>
            <a:endParaRPr lang="tr-TR" sz="1200" b="1" dirty="0"/>
          </a:p>
          <a:p>
            <a:pPr marL="0" indent="-457200">
              <a:buNone/>
            </a:pPr>
            <a:endParaRPr lang="tr-TR" sz="1200" b="1" dirty="0"/>
          </a:p>
        </p:txBody>
      </p:sp>
    </p:spTree>
    <p:extLst>
      <p:ext uri="{BB962C8B-B14F-4D97-AF65-F5344CB8AC3E}">
        <p14:creationId xmlns:p14="http://schemas.microsoft.com/office/powerpoint/2010/main" val="130423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58064" y="157303"/>
            <a:ext cx="5454170" cy="634181"/>
          </a:xfrm>
        </p:spPr>
        <p:txBody>
          <a:bodyPr>
            <a:normAutofit fontScale="90000"/>
          </a:bodyPr>
          <a:lstStyle/>
          <a:p>
            <a:pPr algn="ctr"/>
            <a:r>
              <a:rPr lang="tr-TR" b="1" noProof="0" dirty="0"/>
              <a:t>GİRİŞ</a:t>
            </a:r>
          </a:p>
        </p:txBody>
      </p:sp>
      <p:sp>
        <p:nvSpPr>
          <p:cNvPr id="3" name="İçerik Yer Tutucusu 2"/>
          <p:cNvSpPr>
            <a:spLocks noGrp="1"/>
          </p:cNvSpPr>
          <p:nvPr>
            <p:ph idx="1"/>
          </p:nvPr>
        </p:nvSpPr>
        <p:spPr>
          <a:xfrm>
            <a:off x="600729" y="791483"/>
            <a:ext cx="9438005" cy="4628587"/>
          </a:xfrm>
        </p:spPr>
        <p:txBody>
          <a:bodyPr>
            <a:noAutofit/>
          </a:bodyPr>
          <a:lstStyle/>
          <a:p>
            <a:pPr marL="0" indent="0" algn="just">
              <a:buNone/>
            </a:pPr>
            <a:r>
              <a:rPr lang="tr-TR" sz="1500" b="1" noProof="0" dirty="0"/>
              <a:t>Bu derste, Amerika Birleşik Devletleri’nin tarihsel süreçteki dönüşümleri ve bu dönüşümlerin toplumsal yapıya, kültürel çeşitliliğe ve eğitim kurumlarına yansımalarının kapsamlı bir şekilde ele alınması amaçlanmaktadır.</a:t>
            </a:r>
          </a:p>
          <a:p>
            <a:pPr marL="0" indent="0" algn="just">
              <a:buNone/>
            </a:pPr>
            <a:r>
              <a:rPr lang="tr-TR" sz="1500" b="1" noProof="0" dirty="0"/>
              <a:t>Amerika kıtasının keşfiyle başlayan tarihsel süreç, yerli halkların yok olması, kolonizasyon ve sömürgecilik politikalarıyla devam etmiş; kölelik, bağımlı ekonomik yapılar ve göç hareketleriyle şekillenmiştir. </a:t>
            </a:r>
          </a:p>
          <a:p>
            <a:pPr marL="0" indent="0" algn="just">
              <a:buNone/>
            </a:pPr>
            <a:r>
              <a:rPr lang="tr-TR" sz="1500" b="1" noProof="0" dirty="0"/>
              <a:t>Bu gelişmeler, ülkenin çok kültürlü yapısının temel taşlarını oluşturmuş ve halk kütüphanelerinin tarihsel gelişiminde de önemli rol oynamıştır. </a:t>
            </a:r>
          </a:p>
          <a:p>
            <a:pPr marL="0" indent="0" algn="just">
              <a:buNone/>
            </a:pPr>
            <a:r>
              <a:rPr lang="tr-TR" sz="1500" b="1" noProof="0" dirty="0"/>
              <a:t>Bu bağlamda, kütüphanelerin birer bilgi ve kültür köprüsü olarak, farklı etnik ve kültürel grupların entegrasyonunu sağlayan, eşitlikçi erişim alanları durumuna gelişleri ayrıntılı bir biçimde incelenecektir. </a:t>
            </a:r>
          </a:p>
          <a:p>
            <a:pPr marL="0" indent="0" algn="just">
              <a:buNone/>
            </a:pPr>
            <a:r>
              <a:rPr lang="tr-TR" sz="1500" b="1" noProof="0" dirty="0"/>
              <a:t>Ayrıca, günümüzde karşılaşılan teknolojik dönüşümler, finansal kısıtlamalar ve politik gelişmeler doğrultusunda kütüphanelerin yeni stratejiler geliştirme gerekliliği üzerinde durulacaktır. </a:t>
            </a:r>
          </a:p>
          <a:p>
            <a:pPr marL="0" indent="0" algn="just">
              <a:buNone/>
            </a:pPr>
            <a:r>
              <a:rPr lang="tr-TR" sz="1500" b="1" noProof="0" dirty="0"/>
              <a:t>Bu ders, Amerika’nın tarihsel ve kültürel çeşitliliğinin, bilgi ve kültürel erişim alanındaki hizmetlerle nasıl şekillendiğini anlamamıza katkı sağlayacaktır.</a:t>
            </a:r>
          </a:p>
        </p:txBody>
      </p:sp>
    </p:spTree>
    <p:extLst>
      <p:ext uri="{BB962C8B-B14F-4D97-AF65-F5344CB8AC3E}">
        <p14:creationId xmlns:p14="http://schemas.microsoft.com/office/powerpoint/2010/main" val="2988615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CCF01-DAB6-3E08-1C1D-2BD1C172E9E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F830A14-B6C5-9C53-AF3C-FF3DEF209EB9}"/>
              </a:ext>
            </a:extLst>
          </p:cNvPr>
          <p:cNvSpPr>
            <a:spLocks noGrp="1"/>
          </p:cNvSpPr>
          <p:nvPr>
            <p:ph type="title"/>
          </p:nvPr>
        </p:nvSpPr>
        <p:spPr>
          <a:xfrm>
            <a:off x="850491" y="157303"/>
            <a:ext cx="8814620" cy="452297"/>
          </a:xfrm>
        </p:spPr>
        <p:txBody>
          <a:bodyPr>
            <a:normAutofit fontScale="90000"/>
          </a:bodyPr>
          <a:lstStyle/>
          <a:p>
            <a:pPr algn="ctr"/>
            <a:r>
              <a:rPr lang="tr-TR" sz="2400" b="1" dirty="0"/>
              <a:t>AMERİKA BİRLEŞİK DEVLETLERİ: GENEL BİLGİLER</a:t>
            </a:r>
            <a:endParaRPr lang="tr-TR" sz="2400" b="1" noProof="0" dirty="0"/>
          </a:p>
        </p:txBody>
      </p:sp>
      <p:sp>
        <p:nvSpPr>
          <p:cNvPr id="3" name="İçerik Yer Tutucusu 2">
            <a:extLst>
              <a:ext uri="{FF2B5EF4-FFF2-40B4-BE49-F238E27FC236}">
                <a16:creationId xmlns:a16="http://schemas.microsoft.com/office/drawing/2014/main" id="{3413E83B-2EF5-6ECB-AEEC-F114909CFF99}"/>
              </a:ext>
            </a:extLst>
          </p:cNvPr>
          <p:cNvSpPr>
            <a:spLocks noGrp="1"/>
          </p:cNvSpPr>
          <p:nvPr>
            <p:ph idx="1"/>
          </p:nvPr>
        </p:nvSpPr>
        <p:spPr>
          <a:xfrm>
            <a:off x="600729" y="791484"/>
            <a:ext cx="9438005" cy="5348762"/>
          </a:xfrm>
        </p:spPr>
        <p:txBody>
          <a:bodyPr>
            <a:noAutofit/>
          </a:bodyPr>
          <a:lstStyle/>
          <a:p>
            <a:pPr algn="just"/>
            <a:r>
              <a:rPr lang="tr-TR" sz="1600" b="1" noProof="0" dirty="0"/>
              <a:t>Amerika kıtasının keşfi (1492) ile başlamış ve Avrupalı devletlerin askeri güç kullanımıyla yerli halkların yok olmasına yol açmıştır. </a:t>
            </a:r>
          </a:p>
          <a:p>
            <a:pPr algn="just"/>
            <a:r>
              <a:rPr lang="tr-TR" sz="1600" b="1" noProof="0" dirty="0"/>
              <a:t>Özellikle 1519-1605 yılları arasında Meksika’daki yerli nüfus 25 milyondan 1 milyona düşmüştür. Portekiz ve İspanyol kolonizasyonu sırasında Afrika’dan köleler getirilmiş, böylece ABD emperyalist ve yayılmacı bir devlet karakteri kazanmıştır (</a:t>
            </a:r>
            <a:r>
              <a:rPr lang="tr-TR" sz="1600" b="1" noProof="0" dirty="0" err="1"/>
              <a:t>Toman</a:t>
            </a:r>
            <a:r>
              <a:rPr lang="tr-TR" sz="1600" b="1" noProof="0" dirty="0"/>
              <a:t> ve Akman, 2014, s. 300). </a:t>
            </a:r>
          </a:p>
          <a:p>
            <a:pPr algn="just"/>
            <a:r>
              <a:rPr lang="tr-TR" sz="1600" b="1" noProof="0" dirty="0"/>
              <a:t>On altıncı ve on yedinci yüzyıllarda Amerika, yağmacı istilalara ve bağımlı ekonomik yapıların oluşmasına sahne olmuştur. </a:t>
            </a:r>
          </a:p>
          <a:p>
            <a:pPr algn="just"/>
            <a:r>
              <a:rPr lang="tr-TR" sz="1600" b="1" noProof="0" dirty="0"/>
              <a:t>1607-1733 yılları arasında İngiltere tarafından kurulan 13 kolonide, özellikle kral egemenliği ve vergilerle baskı artmış, bağımsızlık hareketleri başlamıştır. </a:t>
            </a:r>
          </a:p>
          <a:p>
            <a:pPr algn="just"/>
            <a:r>
              <a:rPr lang="tr-TR" sz="1600" b="1" noProof="0" dirty="0"/>
              <a:t>1775’te bağımsızlık bildirgesi kabul edilmiş ve 1783’te savaş sona ermiş, bu süreç Amerika’nın bağımsızlık ve özgürlük mücadelesinin temel taşlarını </a:t>
            </a:r>
            <a:r>
              <a:rPr lang="tr-TR" sz="1600" b="1" dirty="0"/>
              <a:t>oluşturmuştur (Sencer, 1987, s. 85; Hatipoğlu, 2015, </a:t>
            </a:r>
            <a:r>
              <a:rPr lang="tr-TR" sz="1600" b="1" dirty="0" err="1"/>
              <a:t>ss</a:t>
            </a:r>
            <a:r>
              <a:rPr lang="tr-TR" sz="1600" b="1" dirty="0"/>
              <a:t>. 66-67). </a:t>
            </a:r>
            <a:endParaRPr lang="tr-TR" sz="1600" b="1" noProof="0" dirty="0"/>
          </a:p>
          <a:p>
            <a:pPr algn="just"/>
            <a:r>
              <a:rPr lang="tr-TR" sz="1600" b="1" noProof="0" dirty="0"/>
              <a:t>Siyahi nüfusun durumu ve köleliğin gelişimi önemli bir dönüm noktasıdır. İlk olarak 1619 ve sonrası Virginia’da gelen siyahi köleler, başlangıçta toplumda eşit haklara sahip olsalar da 17. yüzyıl sonlarında </a:t>
            </a:r>
            <a:r>
              <a:rPr lang="tr-TR" sz="1600" b="1" dirty="0"/>
              <a:t>kölelik yasallaştırılmıştır. </a:t>
            </a:r>
          </a:p>
          <a:p>
            <a:pPr algn="just"/>
            <a:r>
              <a:rPr lang="tr-TR" sz="1600" b="1" dirty="0"/>
              <a:t>1750 itibarıyla tüm kolonilerde kölelik yasal duruma gelmiştir (Mızrak, 2017, </a:t>
            </a:r>
            <a:r>
              <a:rPr lang="tr-TR" sz="1600" b="1" dirty="0" err="1"/>
              <a:t>ss</a:t>
            </a:r>
            <a:r>
              <a:rPr lang="tr-TR" sz="1600" b="1" dirty="0"/>
              <a:t>. 1-2). </a:t>
            </a:r>
          </a:p>
        </p:txBody>
      </p:sp>
    </p:spTree>
    <p:extLst>
      <p:ext uri="{BB962C8B-B14F-4D97-AF65-F5344CB8AC3E}">
        <p14:creationId xmlns:p14="http://schemas.microsoft.com/office/powerpoint/2010/main" val="3774601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ADBDB-3BBF-9F78-F8D5-649838FEA40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764157E-5172-6CB4-B511-0CF9277355B7}"/>
              </a:ext>
            </a:extLst>
          </p:cNvPr>
          <p:cNvSpPr>
            <a:spLocks noGrp="1"/>
          </p:cNvSpPr>
          <p:nvPr>
            <p:ph type="title"/>
          </p:nvPr>
        </p:nvSpPr>
        <p:spPr>
          <a:xfrm>
            <a:off x="850491" y="157303"/>
            <a:ext cx="8814620" cy="452297"/>
          </a:xfrm>
        </p:spPr>
        <p:txBody>
          <a:bodyPr>
            <a:normAutofit fontScale="90000"/>
          </a:bodyPr>
          <a:lstStyle/>
          <a:p>
            <a:pPr algn="ctr"/>
            <a:r>
              <a:rPr lang="tr-TR" sz="2400" b="1" dirty="0"/>
              <a:t>AMERİKA BİRLEŞİK DEVLETLERİ: GENEL BİLGİLER</a:t>
            </a:r>
            <a:endParaRPr lang="tr-TR" sz="2400" b="1" noProof="0" dirty="0"/>
          </a:p>
        </p:txBody>
      </p:sp>
      <p:sp>
        <p:nvSpPr>
          <p:cNvPr id="3" name="İçerik Yer Tutucusu 2">
            <a:extLst>
              <a:ext uri="{FF2B5EF4-FFF2-40B4-BE49-F238E27FC236}">
                <a16:creationId xmlns:a16="http://schemas.microsoft.com/office/drawing/2014/main" id="{E11E2A36-E40C-AB0F-7084-845763E75DA9}"/>
              </a:ext>
            </a:extLst>
          </p:cNvPr>
          <p:cNvSpPr>
            <a:spLocks noGrp="1"/>
          </p:cNvSpPr>
          <p:nvPr>
            <p:ph idx="1"/>
          </p:nvPr>
        </p:nvSpPr>
        <p:spPr>
          <a:xfrm>
            <a:off x="600729" y="791484"/>
            <a:ext cx="9438005" cy="5048878"/>
          </a:xfrm>
        </p:spPr>
        <p:txBody>
          <a:bodyPr>
            <a:noAutofit/>
          </a:bodyPr>
          <a:lstStyle/>
          <a:p>
            <a:pPr algn="just"/>
            <a:r>
              <a:rPr lang="tr-TR" sz="1700" b="1" noProof="0" dirty="0"/>
              <a:t>Kolonileşme döneminden başlayarak, topraklar ve tarım ürünleri sürekli daha çok üretilmiş, bu ise tarım sayesinde büyüyen ekonomiyi ve çalışanlara olan gereksinimi artırmıştır. Bu durumda, maliyetleri düşük tutmak için üç önemli yöntem kullanılmıştır:  </a:t>
            </a:r>
          </a:p>
          <a:p>
            <a:pPr lvl="1" algn="just">
              <a:buFont typeface="Wingdings" panose="05000000000000000000" pitchFamily="2" charset="2"/>
              <a:buChar char="v"/>
            </a:pPr>
            <a:r>
              <a:rPr lang="tr-TR" sz="1700" b="1" noProof="0" dirty="0"/>
              <a:t>Bağımlı hizmet (ücretsiz veya düşük ücretle çalışanlar)</a:t>
            </a:r>
          </a:p>
          <a:p>
            <a:pPr lvl="1" algn="just">
              <a:buFont typeface="Wingdings" panose="05000000000000000000" pitchFamily="2" charset="2"/>
              <a:buChar char="v"/>
            </a:pPr>
            <a:r>
              <a:rPr lang="tr-TR" sz="1700" b="1" dirty="0"/>
              <a:t>K</a:t>
            </a:r>
            <a:r>
              <a:rPr lang="tr-TR" sz="1700" b="1" noProof="0" dirty="0" err="1"/>
              <a:t>ölelik</a:t>
            </a:r>
            <a:endParaRPr lang="tr-TR" sz="1700" b="1" noProof="0" dirty="0"/>
          </a:p>
          <a:p>
            <a:pPr lvl="1" algn="just">
              <a:buFont typeface="Wingdings" panose="05000000000000000000" pitchFamily="2" charset="2"/>
              <a:buChar char="v"/>
            </a:pPr>
            <a:r>
              <a:rPr lang="tr-TR" sz="1700" b="1" noProof="0" dirty="0"/>
              <a:t>Göçmenlik (yabancı işçilerin getirilmesi) (Hatipoğlu, 2015, s. 114-115).</a:t>
            </a:r>
          </a:p>
          <a:p>
            <a:pPr algn="just"/>
            <a:r>
              <a:rPr lang="tr-TR" sz="1700" b="1" dirty="0"/>
              <a:t>Bu yöntemler sadece ABD’de değil, diğer İngiliz sömürgelerinde de yaygın olmuştur. </a:t>
            </a:r>
          </a:p>
          <a:p>
            <a:pPr algn="just"/>
            <a:r>
              <a:rPr lang="tr-TR" sz="1700" b="1" dirty="0"/>
              <a:t>Avrupa ve Afrika’dan çok sayıda insan getirilerek, ucuz işgücü sağlanmıştır. </a:t>
            </a:r>
          </a:p>
          <a:p>
            <a:pPr algn="just"/>
            <a:r>
              <a:rPr lang="tr-TR" sz="1700" b="1" dirty="0"/>
              <a:t>Özellikle 17. ve 18. yüzyıllarda, bu insanlar 4-7 yıl boyunca karşılıksız çalışmayı kabul etmişlerdir. </a:t>
            </a:r>
          </a:p>
          <a:p>
            <a:pPr algn="just"/>
            <a:r>
              <a:rPr lang="tr-TR" sz="1700" b="1" dirty="0"/>
              <a:t>18. yüzyılın sonlarına doğru, en yaygın ucuz işgücü kaynağı kölelik olmuştur.</a:t>
            </a:r>
          </a:p>
          <a:p>
            <a:pPr algn="just"/>
            <a:r>
              <a:rPr lang="tr-TR" sz="1700" b="1" dirty="0"/>
              <a:t>Afrika’nın batısından ve Karayipler’den getirilen siyah insanlar, 1770’lerde Güney ABD kolonilerinin nüfusunun üçte ikisini oluşturmuştur (Hatipoğlu, 2015, s. 114-115). </a:t>
            </a:r>
            <a:endParaRPr lang="tr-TR" sz="1700" b="1" noProof="0" dirty="0"/>
          </a:p>
        </p:txBody>
      </p:sp>
    </p:spTree>
    <p:extLst>
      <p:ext uri="{BB962C8B-B14F-4D97-AF65-F5344CB8AC3E}">
        <p14:creationId xmlns:p14="http://schemas.microsoft.com/office/powerpoint/2010/main" val="2326174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3C9CE-DD0D-E426-48C1-DDE8FF7CE0A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CE099EC-C26F-226C-9368-3704644D5F05}"/>
              </a:ext>
            </a:extLst>
          </p:cNvPr>
          <p:cNvSpPr>
            <a:spLocks noGrp="1"/>
          </p:cNvSpPr>
          <p:nvPr>
            <p:ph type="title"/>
          </p:nvPr>
        </p:nvSpPr>
        <p:spPr>
          <a:xfrm>
            <a:off x="850491" y="157303"/>
            <a:ext cx="8814620" cy="452297"/>
          </a:xfrm>
        </p:spPr>
        <p:txBody>
          <a:bodyPr>
            <a:normAutofit fontScale="90000"/>
          </a:bodyPr>
          <a:lstStyle/>
          <a:p>
            <a:pPr algn="ctr"/>
            <a:r>
              <a:rPr lang="tr-TR" sz="2400" b="1" dirty="0"/>
              <a:t>AMERİKA BİRLEŞİK DEVLETLERİ: GENEL BİLGİLER</a:t>
            </a:r>
            <a:endParaRPr lang="tr-TR" sz="2400" b="1" noProof="0" dirty="0"/>
          </a:p>
        </p:txBody>
      </p:sp>
      <p:sp>
        <p:nvSpPr>
          <p:cNvPr id="3" name="İçerik Yer Tutucusu 2">
            <a:extLst>
              <a:ext uri="{FF2B5EF4-FFF2-40B4-BE49-F238E27FC236}">
                <a16:creationId xmlns:a16="http://schemas.microsoft.com/office/drawing/2014/main" id="{0593BCB8-7514-0C5C-5BDC-B46A3B13424A}"/>
              </a:ext>
            </a:extLst>
          </p:cNvPr>
          <p:cNvSpPr>
            <a:spLocks noGrp="1"/>
          </p:cNvSpPr>
          <p:nvPr>
            <p:ph idx="1"/>
          </p:nvPr>
        </p:nvSpPr>
        <p:spPr>
          <a:xfrm>
            <a:off x="600729" y="791483"/>
            <a:ext cx="9438005" cy="4837485"/>
          </a:xfrm>
        </p:spPr>
        <p:txBody>
          <a:bodyPr>
            <a:noAutofit/>
          </a:bodyPr>
          <a:lstStyle/>
          <a:p>
            <a:pPr algn="just"/>
            <a:r>
              <a:rPr lang="tr-TR" sz="1600" b="1" noProof="0" dirty="0"/>
              <a:t>Sanayi ve tarım ekonomileri arasındaki farklar, Kuzey ve Güney eyaletleri arasında farklı gelişmelere yol açmış; Kuzey sanayileşirken, Güney tarıma dayalı olmuştur. </a:t>
            </a:r>
          </a:p>
          <a:p>
            <a:pPr algn="just"/>
            <a:r>
              <a:rPr lang="tr-TR" sz="1600" b="1" noProof="0" dirty="0"/>
              <a:t>1860-1890 yılları arasında Amerika, birçok önemli icat ve patentle (Thomas Edison’un elektrik ampulünü, Alexander Graham Bell’in telefonu icadı vb.) güçlenmiştir  (</a:t>
            </a:r>
            <a:r>
              <a:rPr lang="tr-TR" sz="1600" b="1" noProof="0" dirty="0" err="1"/>
              <a:t>Reeves</a:t>
            </a:r>
            <a:r>
              <a:rPr lang="tr-TR" sz="1600" b="1" noProof="0" dirty="0"/>
              <a:t>, 2000, s. 2). </a:t>
            </a:r>
          </a:p>
          <a:p>
            <a:pPr algn="just"/>
            <a:r>
              <a:rPr lang="tr-TR" sz="1600" b="1" noProof="0" dirty="0"/>
              <a:t>Aynı dönemde</a:t>
            </a:r>
            <a:r>
              <a:rPr lang="tr-TR" sz="1600" b="1" dirty="0"/>
              <a:t>, köleliğin kaldırılmasıyla sonuçlanan 1861-1865 </a:t>
            </a:r>
            <a:r>
              <a:rPr lang="tr-TR" sz="1600" b="1" noProof="0" dirty="0"/>
              <a:t>arasındaki iç savaş, Güney’in köleliğe dayanan ekonomisi ile Kuzey’in gelişen sanayileşmiş ekonomisi arasındaki çatışmanın sonucudur (</a:t>
            </a:r>
            <a:r>
              <a:rPr lang="sv-SE" sz="1600" b="1" dirty="0"/>
              <a:t>Fişek</a:t>
            </a:r>
            <a:r>
              <a:rPr lang="tr-TR" sz="1600" b="1" dirty="0"/>
              <a:t>, 1</a:t>
            </a:r>
            <a:r>
              <a:rPr lang="sv-SE" sz="1600" b="1" dirty="0"/>
              <a:t>971, s. 116</a:t>
            </a:r>
            <a:r>
              <a:rPr lang="tr-TR" sz="1600" b="1" dirty="0"/>
              <a:t>; </a:t>
            </a:r>
            <a:r>
              <a:rPr lang="tr-TR" sz="1600" b="1" dirty="0" err="1"/>
              <a:t>Tindall</a:t>
            </a:r>
            <a:r>
              <a:rPr lang="tr-TR" sz="1600" b="1" dirty="0"/>
              <a:t> ve </a:t>
            </a:r>
            <a:r>
              <a:rPr lang="tr-TR" sz="1600" b="1" dirty="0" err="1"/>
              <a:t>Shi</a:t>
            </a:r>
            <a:r>
              <a:rPr lang="tr-TR" sz="1600" b="1" dirty="0"/>
              <a:t>, 2007, s. 659). </a:t>
            </a:r>
            <a:endParaRPr lang="tr-TR" sz="1600" b="1" noProof="0" dirty="0"/>
          </a:p>
          <a:p>
            <a:pPr algn="just"/>
            <a:r>
              <a:rPr lang="tr-TR" sz="1600" b="1" noProof="0" dirty="0"/>
              <a:t>Savaş sonrası hızla büyüyen sanayi ve göç, ABD’nin dünya ekonomisinde önemli bir konuma gelmesine neden olmuştur (Hatipoğlu, 2015, s. 106-107).</a:t>
            </a:r>
          </a:p>
          <a:p>
            <a:pPr algn="just"/>
            <a:r>
              <a:rPr lang="tr-TR" sz="1600" b="1" noProof="0" dirty="0"/>
              <a:t>Amerika, göç hareketlerinin en yoğun yaşandığı ülkelerden biri olmuştur. </a:t>
            </a:r>
          </a:p>
          <a:p>
            <a:pPr algn="just"/>
            <a:r>
              <a:rPr lang="tr-TR" sz="1600" b="1" noProof="0" dirty="0"/>
              <a:t>1830-1860 yılları arasında İngiltere, İrlanda ve Almanya’dan, 1860-1890 arasında ise İskandinav ülkelerinden göçler artmıştır. </a:t>
            </a:r>
          </a:p>
          <a:p>
            <a:pPr algn="just"/>
            <a:r>
              <a:rPr lang="tr-TR" sz="1600" b="1" noProof="0" dirty="0"/>
              <a:t>1900-1909 yıllarında yaklaşık 8,2 milyon göçmen ABD’ye gelmiştir (Deniz, 2014, s. 181). </a:t>
            </a:r>
          </a:p>
        </p:txBody>
      </p:sp>
    </p:spTree>
    <p:extLst>
      <p:ext uri="{BB962C8B-B14F-4D97-AF65-F5344CB8AC3E}">
        <p14:creationId xmlns:p14="http://schemas.microsoft.com/office/powerpoint/2010/main" val="2860765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EA216-8599-0A66-4A12-15E2778F936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1495BE9-FE8D-0A89-2735-1957AE21E05A}"/>
              </a:ext>
            </a:extLst>
          </p:cNvPr>
          <p:cNvSpPr>
            <a:spLocks noGrp="1"/>
          </p:cNvSpPr>
          <p:nvPr>
            <p:ph type="title"/>
          </p:nvPr>
        </p:nvSpPr>
        <p:spPr>
          <a:xfrm>
            <a:off x="850491" y="157303"/>
            <a:ext cx="8814620" cy="452297"/>
          </a:xfrm>
        </p:spPr>
        <p:txBody>
          <a:bodyPr>
            <a:normAutofit fontScale="90000"/>
          </a:bodyPr>
          <a:lstStyle/>
          <a:p>
            <a:pPr algn="ctr"/>
            <a:r>
              <a:rPr lang="tr-TR" sz="2400" b="1" dirty="0"/>
              <a:t>AMERİKA BİRLEŞİK DEVLETLERİ: GENEL BİLGİLER</a:t>
            </a:r>
            <a:endParaRPr lang="tr-TR" sz="2400" b="1" noProof="0" dirty="0"/>
          </a:p>
        </p:txBody>
      </p:sp>
      <p:sp>
        <p:nvSpPr>
          <p:cNvPr id="3" name="İçerik Yer Tutucusu 2">
            <a:extLst>
              <a:ext uri="{FF2B5EF4-FFF2-40B4-BE49-F238E27FC236}">
                <a16:creationId xmlns:a16="http://schemas.microsoft.com/office/drawing/2014/main" id="{2979A025-A142-CF9D-529D-CAF21770BB50}"/>
              </a:ext>
            </a:extLst>
          </p:cNvPr>
          <p:cNvSpPr>
            <a:spLocks noGrp="1"/>
          </p:cNvSpPr>
          <p:nvPr>
            <p:ph idx="1"/>
          </p:nvPr>
        </p:nvSpPr>
        <p:spPr>
          <a:xfrm>
            <a:off x="600729" y="791483"/>
            <a:ext cx="9438005" cy="4631007"/>
          </a:xfrm>
        </p:spPr>
        <p:txBody>
          <a:bodyPr>
            <a:noAutofit/>
          </a:bodyPr>
          <a:lstStyle/>
          <a:p>
            <a:pPr algn="just"/>
            <a:r>
              <a:rPr lang="tr-TR" sz="1500" b="1" noProof="0" dirty="0"/>
              <a:t>2006 verilerine göre ABD’de yaklaşık 1 milyon göçmen statüsünde kişi bulunmaktadır. </a:t>
            </a:r>
          </a:p>
          <a:p>
            <a:pPr algn="just"/>
            <a:r>
              <a:rPr lang="tr-TR" sz="1500" b="1" noProof="0" dirty="0"/>
              <a:t>2010 verileriyle toplam göçmen sayısı yaklaşık 216 milyon olup, yüksek gelirli ülkelerdeki göçmenlerin büyük kısmının ABD’de olduğu bilinmektedir (% 20). </a:t>
            </a:r>
          </a:p>
          <a:p>
            <a:pPr algn="just"/>
            <a:r>
              <a:rPr lang="tr-TR" sz="1500" b="1" noProof="0" dirty="0"/>
              <a:t>Göç dalgaları, ülkenin çok kültürlü yapısını şekillendirmiştir.</a:t>
            </a:r>
          </a:p>
          <a:p>
            <a:pPr algn="just"/>
            <a:r>
              <a:rPr lang="tr-TR" sz="1500" b="1" dirty="0"/>
              <a:t>B</a:t>
            </a:r>
            <a:r>
              <a:rPr lang="tr-TR" sz="1500" b="1" noProof="0" dirty="0"/>
              <a:t>aşlangıçta Kuzey ve Batı Avrupa’dan gelenler olmuş, daha sonra Güney ve Doğu Avrupa, Çin, Japonya ve Latin Amerika’dan göçler olmuştur (Şan ve Haşlak, 2012, s. 32-33).</a:t>
            </a:r>
          </a:p>
          <a:p>
            <a:pPr algn="just"/>
            <a:r>
              <a:rPr lang="tr-TR" sz="1500" b="1" noProof="0" dirty="0"/>
              <a:t>Çok kültürlülük ve kimliklerin yönetiminde kullanılan metaforlar önemlidir:</a:t>
            </a:r>
          </a:p>
          <a:p>
            <a:pPr lvl="1" algn="just">
              <a:buFont typeface="Wingdings" panose="05000000000000000000" pitchFamily="2" charset="2"/>
              <a:buChar char="v"/>
            </a:pPr>
            <a:r>
              <a:rPr lang="tr-TR" sz="1500" b="1" noProof="0" dirty="0"/>
              <a:t>“Eritme potası” (</a:t>
            </a:r>
            <a:r>
              <a:rPr lang="tr-TR" sz="1500" b="1" noProof="0" dirty="0" err="1"/>
              <a:t>melting</a:t>
            </a:r>
            <a:r>
              <a:rPr lang="tr-TR" sz="1500" b="1" noProof="0" dirty="0"/>
              <a:t> pot) ilk kez </a:t>
            </a:r>
            <a:r>
              <a:rPr lang="tr-TR" sz="1500" b="1" noProof="0" dirty="0" err="1"/>
              <a:t>Zangwill</a:t>
            </a:r>
            <a:r>
              <a:rPr lang="tr-TR" sz="1500" b="1" noProof="0" dirty="0"/>
              <a:t> tarafından 20. yüzyıl başlarında kullanılmıştır ve farklı grupların zamanla asimile edilmesi fikrini temsil eder. </a:t>
            </a:r>
          </a:p>
          <a:p>
            <a:pPr lvl="1" algn="just">
              <a:buFont typeface="Wingdings" panose="05000000000000000000" pitchFamily="2" charset="2"/>
              <a:buChar char="v"/>
            </a:pPr>
            <a:r>
              <a:rPr lang="tr-TR" sz="1500" b="1" noProof="0" dirty="0"/>
              <a:t>Ancak 1960’larda bu anlayış yerini “mozaik” (</a:t>
            </a:r>
            <a:r>
              <a:rPr lang="tr-TR" sz="1500" b="1" noProof="0" dirty="0" err="1"/>
              <a:t>mosaic</a:t>
            </a:r>
            <a:r>
              <a:rPr lang="tr-TR" sz="1500" b="1" noProof="0" dirty="0"/>
              <a:t>) metaforuna bırakmıştır; bu anlayış, farklı kültürlerin kendi özgün kimliklerini koruyarak bir arada yaşamalarını savunur. </a:t>
            </a:r>
          </a:p>
          <a:p>
            <a:pPr lvl="1" algn="just">
              <a:buFont typeface="Wingdings" panose="05000000000000000000" pitchFamily="2" charset="2"/>
              <a:buChar char="v"/>
            </a:pPr>
            <a:r>
              <a:rPr lang="tr-TR" sz="1500" b="1" noProof="0" dirty="0"/>
              <a:t>Bu bağlamda (mozaik), bireyler hem Amerikan kimliğiyle hem de ırk, etnik köken, cinsiyet ve cinsel tercihler gibi farklı kimlikleriyle var olmaktadırlar (</a:t>
            </a:r>
            <a:r>
              <a:rPr lang="tr-TR" sz="1500" b="1" noProof="0" dirty="0" err="1"/>
              <a:t>Owen</a:t>
            </a:r>
            <a:r>
              <a:rPr lang="tr-TR" sz="1500" b="1" noProof="0" dirty="0"/>
              <a:t>, 2005, </a:t>
            </a:r>
            <a:r>
              <a:rPr lang="tr-TR" sz="1500" b="1" noProof="0" dirty="0" err="1"/>
              <a:t>ss</a:t>
            </a:r>
            <a:r>
              <a:rPr lang="tr-TR" sz="1500" b="1" noProof="0" dirty="0"/>
              <a:t>. 1-2).</a:t>
            </a:r>
          </a:p>
        </p:txBody>
      </p:sp>
    </p:spTree>
    <p:extLst>
      <p:ext uri="{BB962C8B-B14F-4D97-AF65-F5344CB8AC3E}">
        <p14:creationId xmlns:p14="http://schemas.microsoft.com/office/powerpoint/2010/main" val="3748289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CA7EB-3633-BB6B-D099-E193CB5F8D0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76427CC-0132-24C5-93AD-E45EB3273041}"/>
              </a:ext>
            </a:extLst>
          </p:cNvPr>
          <p:cNvSpPr>
            <a:spLocks noGrp="1"/>
          </p:cNvSpPr>
          <p:nvPr>
            <p:ph type="title"/>
          </p:nvPr>
        </p:nvSpPr>
        <p:spPr>
          <a:xfrm>
            <a:off x="1681317" y="142554"/>
            <a:ext cx="7634748" cy="663691"/>
          </a:xfrm>
        </p:spPr>
        <p:txBody>
          <a:bodyPr>
            <a:normAutofit fontScale="90000"/>
          </a:bodyPr>
          <a:lstStyle/>
          <a:p>
            <a:pPr algn="ctr"/>
            <a:r>
              <a:rPr lang="tr-TR" sz="2400" b="1" dirty="0"/>
              <a:t> </a:t>
            </a:r>
            <a:r>
              <a:rPr lang="tr-TR" sz="2200" b="1" dirty="0"/>
              <a:t>Amerika Birleşik Devletleri Halk Kütüphaneleri: </a:t>
            </a:r>
            <a:br>
              <a:rPr lang="tr-TR" sz="2200" b="1" dirty="0"/>
            </a:br>
            <a:r>
              <a:rPr lang="tr-TR" sz="2200" b="1" dirty="0"/>
              <a:t>Tarihsel Arka Plan </a:t>
            </a:r>
            <a:endParaRPr lang="tr-TR" sz="2200" b="1" noProof="0" dirty="0"/>
          </a:p>
        </p:txBody>
      </p:sp>
      <p:sp>
        <p:nvSpPr>
          <p:cNvPr id="3" name="İçerik Yer Tutucusu 2">
            <a:extLst>
              <a:ext uri="{FF2B5EF4-FFF2-40B4-BE49-F238E27FC236}">
                <a16:creationId xmlns:a16="http://schemas.microsoft.com/office/drawing/2014/main" id="{BE13ABB8-0E0B-E2B5-7820-F51932EA027D}"/>
              </a:ext>
            </a:extLst>
          </p:cNvPr>
          <p:cNvSpPr>
            <a:spLocks noGrp="1"/>
          </p:cNvSpPr>
          <p:nvPr>
            <p:ph idx="1"/>
          </p:nvPr>
        </p:nvSpPr>
        <p:spPr>
          <a:xfrm>
            <a:off x="639577" y="1032387"/>
            <a:ext cx="9581055" cy="5392993"/>
          </a:xfrm>
        </p:spPr>
        <p:txBody>
          <a:bodyPr>
            <a:noAutofit/>
          </a:bodyPr>
          <a:lstStyle/>
          <a:p>
            <a:pPr marL="0" indent="0" algn="just">
              <a:buNone/>
            </a:pPr>
            <a:r>
              <a:rPr lang="tr-TR" b="1" u="sng" noProof="0" dirty="0"/>
              <a:t>İlk Halk Kütüphanesi ve Kuruluşu </a:t>
            </a:r>
          </a:p>
          <a:p>
            <a:pPr algn="just"/>
            <a:r>
              <a:rPr lang="tr-TR" b="1" noProof="0" dirty="0"/>
              <a:t>Amerika’daki ilk halk kütüphanesinin 1833 yılında New Hampshire’da </a:t>
            </a:r>
            <a:r>
              <a:rPr lang="tr-TR" b="1" noProof="0" dirty="0" err="1"/>
              <a:t>Peterborough’da</a:t>
            </a:r>
            <a:r>
              <a:rPr lang="tr-TR" b="1" noProof="0" dirty="0"/>
              <a:t> kurulduğu bilinmektedir. Bu kütüphaneye vatandaşların verdiği oylar ve vergi desteğiyle ulaşılmıştır (</a:t>
            </a:r>
            <a:r>
              <a:rPr lang="tr-TR" b="1" noProof="0" dirty="0" err="1"/>
              <a:t>Lawler</a:t>
            </a:r>
            <a:r>
              <a:rPr lang="tr-TR" b="1" noProof="0" dirty="0"/>
              <a:t>, 2016, s.5).</a:t>
            </a:r>
          </a:p>
          <a:p>
            <a:pPr algn="just"/>
            <a:r>
              <a:rPr lang="tr-TR" b="1" dirty="0"/>
              <a:t>Ancak, gerçek halk kütüphanesi hareketi 1850’li yıllarda Boston Halk Kütüphanesi’nin kurulmasıyla başlamıştır.</a:t>
            </a:r>
          </a:p>
          <a:p>
            <a:pPr algn="just"/>
            <a:r>
              <a:rPr lang="tr-TR" b="1" dirty="0"/>
              <a:t>1848’de Massachusetts’te onaylanan Yetki Yasasıyla (</a:t>
            </a:r>
            <a:r>
              <a:rPr lang="tr-TR" b="1" dirty="0" err="1"/>
              <a:t>Act</a:t>
            </a:r>
            <a:r>
              <a:rPr lang="tr-TR" b="1" dirty="0"/>
              <a:t> of </a:t>
            </a:r>
            <a:r>
              <a:rPr lang="tr-TR" b="1" dirty="0" err="1"/>
              <a:t>Authorization</a:t>
            </a:r>
            <a:r>
              <a:rPr lang="tr-TR" b="1" dirty="0"/>
              <a:t>) halk kütüphanelerinin yasal temel kazanması sağlanmıştır. </a:t>
            </a:r>
          </a:p>
          <a:p>
            <a:pPr algn="just"/>
            <a:r>
              <a:rPr lang="tr-TR" b="1" dirty="0"/>
              <a:t>Bu yasa, kurumsallaşma ve finansal güçlenmeye katkıda bulunurken, halk kütüphanelerinin hükümete ait olması gerektiği görüşünü de desteklemiştir. </a:t>
            </a:r>
          </a:p>
          <a:p>
            <a:pPr algn="just"/>
            <a:r>
              <a:rPr lang="tr-TR" b="1" dirty="0"/>
              <a:t>Bu uygulama, İngiltere’de de 1850’de başlatılmış ve 1854’te kütüphaneler halka açılmıştır. </a:t>
            </a:r>
          </a:p>
          <a:p>
            <a:pPr algn="just"/>
            <a:r>
              <a:rPr lang="tr-TR" b="1" dirty="0"/>
              <a:t>Ancak, bu dönemde halk kütüphanelerinin elit entelektüel sınıf tarafından bilimsel araştırma merkezi olarak tekelleşme tehlikesi de dile getirilmektedir (</a:t>
            </a:r>
            <a:r>
              <a:rPr lang="tr-TR" b="1" dirty="0" err="1"/>
              <a:t>Lawler</a:t>
            </a:r>
            <a:r>
              <a:rPr lang="tr-TR" b="1" dirty="0"/>
              <a:t>, 2016, s.5; Harris, 1975, s.2; </a:t>
            </a:r>
            <a:r>
              <a:rPr lang="tr-TR" b="1" dirty="0" err="1"/>
              <a:t>Wiegand</a:t>
            </a:r>
            <a:r>
              <a:rPr lang="tr-TR" b="1" dirty="0"/>
              <a:t> ve Davis, 2013, s.85).</a:t>
            </a:r>
          </a:p>
        </p:txBody>
      </p:sp>
    </p:spTree>
    <p:extLst>
      <p:ext uri="{BB962C8B-B14F-4D97-AF65-F5344CB8AC3E}">
        <p14:creationId xmlns:p14="http://schemas.microsoft.com/office/powerpoint/2010/main" val="3009870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037B9-5CA9-3E6A-1F98-1197F947B3D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FDF9D10-E58F-C0FB-627F-60F537C86353}"/>
              </a:ext>
            </a:extLst>
          </p:cNvPr>
          <p:cNvSpPr>
            <a:spLocks noGrp="1"/>
          </p:cNvSpPr>
          <p:nvPr>
            <p:ph type="title"/>
          </p:nvPr>
        </p:nvSpPr>
        <p:spPr>
          <a:xfrm>
            <a:off x="1681317" y="142554"/>
            <a:ext cx="7634748" cy="663691"/>
          </a:xfrm>
        </p:spPr>
        <p:txBody>
          <a:bodyPr>
            <a:normAutofit fontScale="90000"/>
          </a:bodyPr>
          <a:lstStyle/>
          <a:p>
            <a:pPr algn="ctr"/>
            <a:r>
              <a:rPr lang="tr-TR" sz="2400" b="1" dirty="0"/>
              <a:t> </a:t>
            </a:r>
            <a:r>
              <a:rPr lang="tr-TR" sz="2200" b="1" dirty="0"/>
              <a:t>Amerika Birleşik Devletleri Halk Kütüphaneleri: </a:t>
            </a:r>
            <a:br>
              <a:rPr lang="tr-TR" sz="2200" b="1" dirty="0"/>
            </a:br>
            <a:r>
              <a:rPr lang="tr-TR" sz="2200" b="1" dirty="0"/>
              <a:t>Tarihsel Arka Plan </a:t>
            </a:r>
            <a:endParaRPr lang="tr-TR" sz="2200" b="1" noProof="0" dirty="0"/>
          </a:p>
        </p:txBody>
      </p:sp>
      <p:sp>
        <p:nvSpPr>
          <p:cNvPr id="3" name="İçerik Yer Tutucusu 2">
            <a:extLst>
              <a:ext uri="{FF2B5EF4-FFF2-40B4-BE49-F238E27FC236}">
                <a16:creationId xmlns:a16="http://schemas.microsoft.com/office/drawing/2014/main" id="{A2DEDCDE-A6D2-BE4D-413F-88DE168D0557}"/>
              </a:ext>
            </a:extLst>
          </p:cNvPr>
          <p:cNvSpPr>
            <a:spLocks noGrp="1"/>
          </p:cNvSpPr>
          <p:nvPr>
            <p:ph idx="1"/>
          </p:nvPr>
        </p:nvSpPr>
        <p:spPr>
          <a:xfrm>
            <a:off x="639577" y="1032387"/>
            <a:ext cx="9581055" cy="4006645"/>
          </a:xfrm>
        </p:spPr>
        <p:txBody>
          <a:bodyPr>
            <a:noAutofit/>
          </a:bodyPr>
          <a:lstStyle/>
          <a:p>
            <a:pPr marL="0" indent="0" algn="just">
              <a:buNone/>
            </a:pPr>
            <a:r>
              <a:rPr lang="tr-TR" sz="2000" b="1" u="sng" noProof="0" dirty="0"/>
              <a:t>Halk Kütüphanelerinin İşlevleri ve Eğitim Rolü</a:t>
            </a:r>
          </a:p>
          <a:p>
            <a:pPr algn="just"/>
            <a:r>
              <a:rPr lang="tr-TR" sz="2000" b="1" noProof="0" dirty="0"/>
              <a:t>19. yüzyıl boyunca halk kütüphanelerinin öncelikli işlevi eğitim desteği olmuştur.</a:t>
            </a:r>
          </a:p>
          <a:p>
            <a:pPr algn="just"/>
            <a:r>
              <a:rPr lang="tr-TR" sz="2000" b="1" noProof="0" dirty="0"/>
              <a:t>Özellikle ilköğretimin zorunlu olması, orta ve lise düzeyinde okula yazılma oranlarının artması ve çocukların büyük çoğunluğunun ilköğretim seviyesine erişimi, halk kütüphanelerinin eğitsel destek rolünü güçlendirmiştir. </a:t>
            </a:r>
          </a:p>
          <a:p>
            <a:pPr algn="just"/>
            <a:r>
              <a:rPr lang="tr-TR" sz="2000" b="1" noProof="0" dirty="0"/>
              <a:t>Ayrıca, yüksekokul gelişmeleri 1890’lardan itibaren halk kütüphanelerinin gelişimini de hızlandırmıştır (</a:t>
            </a:r>
            <a:r>
              <a:rPr lang="tr-TR" sz="2000" b="1" noProof="0" dirty="0" err="1"/>
              <a:t>Kevane</a:t>
            </a:r>
            <a:r>
              <a:rPr lang="tr-TR" sz="2000" b="1" noProof="0" dirty="0"/>
              <a:t> ve </a:t>
            </a:r>
            <a:r>
              <a:rPr lang="tr-TR" sz="2000" b="1" noProof="0" dirty="0" err="1"/>
              <a:t>Sundstrom</a:t>
            </a:r>
            <a:r>
              <a:rPr lang="tr-TR" sz="2000" b="1" noProof="0" dirty="0"/>
              <a:t>, 2014, s.118).</a:t>
            </a:r>
          </a:p>
        </p:txBody>
      </p:sp>
    </p:spTree>
    <p:extLst>
      <p:ext uri="{BB962C8B-B14F-4D97-AF65-F5344CB8AC3E}">
        <p14:creationId xmlns:p14="http://schemas.microsoft.com/office/powerpoint/2010/main" val="3162779957"/>
      </p:ext>
    </p:extLst>
  </p:cSld>
  <p:clrMapOvr>
    <a:masterClrMapping/>
  </p:clrMapOvr>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9785</TotalTime>
  <Words>5229</Words>
  <Application>Microsoft Office PowerPoint</Application>
  <PresentationFormat>Geniş ekran</PresentationFormat>
  <Paragraphs>238</Paragraphs>
  <Slides>28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28</vt:i4>
      </vt:variant>
    </vt:vector>
  </HeadingPairs>
  <TitlesOfParts>
    <vt:vector size="33" baseType="lpstr">
      <vt:lpstr>Arial</vt:lpstr>
      <vt:lpstr>Trebuchet MS</vt:lpstr>
      <vt:lpstr>Wingdings</vt:lpstr>
      <vt:lpstr>Wingdings 3</vt:lpstr>
      <vt:lpstr>Yüzeyler</vt:lpstr>
      <vt:lpstr> ÇOK KÜLTÜRLÜLÜK VE HİZMETLERİ 9. HAFTA ÇOK KÜLTÜRLÜ KÜTÜPHANELER:  AMERİKA BİRLEŞİK DEVLETLERİ ÖRNEĞİ</vt:lpstr>
      <vt:lpstr>KAPSAM</vt:lpstr>
      <vt:lpstr>GİRİŞ</vt:lpstr>
      <vt:lpstr>AMERİKA BİRLEŞİK DEVLETLERİ: GENEL BİLGİLER</vt:lpstr>
      <vt:lpstr>AMERİKA BİRLEŞİK DEVLETLERİ: GENEL BİLGİLER</vt:lpstr>
      <vt:lpstr>AMERİKA BİRLEŞİK DEVLETLERİ: GENEL BİLGİLER</vt:lpstr>
      <vt:lpstr>AMERİKA BİRLEŞİK DEVLETLERİ: GENEL BİLGİLER</vt:lpstr>
      <vt:lpstr> Amerika Birleşik Devletleri Halk Kütüphaneleri:  Tarihsel Arka Plan </vt:lpstr>
      <vt:lpstr> Amerika Birleşik Devletleri Halk Kütüphaneleri:  Tarihsel Arka Plan </vt:lpstr>
      <vt:lpstr> Amerika Birleşik Devletleri Halk Kütüphaneleri:  Tarihsel Arka Plan </vt:lpstr>
      <vt:lpstr> Amerika Birleşik Devletleri Halk Kütüphaneleri: Günümüz</vt:lpstr>
      <vt:lpstr> Amerika Birleşik Devletleri Halk Kütüphaneleri: Günümüz</vt:lpstr>
      <vt:lpstr> Amerika Birleşik Devletleri Çok Kültürlü Halk Kütüphaneleri</vt:lpstr>
      <vt:lpstr> Amerika Birleşik Devletleri Çok Kültürlü Halk Kütüphaneleri</vt:lpstr>
      <vt:lpstr> Amerika Birleşik Devletleri Çok Kültürlü Halk Kütüphaneleri</vt:lpstr>
      <vt:lpstr> Amerika Birleşik Devletleri Çok Kültürlü Halk Kütüphaneleri</vt:lpstr>
      <vt:lpstr> Amerika Birleşik Devletleri Çok Kültürlü Halk Kütüphaneleri:  Brooklyn Halk Kütüphanesi </vt:lpstr>
      <vt:lpstr> Amerika Birleşik Devletleri Çok Kültürlü Halk Kütüphaneleri:  Brooklyn Halk Kütüphanesi </vt:lpstr>
      <vt:lpstr> Amerika Birleşik Devletleri Çok Kültürlü Halk Kütüphaneleri:  New York Halk Kütüphanesi </vt:lpstr>
      <vt:lpstr> Amerika Birleşik Devletleri Çok Kültürlü Halk Kütüphaneleri:  New York Halk Kütüphanesi </vt:lpstr>
      <vt:lpstr> Amerika Birleşik Devletleri Çok Kültürlü Halk Kütüphaneleri:   Queensborough Halk Kütüphanesi</vt:lpstr>
      <vt:lpstr> Amerika Birleşik Devletleri Çok Kültürlü Halk Kütüphaneleri:   Seattle Halk Kütüphanesi</vt:lpstr>
      <vt:lpstr> SORUNLAR ve STRATEJİLER: TARİHSEL SÜREÇ</vt:lpstr>
      <vt:lpstr> SORUNLAR ve STRATEJİLER: GÜNÜMÜZ</vt:lpstr>
      <vt:lpstr> SORUNLAR ve STRATEJİLER: GÜNÜMÜZ</vt:lpstr>
      <vt:lpstr>SONUÇ VE DEĞERLENDİRME</vt:lpstr>
      <vt:lpstr>KAYNAKÇA</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MEDYA VE İLETİŞİM:  1. HAFTA</dc:title>
  <dc:creator>GULERDEMIR</dc:creator>
  <cp:lastModifiedBy>pc</cp:lastModifiedBy>
  <cp:revision>34</cp:revision>
  <dcterms:created xsi:type="dcterms:W3CDTF">2025-07-04T07:41:44Z</dcterms:created>
  <dcterms:modified xsi:type="dcterms:W3CDTF">2025-12-05T12:08:56Z</dcterms:modified>
</cp:coreProperties>
</file>