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7"/>
  </p:notesMasterIdLst>
  <p:sldIdLst>
    <p:sldId id="256" r:id="rId3"/>
    <p:sldId id="257" r:id="rId4"/>
    <p:sldId id="258" r:id="rId5"/>
    <p:sldId id="271" r:id="rId6"/>
    <p:sldId id="259" r:id="rId7"/>
    <p:sldId id="260" r:id="rId8"/>
    <p:sldId id="272" r:id="rId9"/>
    <p:sldId id="273" r:id="rId10"/>
    <p:sldId id="274" r:id="rId11"/>
    <p:sldId id="275" r:id="rId12"/>
    <p:sldId id="276" r:id="rId13"/>
    <p:sldId id="277" r:id="rId14"/>
    <p:sldId id="265" r:id="rId15"/>
    <p:sldId id="26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45" d="100"/>
          <a:sy n="45" d="100"/>
        </p:scale>
        <p:origin x="67"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3</a:t>
            </a:r>
            <a:r>
              <a:rPr lang="tr-TR" dirty="0" smtClean="0"/>
              <a:t>. </a:t>
            </a:r>
            <a:r>
              <a:rPr lang="tr-TR" dirty="0" smtClean="0"/>
              <a:t>HAFTA </a:t>
            </a:r>
            <a:r>
              <a:rPr lang="tr-TR" dirty="0"/>
              <a:t>HALK SAĞLIĞI: </a:t>
            </a:r>
            <a:r>
              <a:rPr lang="tr-TR" dirty="0"/>
              <a:t>SAĞLIĞA BÜTÜNCÜL BAKIŞ</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Halk Sağlığının Temel İlkeleri</a:t>
            </a:r>
            <a:br>
              <a:rPr lang="tr-TR" b="1" dirty="0"/>
            </a:br>
            <a:endParaRPr lang="tr-TR" dirty="0"/>
          </a:p>
        </p:txBody>
      </p:sp>
      <p:sp>
        <p:nvSpPr>
          <p:cNvPr id="3" name="İçerik Yer Tutucusu 2"/>
          <p:cNvSpPr>
            <a:spLocks noGrp="1"/>
          </p:cNvSpPr>
          <p:nvPr>
            <p:ph idx="1"/>
          </p:nvPr>
        </p:nvSpPr>
        <p:spPr/>
        <p:txBody>
          <a:bodyPr>
            <a:normAutofit fontScale="47500" lnSpcReduction="20000"/>
          </a:bodyPr>
          <a:lstStyle/>
          <a:p>
            <a:r>
              <a:rPr lang="tr-TR" dirty="0" smtClean="0"/>
              <a:t>Halk </a:t>
            </a:r>
            <a:r>
              <a:rPr lang="tr-TR" dirty="0"/>
              <a:t>sağlığı anlayışında sağlık doğuştan kazanılmış bir insan hakkıdır. Herkesin sağlık hizmetlerine eşit erişim hakkı bulunmakla birlikte, daha fazla risk taşıyan bireylere gereksinimleri doğrultusunda daha fazla hizmet sunulması hakkaniyet ilkesinin gereğidir.</a:t>
            </a:r>
          </a:p>
          <a:p>
            <a:r>
              <a:rPr lang="tr-TR" dirty="0"/>
              <a:t>Kişi çevresiyle bir bütündür ve yaşam, doğum öncesinden ölüme kadar kesintisiz bir süreç olarak ele alınmalıdır. Koruma tedaviden üstündür; ancak koruyucu ve tedavi edici hizmetlerin birlikte sunulması gerekir. Hastalıkların nedenleri yalnızca biyolojik değil, aynı zamanda fiziksel, sosyal ve ekonomik olabilir.</a:t>
            </a:r>
          </a:p>
          <a:p>
            <a:r>
              <a:rPr lang="tr-TR" dirty="0"/>
              <a:t>Bireyin hastalığı ailesini ve toplumu da etkiler. Bu nedenle sağlık hizmetleri ekip çalışmasına dayanmalı, farklı sektörlerin iş birliğiyle yürütülmeli ve halkın planlama ile uygulama süreçlerine katılımı sağlanmalıdır. Bireylerin kendi sağlıklarından sorumlu olmaları önemlidir; ancak bu sorumluluğun yerine getirilebilmesi için gerekli bilgiye, hizmete ve sağlıklı yaşam koşullarına erişimleri desteklenmelidir.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1467615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Temel Sağlık Hizmetleri ve Uygulama Alanları</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Temel </a:t>
            </a:r>
            <a:r>
              <a:rPr lang="tr-TR" dirty="0"/>
              <a:t>sağlık hizmetleri, toplumun sağlık sistemiyle ilk temasını oluşturan, erişilebilir, kabul edilebilir, sürekli ve toplum katılımına dayalı hizmetlerdir. Koruyucu, tedavi edici, </a:t>
            </a:r>
            <a:r>
              <a:rPr lang="tr-TR" dirty="0" err="1"/>
              <a:t>rehabilite</a:t>
            </a:r>
            <a:r>
              <a:rPr lang="tr-TR" dirty="0"/>
              <a:t> edici ve sağlığı geliştirici hizmetlerin bütünlük içinde sunulması esastır.</a:t>
            </a:r>
          </a:p>
          <a:p>
            <a:r>
              <a:rPr lang="tr-TR" dirty="0"/>
              <a:t>Çevre sağlığı, insanın ve diğer canlıların sağlıklı yaşamını sürdürebileceği çevresel koşulların oluşturulmasını amaçlar. İş sağlığı ve meslek hastalıkları alanı, çalışanların iş ortamından kaynaklanan fiziksel, kimyasal, biyolojik, ergonomik ve </a:t>
            </a:r>
            <a:r>
              <a:rPr lang="tr-TR" dirty="0" err="1"/>
              <a:t>psikososyal</a:t>
            </a:r>
            <a:r>
              <a:rPr lang="tr-TR" dirty="0"/>
              <a:t> risklerden korunmasına odaklanır.</a:t>
            </a:r>
          </a:p>
          <a:p>
            <a:r>
              <a:rPr lang="tr-TR" dirty="0"/>
              <a:t>Aile planlaması ise bireylerin ve çiftlerin istedikleri sayıda, istedikleri zamanda ve uygun aralıklarla çocuk sahibi olmalarını sağlayan danışmanlık ve sağlık hizmetlerini kapsar. Aile planlaması, anne ve çocuk sağlığının korunması, riskli gebeliklerin azaltılması ve ailelerin yaşam kalitesinin geliştirilmesi açısından temel bir halk sağlığı hizmetidir.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4083948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Genel Değerlendirme</a:t>
            </a:r>
            <a:br>
              <a:rPr lang="tr-TR" b="1" dirty="0"/>
            </a:b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Sağlığa </a:t>
            </a:r>
            <a:r>
              <a:rPr lang="tr-TR" dirty="0"/>
              <a:t>bütüncül bakış, bireyin yalnızca hastalığına değil; biyolojik özelliklerine, yaşam biçimine, ailesine, çevresine ve toplumsal koşullarına birlikte odaklanır. Toplum sağlığının geliştirilmesi, hastalıkların tedavi edilmesinden önce risklerin önlenmesini, sağlıklı çevrelerin oluşturulmasını ve sağlık hizmetlerinin eşit, erişilebilir ve bütünleşik biçimde sunulmasını gerektirir.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1096092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13</a:t>
            </a:fld>
            <a:endParaRPr lang="tr-TR"/>
          </a:p>
        </p:txBody>
      </p:sp>
      <p:sp>
        <p:nvSpPr>
          <p:cNvPr id="8" name="Rectangle 2"/>
          <p:cNvSpPr>
            <a:spLocks noGrp="1" noChangeArrowheads="1"/>
          </p:cNvSpPr>
          <p:nvPr>
            <p:ph idx="1"/>
          </p:nvPr>
        </p:nvSpPr>
        <p:spPr bwMode="auto">
          <a:xfrm>
            <a:off x="1188718" y="3524240"/>
            <a:ext cx="91006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Arial" panose="020B0604020202020204" pitchFamily="34" charset="0"/>
              </a:rPr>
              <a:t>Erci</a:t>
            </a:r>
            <a:r>
              <a:rPr kumimoji="0" lang="tr-TR" altLang="tr-TR" sz="1400" b="0" i="0" u="none" strike="noStrike" cap="none" normalizeH="0" baseline="0" dirty="0" smtClean="0">
                <a:ln>
                  <a:noFill/>
                </a:ln>
                <a:solidFill>
                  <a:schemeClr val="tx1"/>
                </a:solidFill>
                <a:effectLst/>
                <a:latin typeface="Arial" panose="020B0604020202020204" pitchFamily="34" charset="0"/>
              </a:rPr>
              <a:t>, B. (Ed.). (2019). </a:t>
            </a:r>
            <a:r>
              <a:rPr kumimoji="0" lang="tr-TR" altLang="tr-TR" sz="1400" b="0" i="1" u="none" strike="noStrike" cap="none" normalizeH="0" baseline="0" dirty="0" smtClean="0">
                <a:ln>
                  <a:noFill/>
                </a:ln>
                <a:solidFill>
                  <a:schemeClr val="tx1"/>
                </a:solidFill>
                <a:effectLst/>
                <a:latin typeface="Arial" panose="020B0604020202020204" pitchFamily="34" charset="0"/>
              </a:rPr>
              <a:t>Halk sağlığı hemşireliği</a:t>
            </a:r>
            <a:r>
              <a:rPr kumimoji="0" lang="tr-TR" altLang="tr-TR" sz="1400" b="0" i="0" u="none" strike="noStrike" cap="none" normalizeH="0" baseline="0" dirty="0" smtClean="0">
                <a:ln>
                  <a:noFill/>
                </a:ln>
                <a:solidFill>
                  <a:schemeClr val="tx1"/>
                </a:solidFill>
                <a:effectLst/>
                <a:latin typeface="Arial" panose="020B0604020202020204" pitchFamily="34" charset="0"/>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Arial" panose="020B0604020202020204" pitchFamily="34" charset="0"/>
              </a:rPr>
              <a:t>Güler, Ç., &amp; Akın, L. (Ed.). (2012). </a:t>
            </a:r>
            <a:r>
              <a:rPr kumimoji="0" lang="tr-TR" altLang="tr-TR" sz="1400" b="0" i="1" u="none" strike="noStrike" cap="none" normalizeH="0" baseline="0" dirty="0" smtClean="0">
                <a:ln>
                  <a:noFill/>
                </a:ln>
                <a:solidFill>
                  <a:schemeClr val="tx1"/>
                </a:solidFill>
                <a:effectLst/>
                <a:latin typeface="Arial" panose="020B0604020202020204" pitchFamily="34" charset="0"/>
              </a:rPr>
              <a:t>Halk sağlığı: Temel bilgiler</a:t>
            </a:r>
            <a:r>
              <a:rPr kumimoji="0" lang="tr-TR" altLang="tr-TR" sz="1400" b="0" i="0" u="none" strike="noStrike" cap="none" normalizeH="0" baseline="0" dirty="0" smtClean="0">
                <a:ln>
                  <a:noFill/>
                </a:ln>
                <a:solidFill>
                  <a:schemeClr val="tx1"/>
                </a:solidFill>
                <a:effectLst/>
                <a:latin typeface="Arial" panose="020B0604020202020204" pitchFamily="34" charset="0"/>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Arial" panose="020B0604020202020204" pitchFamily="34" charset="0"/>
              </a:rPr>
              <a:t>Öztek</a:t>
            </a:r>
            <a:r>
              <a:rPr kumimoji="0" lang="tr-TR" altLang="tr-TR" sz="1400" b="0" i="0" u="none" strike="noStrike" cap="none" normalizeH="0" baseline="0" dirty="0" smtClean="0">
                <a:ln>
                  <a:noFill/>
                </a:ln>
                <a:solidFill>
                  <a:schemeClr val="tx1"/>
                </a:solidFill>
                <a:effectLst/>
                <a:latin typeface="Arial" panose="020B0604020202020204" pitchFamily="34" charset="0"/>
              </a:rPr>
              <a:t>, Z. (Ed.). (2025). </a:t>
            </a:r>
            <a:r>
              <a:rPr kumimoji="0" lang="tr-TR" altLang="tr-TR" sz="1400" b="0" i="1" u="none" strike="noStrike" cap="none" normalizeH="0" baseline="0" dirty="0" smtClean="0">
                <a:ln>
                  <a:noFill/>
                </a:ln>
                <a:solidFill>
                  <a:schemeClr val="tx1"/>
                </a:solidFill>
                <a:effectLst/>
                <a:latin typeface="Arial" panose="020B0604020202020204" pitchFamily="34" charset="0"/>
              </a:rPr>
              <a:t>Halk sağlığı el kitabı</a:t>
            </a:r>
            <a:r>
              <a:rPr kumimoji="0" lang="tr-TR" altLang="tr-TR" sz="1400" b="0" i="0" u="none" strike="noStrike" cap="none" normalizeH="0" baseline="0" dirty="0" smtClean="0">
                <a:ln>
                  <a:noFill/>
                </a:ln>
                <a:solidFill>
                  <a:schemeClr val="tx1"/>
                </a:solidFill>
                <a:effectLst/>
                <a:latin typeface="Arial" panose="020B0604020202020204" pitchFamily="34" charset="0"/>
              </a:rPr>
              <a:t>. Nobel Tıp Kitabevleri. </a:t>
            </a:r>
          </a:p>
        </p:txBody>
      </p:sp>
    </p:spTree>
    <p:extLst>
      <p:ext uri="{BB962C8B-B14F-4D97-AF65-F5344CB8AC3E}">
        <p14:creationId xmlns:p14="http://schemas.microsoft.com/office/powerpoint/2010/main" val="2831725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p:txBody>
          <a:bodyPr>
            <a:normAutofit fontScale="55000" lnSpcReduction="20000"/>
          </a:bodyPr>
          <a:lstStyle/>
          <a:p>
            <a:r>
              <a:rPr lang="tr-TR" dirty="0"/>
              <a:t>Sağlık ve hastalık kavramları </a:t>
            </a:r>
            <a:endParaRPr lang="tr-TR" dirty="0" smtClean="0"/>
          </a:p>
          <a:p>
            <a:r>
              <a:rPr lang="tr-TR" dirty="0" smtClean="0"/>
              <a:t>• </a:t>
            </a:r>
            <a:r>
              <a:rPr lang="tr-TR" dirty="0"/>
              <a:t>Sağlığın belirleyicileri </a:t>
            </a:r>
            <a:endParaRPr lang="tr-TR" dirty="0" smtClean="0"/>
          </a:p>
          <a:p>
            <a:r>
              <a:rPr lang="tr-TR" dirty="0" smtClean="0"/>
              <a:t>• </a:t>
            </a:r>
            <a:r>
              <a:rPr lang="tr-TR" dirty="0"/>
              <a:t>Sağlığın geliştirilmesi </a:t>
            </a:r>
            <a:endParaRPr lang="tr-TR" dirty="0" smtClean="0"/>
          </a:p>
          <a:p>
            <a:r>
              <a:rPr lang="tr-TR" dirty="0" smtClean="0"/>
              <a:t>• </a:t>
            </a:r>
            <a:r>
              <a:rPr lang="tr-TR" dirty="0"/>
              <a:t>Koruyucu yaklaşım ve korunma düzeyleri </a:t>
            </a:r>
            <a:endParaRPr lang="tr-TR" dirty="0" smtClean="0"/>
          </a:p>
          <a:p>
            <a:r>
              <a:rPr lang="tr-TR" dirty="0" smtClean="0"/>
              <a:t>• </a:t>
            </a:r>
            <a:r>
              <a:rPr lang="tr-TR" dirty="0"/>
              <a:t>Kişiye ve çevreye yönelik koruyucu sağlık hizmetleri </a:t>
            </a:r>
            <a:endParaRPr lang="tr-TR" dirty="0" smtClean="0"/>
          </a:p>
          <a:p>
            <a:r>
              <a:rPr lang="tr-TR" dirty="0" smtClean="0"/>
              <a:t>• </a:t>
            </a:r>
            <a:r>
              <a:rPr lang="tr-TR" dirty="0"/>
              <a:t>Halk sağlığının tanımı ve temel ilkeleri </a:t>
            </a:r>
            <a:endParaRPr lang="tr-TR" dirty="0" smtClean="0"/>
          </a:p>
          <a:p>
            <a:r>
              <a:rPr lang="tr-TR" dirty="0" smtClean="0"/>
              <a:t>• </a:t>
            </a:r>
            <a:r>
              <a:rPr lang="tr-TR" dirty="0"/>
              <a:t>Temel sağlık hizmetleri </a:t>
            </a:r>
            <a:endParaRPr lang="tr-TR" dirty="0" smtClean="0"/>
          </a:p>
          <a:p>
            <a:r>
              <a:rPr lang="tr-TR" dirty="0" smtClean="0"/>
              <a:t>• </a:t>
            </a:r>
            <a:r>
              <a:rPr lang="tr-TR" dirty="0"/>
              <a:t>Çevre sağlığı </a:t>
            </a:r>
            <a:endParaRPr lang="tr-TR" dirty="0" smtClean="0"/>
          </a:p>
          <a:p>
            <a:r>
              <a:rPr lang="tr-TR" dirty="0" smtClean="0"/>
              <a:t>• </a:t>
            </a:r>
            <a:r>
              <a:rPr lang="tr-TR" dirty="0"/>
              <a:t>İş sağlığı ve meslek </a:t>
            </a:r>
            <a:r>
              <a:rPr lang="tr-TR" dirty="0" smtClean="0"/>
              <a:t>hastalıkları</a:t>
            </a:r>
          </a:p>
          <a:p>
            <a:r>
              <a:rPr lang="tr-TR" dirty="0" smtClean="0"/>
              <a:t> </a:t>
            </a:r>
            <a:r>
              <a:rPr lang="tr-TR" dirty="0"/>
              <a:t>• Aile planlaması</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normAutofit fontScale="90000"/>
          </a:bodyPr>
          <a:lstStyle/>
          <a:p>
            <a:r>
              <a:rPr lang="tr-TR" b="1" dirty="0"/>
              <a:t>Sağlığın Bütüncül Tanımı</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70000" lnSpcReduction="20000"/>
          </a:bodyPr>
          <a:lstStyle/>
          <a:p>
            <a:r>
              <a:rPr lang="tr-TR" dirty="0" smtClean="0"/>
              <a:t>Sağlık</a:t>
            </a:r>
            <a:r>
              <a:rPr lang="tr-TR" dirty="0"/>
              <a:t>, yalnızca hastalık veya sakatlığın bulunmaması değil; bireyin fiziksel, ruhsal ve sosyal yönlerden iyilik hâli içinde olmasıdır. Bütüncül sağlık yaklaşımı, bireyin biyolojik özellikleri kadar sosyal çevresini, yaşam koşullarını, ekonomik durumunu, davranışlarını ve psikolojik özelliklerini de dikkate alır. Bu nedenle sağlık, yalnızca tıbbi müdahalelerle değil; sağlıklı çevre, yeterli beslenme, eğitim, güvenli çalışma koşulları ve toplumsal destek gibi çok sayıda belirleyicinin etkileşimi sonucunda oluşur.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Hastalık ise doku ve hücrelerde ortaya çıkan yapısal veya işlevsel değişikliklerin oluşturduğu klinik tablo olarak tanımlanabilir. Hastalıkların ortaya çıkmasında genetik yapı, </a:t>
            </a:r>
            <a:r>
              <a:rPr lang="tr-TR" dirty="0" err="1"/>
              <a:t>hormonal</a:t>
            </a:r>
            <a:r>
              <a:rPr lang="tr-TR" dirty="0"/>
              <a:t> ve </a:t>
            </a:r>
            <a:r>
              <a:rPr lang="tr-TR" dirty="0" err="1"/>
              <a:t>metabolik</a:t>
            </a:r>
            <a:r>
              <a:rPr lang="tr-TR" dirty="0"/>
              <a:t> bozukluklar gibi bünyesel nedenlerin yanı sıra fiziksel, kimyasal, biyolojik, psikolojik, sosyal, kültürel ve ekonomik çevre faktörleri de etkili olmaktadır.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1153028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normAutofit fontScale="90000"/>
          </a:bodyPr>
          <a:lstStyle/>
          <a:p>
            <a:r>
              <a:rPr lang="tr-TR" b="1" dirty="0"/>
              <a:t>Sağlığın Belirleyicileri ve Sağlığın Geliştirilmesi</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57AF6EBC-B0AD-1BF7-A21E-BCA228DB5D2E}"/>
              </a:ext>
            </a:extLst>
          </p:cNvPr>
          <p:cNvSpPr>
            <a:spLocks noGrp="1"/>
          </p:cNvSpPr>
          <p:nvPr>
            <p:ph idx="1"/>
          </p:nvPr>
        </p:nvSpPr>
        <p:spPr/>
        <p:txBody>
          <a:bodyPr>
            <a:normAutofit fontScale="55000" lnSpcReduction="20000"/>
          </a:bodyPr>
          <a:lstStyle/>
          <a:p>
            <a:r>
              <a:rPr lang="tr-TR" dirty="0" smtClean="0"/>
              <a:t>Bireylerin </a:t>
            </a:r>
            <a:r>
              <a:rPr lang="tr-TR" dirty="0"/>
              <a:t>ve toplumların sağlık düzeyi yalnızca sağlık hizmetlerinin niteliğine bağlı değildir. Gelir, eğitim, istihdam, barınma, beslenme, temiz suya erişim, çevre koşulları, sosyal destek ve yaşam biçimi gibi etkenler sağlığın temel belirleyicileri arasında yer alır. Bu nedenle sağlığın geliştirilmesi yalnızca bireyin davranış değiştirmesine indirgenmemeli; sağlıklı tercihleri mümkün kılan toplumsal ve çevresel koşullar da oluşturulmalıdır.</a:t>
            </a:r>
          </a:p>
          <a:p>
            <a:r>
              <a:rPr lang="tr-TR" dirty="0"/>
              <a:t>Sağlığın geliştirilmesi; bireylerin sağlıkları üzerindeki kontrollerini artırmalarını, sağlıklı davranışlar geliştirmelerini ve sağlıklarını etkileyen sosyal koşulları iyileştirmelerini amaçlayan bir süreçtir. Bu yaklaşımda bireysel sorumluluk önemli olmakla birlikte, devletin, sağlık kurumlarının, eğitim sisteminin ve diğer toplumsal yapıların da sorumluluğu bulunmaktadır.</a:t>
            </a:r>
          </a:p>
          <a:p>
            <a:endParaRPr lang="tr-TR" dirty="0"/>
          </a:p>
        </p:txBody>
      </p:sp>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dirty="0"/>
              <a:t>Öğretim elemanı</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2569302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F9D6F7-22D0-6490-1F9D-BDCF64E73F97}"/>
              </a:ext>
            </a:extLst>
          </p:cNvPr>
          <p:cNvSpPr>
            <a:spLocks noGrp="1"/>
          </p:cNvSpPr>
          <p:nvPr>
            <p:ph type="title"/>
          </p:nvPr>
        </p:nvSpPr>
        <p:spPr/>
        <p:txBody>
          <a:bodyPr/>
          <a:lstStyle/>
          <a:p>
            <a:r>
              <a:rPr lang="tr-TR" b="1" dirty="0"/>
              <a:t>Sağlık Sorunlarına Koruyucu Yaklaşım</a:t>
            </a:r>
            <a:endParaRPr lang="tr-TR" b="1" dirty="0"/>
          </a:p>
        </p:txBody>
      </p:sp>
      <p:sp>
        <p:nvSpPr>
          <p:cNvPr id="3" name="İçerik Yer Tutucusu 2">
            <a:extLst>
              <a:ext uri="{FF2B5EF4-FFF2-40B4-BE49-F238E27FC236}">
                <a16:creationId xmlns:a16="http://schemas.microsoft.com/office/drawing/2014/main" id="{6BFBBE60-3E43-3FF3-7E34-0BC74288A311}"/>
              </a:ext>
            </a:extLst>
          </p:cNvPr>
          <p:cNvSpPr>
            <a:spLocks noGrp="1"/>
          </p:cNvSpPr>
          <p:nvPr>
            <p:ph idx="1"/>
          </p:nvPr>
        </p:nvSpPr>
        <p:spPr/>
        <p:txBody>
          <a:bodyPr>
            <a:normAutofit fontScale="62500" lnSpcReduction="20000"/>
          </a:bodyPr>
          <a:lstStyle/>
          <a:p>
            <a:r>
              <a:rPr lang="tr-TR" dirty="0" smtClean="0"/>
              <a:t>Koruyucu </a:t>
            </a:r>
            <a:r>
              <a:rPr lang="tr-TR" dirty="0"/>
              <a:t>sağlık yaklaşımı, hastalıkların ortaya çıkmasını önlemeyi, erken dönemde belirlemeyi ve hastalığın yol açtığı işlev kayıplarını azaltmayı amaçlar. Korunma düzeyleri </a:t>
            </a:r>
            <a:r>
              <a:rPr lang="tr-TR" dirty="0" err="1"/>
              <a:t>primordial</a:t>
            </a:r>
            <a:r>
              <a:rPr lang="tr-TR" dirty="0"/>
              <a:t>, birincil, ikincil ve üçüncül korunma olarak sınıflandırılır.</a:t>
            </a:r>
          </a:p>
          <a:p>
            <a:r>
              <a:rPr lang="tr-TR" dirty="0" err="1"/>
              <a:t>Primordial</a:t>
            </a:r>
            <a:r>
              <a:rPr lang="tr-TR" dirty="0"/>
              <a:t> korunma, risk faktörleri henüz ortaya çıkmadan önce bunların gelişmesini önlemeye yöneliktir. Çocuklarda sigara kullanımını önleyici eğitimler ve </a:t>
            </a:r>
            <a:r>
              <a:rPr lang="tr-TR" dirty="0" err="1"/>
              <a:t>obeziteyi</a:t>
            </a:r>
            <a:r>
              <a:rPr lang="tr-TR" dirty="0"/>
              <a:t> artıran çevresel koşulların azaltılması bu düzeye örnektir. Birincil korunma, risk faktörleri mevcutken hastalık oluşumunun engellenmesini amaçlar. Bağışıklama, sağlıklı beslenme, egzersiz, kişisel hijyen ve zararlı alışkanlıklardan kaçınma bu kapsamda değerlendirilir.</a:t>
            </a:r>
          </a:p>
          <a:p>
            <a:endParaRPr lang="tr-TR" dirty="0"/>
          </a:p>
        </p:txBody>
      </p:sp>
      <p:sp>
        <p:nvSpPr>
          <p:cNvPr id="4" name="Veri Yer Tutucusu 3">
            <a:extLst>
              <a:ext uri="{FF2B5EF4-FFF2-40B4-BE49-F238E27FC236}">
                <a16:creationId xmlns:a16="http://schemas.microsoft.com/office/drawing/2014/main" id="{1F3EA28B-B8B6-8069-841D-D6691644CD01}"/>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848C73EB-9D7D-A7E1-0C79-433EFE38DAA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C9BD4906-54E6-C0E8-F2B1-EFCA88D15D7C}"/>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788982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İkincil korunma, hastalıkların erken dönemde saptanması, uygun tanı ve tedavinin başlatılmasıdır. Tarama programları, erken tanı, akılcı ilaç kullanımı ve kanıta dayalı tedaviler bu düzeyde yer alır. Üçüncül korunma ise hastalık geliştikten sonra komplikasyonların, sakatlığın ve bağımlılığın azaltılmasını; bireyin mümkün olan en yüksek işlevsellik düzeyine ulaştırılmasını hedefleyen rehabilitasyon hizmetlerini kapsar.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862067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Sağlık Hizmetleri</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smtClean="0"/>
              <a:t>Koruyucu </a:t>
            </a:r>
            <a:r>
              <a:rPr lang="tr-TR" dirty="0"/>
              <a:t>sağlık hizmetleri kişiye ve çevreye yönelik hizmetler olarak iki grupta incelenir. Kişiye yönelik hizmetler; bağışıklama, ilaçla korunma, erken tanı, yeterli ve dengeli beslenme, aile planlaması, sağlık eğitimi ve kişisel hijyen uygulamalarını içerir.</a:t>
            </a:r>
          </a:p>
          <a:p>
            <a:r>
              <a:rPr lang="tr-TR" dirty="0"/>
              <a:t>Çevreye yönelik koruyucu hizmetler ise temiz ve yeterli içme suyu sağlanması, atıkların kontrolü, besin ve barınak hijyeni, hava ve gürültü kirliliğiyle mücadele ve vektör kontrolü gibi toplumun genelini etkileyen uygulamalardan oluşur. Çevresel koşullar düzeltilmeden yalnızca bireye yönelik tedavi uygulanması, hastalıkların tekrar ortaya çıkmasını önlemede yetersiz kalabilir.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271391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Halk Sağlığının Tanımı ve Kapsamı</a:t>
            </a:r>
            <a:br>
              <a:rPr lang="tr-TR" b="1" dirty="0"/>
            </a:b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Halk </a:t>
            </a:r>
            <a:r>
              <a:rPr lang="tr-TR" dirty="0"/>
              <a:t>sağlığı, organize toplum çalışmaları yoluyla çevre koşullarını iyileştiren, bireylere sağlık bilgisi kazandıran, bulaşıcı hastalıkları önleyen, sağlık örgütleri oluşturan ve yaşam düzeyini geliştiren bir bilim ve uygulama alanıdır. Amacı hastalıkları önlemek, yaşam süresini uzatmak, beden ve ruh sağlığını geliştirmek ve toplumun çalışma gücünü artırmaktır.</a:t>
            </a:r>
          </a:p>
          <a:p>
            <a:r>
              <a:rPr lang="tr-TR" dirty="0"/>
              <a:t>Epidemiyoloji, </a:t>
            </a:r>
            <a:r>
              <a:rPr lang="tr-TR" dirty="0" err="1"/>
              <a:t>biyoistatistik</a:t>
            </a:r>
            <a:r>
              <a:rPr lang="tr-TR" dirty="0"/>
              <a:t> ve sağlık yönetimi halk sağlığının temel bilimleri arasında yer alır. Çevre sağlığı, ana çocuk sağlığı ve aile planlaması, beslenme, sağlık eğitimi, sağlığın geliştirilmesi, iş sağlığı ve toplum ruh sağlığı ise uygulamalı halk sağlığı alanlarıdır.</a:t>
            </a:r>
          </a:p>
          <a:p>
            <a:r>
              <a:rPr lang="tr-TR" dirty="0"/>
              <a:t>Bir sağlık sorununun halk sağlığı açısından öncelikli kabul edilmesinde sık görülmesi, sık ölüme neden olması, sakat bırakması ve iş gücü kaybına yol açması temel ölçütlerdir.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36719440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TotalTime>
  <Words>1144</Words>
  <Application>Microsoft Office PowerPoint</Application>
  <PresentationFormat>Geniş ekran</PresentationFormat>
  <Paragraphs>82</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14</vt:i4>
      </vt:variant>
    </vt:vector>
  </HeadingPairs>
  <TitlesOfParts>
    <vt:vector size="19" baseType="lpstr">
      <vt:lpstr>Aptos</vt:lpstr>
      <vt:lpstr>Aptos Display</vt:lpstr>
      <vt:lpstr>Arial</vt:lpstr>
      <vt:lpstr>Office Teması</vt:lpstr>
      <vt:lpstr>Özel Tasarım</vt:lpstr>
      <vt:lpstr>HALK SAĞLIĞI</vt:lpstr>
      <vt:lpstr>PowerPoint Sunusu</vt:lpstr>
      <vt:lpstr>Sağlığın Bütüncül Tanımı   </vt:lpstr>
      <vt:lpstr>PowerPoint Sunusu</vt:lpstr>
      <vt:lpstr>Sağlığın Belirleyicileri ve Sağlığın Geliştirilmesi   </vt:lpstr>
      <vt:lpstr>Sağlık Sorunlarına Koruyucu Yaklaşım</vt:lpstr>
      <vt:lpstr>PowerPoint Sunusu</vt:lpstr>
      <vt:lpstr>Koruyucu Sağlık Hizmetleri </vt:lpstr>
      <vt:lpstr>Halk Sağlığının Tanımı ve Kapsamı </vt:lpstr>
      <vt:lpstr>Halk Sağlığının Temel İlkeleri </vt:lpstr>
      <vt:lpstr>Temel Sağlık Hizmetleri ve Uygulama Alanları </vt:lpstr>
      <vt:lpstr>Genel Değerlendirme </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6</cp:revision>
  <dcterms:created xsi:type="dcterms:W3CDTF">2026-04-02T07:47:59Z</dcterms:created>
  <dcterms:modified xsi:type="dcterms:W3CDTF">2026-06-23T09:58:21Z</dcterms:modified>
</cp:coreProperties>
</file>