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8" r:id="rId2"/>
    <p:sldId id="269" r:id="rId3"/>
    <p:sldId id="270" r:id="rId4"/>
    <p:sldId id="271" r:id="rId5"/>
    <p:sldId id="272" r:id="rId6"/>
    <p:sldId id="266" r:id="rId7"/>
    <p:sldId id="273" r:id="rId8"/>
    <p:sldId id="274" r:id="rId9"/>
    <p:sldId id="267"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2" d="100"/>
          <a:sy n="82" d="100"/>
        </p:scale>
        <p:origin x="147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4500"/>
            </a:lvl1pPr>
          </a:lstStyle>
          <a:p>
            <a:r>
              <a:rPr lang="tr-TR" smtClean="0"/>
              <a:t>Asıl başlık stili için tıklatın</a:t>
            </a:r>
            <a:endParaRPr lang="tr-TR"/>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5" name="Altbilgi Yer Tutucusu 4"/>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6" name="Slayt Numarası Yer Tutucusu 5"/>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3172906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5" name="Altbilgi Yer Tutucusu 4"/>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6" name="Slayt Numarası Yer Tutucusu 5"/>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37195461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5" name="Altbilgi Yer Tutucusu 4"/>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6" name="Slayt Numarası Yer Tutucusu 5"/>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92568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5" name="Altbilgi Yer Tutucusu 4"/>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6" name="Slayt Numarası Yer Tutucusu 5"/>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3707207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39"/>
            <a:ext cx="7886700" cy="2852737"/>
          </a:xfrm>
        </p:spPr>
        <p:txBody>
          <a:bodyPr anchor="b"/>
          <a:lstStyle>
            <a:lvl1pPr>
              <a:defRPr sz="4500"/>
            </a:lvl1pPr>
          </a:lstStyle>
          <a:p>
            <a:r>
              <a:rPr lang="tr-TR" smtClean="0"/>
              <a:t>Asıl başlık stili için tıklatın</a:t>
            </a:r>
            <a:endParaRPr lang="tr-TR"/>
          </a:p>
        </p:txBody>
      </p:sp>
      <p:sp>
        <p:nvSpPr>
          <p:cNvPr id="3" name="Metin Yer Tutucusu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5" name="Altbilgi Yer Tutucusu 4"/>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6" name="Slayt Numarası Yer Tutucusu 5"/>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17965575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6" name="Altbilgi Yer Tutucusu 5"/>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7" name="Slayt Numarası Yer Tutucusu 6"/>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41270065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29841" y="365126"/>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İçerik Yer Tutucusu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İçerik Yer Tutucusu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8" name="Altbilgi Yer Tutucusu 7"/>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9" name="Slayt Numarası Yer Tutucusu 8"/>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20484120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4" name="Altbilgi Yer Tutucusu 3"/>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5" name="Slayt Numarası Yer Tutucusu 4"/>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10937474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3" name="Altbilgi Yer Tutucusu 2"/>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4" name="Slayt Numarası Yer Tutucusu 3"/>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21232398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İçerik Yer Tutucusu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6" name="Altbilgi Yer Tutucusu 5"/>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7" name="Slayt Numarası Yer Tutucusu 6"/>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39825358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Resim Yer Tutucusu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6" name="Altbilgi Yer Tutucusu 5"/>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7" name="Slayt Numarası Yer Tutucusu 6"/>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2730400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0" lang="en-US" sz="1200">
              <a:solidFill>
                <a:schemeClr val="bg2">
                  <a:shade val="50000"/>
                </a:schemeClr>
              </a:solidFill>
              <a:effectLst/>
            </a:endParaRPr>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71293356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lgn="ctr">
              <a:buNone/>
            </a:pPr>
            <a:endParaRPr lang="tr-TR" sz="4400" b="1" dirty="0" smtClean="0"/>
          </a:p>
          <a:p>
            <a:pPr marL="0" indent="0" algn="ctr">
              <a:buNone/>
            </a:pPr>
            <a:endParaRPr lang="tr-TR" sz="4400" b="1" dirty="0"/>
          </a:p>
          <a:p>
            <a:pPr marL="0" indent="0" algn="ctr">
              <a:buNone/>
            </a:pPr>
            <a:r>
              <a:rPr lang="tr-TR" sz="4400" b="1" dirty="0" smtClean="0"/>
              <a:t>1980-91 DÖNEMİ TÜRK DIŞ POLİTKASI </a:t>
            </a:r>
            <a:endParaRPr lang="tr-TR" sz="4400" dirty="0"/>
          </a:p>
        </p:txBody>
      </p:sp>
    </p:spTree>
    <p:extLst>
      <p:ext uri="{BB962C8B-B14F-4D97-AF65-F5344CB8AC3E}">
        <p14:creationId xmlns:p14="http://schemas.microsoft.com/office/powerpoint/2010/main" val="36726309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49290"/>
            <a:ext cx="7886700" cy="6027673"/>
          </a:xfrm>
        </p:spPr>
        <p:txBody>
          <a:bodyPr/>
          <a:lstStyle/>
          <a:p>
            <a:pPr algn="just"/>
            <a:r>
              <a:rPr lang="tr-TR" b="1" dirty="0"/>
              <a:t>1980-1990 döneminde ulusal ve uluslararası ortam</a:t>
            </a:r>
            <a:endParaRPr lang="tr-TR" dirty="0"/>
          </a:p>
          <a:p>
            <a:pPr algn="just"/>
            <a:endParaRPr lang="tr-TR" dirty="0" smtClean="0"/>
          </a:p>
          <a:p>
            <a:pPr algn="just"/>
            <a:r>
              <a:rPr lang="tr-TR" dirty="0" smtClean="0"/>
              <a:t>1980’li </a:t>
            </a:r>
            <a:r>
              <a:rPr lang="tr-TR" dirty="0"/>
              <a:t>yılların başında iki kutuplu dünyada gerilim askerî ve siyasi olarak artmıştır. Füze savunma sistemleri bu gerilimde belirleyici etken olmuştur. Ancak süreç içinde ABD, mevcut silah sistemlerini Sovyetlere karşı bir pazarlık aracı olarak kullanmak ve buradan verilecek tavizlerle Sovyetleri istenilen siyasi ve askerî çizgiye çekip ABD’nin dünya liderliğini kabul ettirme politikasını benimsemiştir</a:t>
            </a:r>
            <a:r>
              <a:rPr lang="tr-TR" dirty="0" smtClean="0"/>
              <a:t>.</a:t>
            </a:r>
          </a:p>
          <a:p>
            <a:pPr algn="just"/>
            <a:endParaRPr lang="tr-TR" dirty="0"/>
          </a:p>
          <a:p>
            <a:pPr algn="just"/>
            <a:r>
              <a:rPr lang="tr-TR" dirty="0"/>
              <a:t> Bu bağlamda ABD’nin izlediği bir politika da anti-komünist oluşumları desteklemek ve Türkiye’nin de içinde bulunduğu, ılımlı İslam ülkeleri olarak adlandırdığı ülkeleri kendi yanında tutmak olmuştur. </a:t>
            </a:r>
          </a:p>
          <a:p>
            <a:pPr algn="just"/>
            <a:endParaRPr lang="tr-TR" dirty="0"/>
          </a:p>
        </p:txBody>
      </p:sp>
    </p:spTree>
    <p:extLst>
      <p:ext uri="{BB962C8B-B14F-4D97-AF65-F5344CB8AC3E}">
        <p14:creationId xmlns:p14="http://schemas.microsoft.com/office/powerpoint/2010/main" val="32515889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83976"/>
            <a:ext cx="7886700" cy="6092987"/>
          </a:xfrm>
        </p:spPr>
        <p:txBody>
          <a:bodyPr/>
          <a:lstStyle/>
          <a:p>
            <a:pPr algn="just"/>
            <a:endParaRPr lang="tr-TR" dirty="0" smtClean="0"/>
          </a:p>
          <a:p>
            <a:pPr algn="just"/>
            <a:r>
              <a:rPr lang="tr-TR" dirty="0" smtClean="0"/>
              <a:t>Burada </a:t>
            </a:r>
            <a:r>
              <a:rPr lang="tr-TR" dirty="0"/>
              <a:t>amaç, bu ülkeleri Sovyet ideolojisinden uzak tutmak olduğu gibi, İran’da İslam rejiminin etkisinin ve nüfuzunun önüne geçmekti. Ayrıca, Sovyetlerin Afganistan’ı işgali ve İran-Irak Savaşı dönemin önemli olaylarından olmuştur. </a:t>
            </a:r>
            <a:endParaRPr lang="tr-TR" dirty="0" smtClean="0"/>
          </a:p>
          <a:p>
            <a:pPr algn="just"/>
            <a:endParaRPr lang="tr-TR" dirty="0"/>
          </a:p>
          <a:p>
            <a:pPr algn="just"/>
            <a:r>
              <a:rPr lang="tr-TR" dirty="0"/>
              <a:t>80’li yılların sonlarında ise Sosyalist-Komünist blokta geri dönüşü olmayan bir çözülme süreci yaşanmıştır. Bu sürecin en önemli aktörü ise SSCB’de 1985’te iktidara gelen </a:t>
            </a:r>
            <a:r>
              <a:rPr lang="tr-TR" dirty="0" err="1"/>
              <a:t>M.Gorbaçov</a:t>
            </a:r>
            <a:r>
              <a:rPr lang="tr-TR" dirty="0"/>
              <a:t> olmuştur. </a:t>
            </a:r>
            <a:endParaRPr lang="tr-TR" dirty="0" smtClean="0"/>
          </a:p>
          <a:p>
            <a:pPr algn="just"/>
            <a:endParaRPr lang="tr-TR" dirty="0"/>
          </a:p>
          <a:p>
            <a:pPr algn="just"/>
            <a:r>
              <a:rPr lang="tr-TR" dirty="0"/>
              <a:t>1980 yılında Türkiye için yaşanan, hem iç hem de dış politikayı belirleyen en önemli olay 12 Eylül’de gerçekleştirilen askerî darbedir. Türkiye 1980’li yıllarda Kıbrıs konusu, Yunanistan ile ilişkiler, Ermeni ve Kürt meselelerinde de ABD’den beklediği desteği bulamamıştır. Ancak yine de bu yıllarda Türk-ABD ilişkilerinin eskiye göre daha iyi bir düzeyde olduğunu söylemek yanlış olmayacaktır. </a:t>
            </a:r>
          </a:p>
          <a:p>
            <a:pPr algn="just"/>
            <a:endParaRPr lang="tr-TR" dirty="0"/>
          </a:p>
        </p:txBody>
      </p:sp>
    </p:spTree>
    <p:extLst>
      <p:ext uri="{BB962C8B-B14F-4D97-AF65-F5344CB8AC3E}">
        <p14:creationId xmlns:p14="http://schemas.microsoft.com/office/powerpoint/2010/main" val="32427822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86612"/>
            <a:ext cx="7886700" cy="5990351"/>
          </a:xfrm>
        </p:spPr>
        <p:txBody>
          <a:bodyPr>
            <a:normAutofit/>
          </a:bodyPr>
          <a:lstStyle/>
          <a:p>
            <a:pPr algn="just"/>
            <a:r>
              <a:rPr lang="tr-TR" sz="2400" b="1" dirty="0"/>
              <a:t>1980-1990 döneminde ABD ve Batı Avrupa ile Türkiye ilişkileri</a:t>
            </a:r>
            <a:endParaRPr lang="tr-TR" sz="2400" dirty="0"/>
          </a:p>
          <a:p>
            <a:pPr lvl="0" algn="just"/>
            <a:r>
              <a:rPr lang="tr-TR" sz="2400" dirty="0"/>
              <a:t>Bu dönemde Batı Avrupa ile ilişikler oldukça gergin bir seyir içindeydi. Bu durum Kıbrıs’a askerî müdahale ile başlamıştı; ancak 12 Eylül askerî darbesiyle zirveye çıkmıştır. </a:t>
            </a:r>
          </a:p>
          <a:p>
            <a:pPr lvl="0" algn="just"/>
            <a:r>
              <a:rPr lang="tr-TR" sz="2400" dirty="0"/>
              <a:t>Gerek ülkedeki yoğun eleştiri alan demokrasi ve insan hakları alanındaki sorunlar gerek bu dönemde ülkeden kaçarak Avrupa’da sığınmacı olarak yaşayan grupların lobi çalışmaları gerekse 1981’de AT üyesi olan Yunanistan’ın Türkiye konusundaki bütün gelişmeleri bloke etme çabası, Türkiye’nin Avrupa ile ilişkilerinde krizler yaratmıştır. </a:t>
            </a:r>
          </a:p>
          <a:p>
            <a:pPr lvl="0" algn="just"/>
            <a:r>
              <a:rPr lang="tr-TR" sz="2400" dirty="0"/>
              <a:t>Türkiye’de Avrupa’nın müdahale ve şikâyetlerinden rahatsızlık duyan, Avrupa’nın sürekli olarak bahane ürettiğini ifade eden siyaset yapıcıları için ABD ve İsrail ile ilişkiler daha cazip bir hâle gelmişti. </a:t>
            </a:r>
          </a:p>
          <a:p>
            <a:pPr algn="just"/>
            <a:endParaRPr lang="tr-TR" sz="2400" dirty="0"/>
          </a:p>
        </p:txBody>
      </p:sp>
    </p:spTree>
    <p:extLst>
      <p:ext uri="{BB962C8B-B14F-4D97-AF65-F5344CB8AC3E}">
        <p14:creationId xmlns:p14="http://schemas.microsoft.com/office/powerpoint/2010/main" val="17819905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58620"/>
            <a:ext cx="7886700" cy="6018343"/>
          </a:xfrm>
        </p:spPr>
        <p:txBody>
          <a:bodyPr/>
          <a:lstStyle/>
          <a:p>
            <a:pPr lvl="0"/>
            <a:r>
              <a:rPr lang="tr-TR" dirty="0"/>
              <a:t>Türkiye’de, Avrupalıların Türklere karşı tarihten gelen düşmanlıklarının asla sona ermeyeceği, ancak ABD gibi Türkiye’nin stratejik önemini bilen ve buna kıymet vererek pragmatik bir dış politika yürüten ülkelerle iş birliğinin daha mümkün olduğuna dair bir inanç yerleşmişti. </a:t>
            </a:r>
          </a:p>
          <a:p>
            <a:pPr lvl="0"/>
            <a:r>
              <a:rPr lang="tr-TR" dirty="0"/>
              <a:t>90’lı yılların başında Türkiye’nin ABD ile yakın iş birliğine yönelerek bir süre AT/AB konusunu arka plana itmesinde bu inancın da payı büyük olmuştur. </a:t>
            </a:r>
          </a:p>
          <a:p>
            <a:pPr lvl="0"/>
            <a:r>
              <a:rPr lang="tr-TR" dirty="0"/>
              <a:t>1980’li yıllarda Yunanistan ile olan ilişkilerde zaman zaman heyecan ve umut verici gelişmeler yaşansa da somut ilerlemeler sağlanamamıştır. Bu konuda 1983’te KKTC’nin ilanı ve Yunanistan’ın AT üyesi olmasının önemli rol oynadığı söylenebilir. </a:t>
            </a:r>
          </a:p>
          <a:p>
            <a:pPr lvl="0"/>
            <a:r>
              <a:rPr lang="tr-TR" dirty="0"/>
              <a:t>Bir başka önemli husus da AT içinde Türkiye’nin üyeliğine yönelik büyük şüphe ve endişeler Yunanistan aracılığı ile bertaraf taktiğinin sıklıkla gündeme gelmesidir. </a:t>
            </a:r>
          </a:p>
          <a:p>
            <a:pPr lvl="0"/>
            <a:r>
              <a:rPr lang="tr-TR" dirty="0"/>
              <a:t>Yunanistan da bu rolü kendi iç ve dış politikası ile uyumlu görmüş ve memnuniyetle üstlenmiştir. </a:t>
            </a:r>
          </a:p>
          <a:p>
            <a:endParaRPr lang="tr-TR" dirty="0"/>
          </a:p>
        </p:txBody>
      </p:sp>
    </p:spTree>
    <p:extLst>
      <p:ext uri="{BB962C8B-B14F-4D97-AF65-F5344CB8AC3E}">
        <p14:creationId xmlns:p14="http://schemas.microsoft.com/office/powerpoint/2010/main" val="38223501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93306"/>
            <a:ext cx="7886700" cy="6083657"/>
          </a:xfrm>
        </p:spPr>
        <p:txBody>
          <a:bodyPr/>
          <a:lstStyle/>
          <a:p>
            <a:pPr algn="just"/>
            <a:r>
              <a:rPr lang="tr-TR" b="1" dirty="0"/>
              <a:t>Orta Doğu ile Türkiye </a:t>
            </a:r>
            <a:r>
              <a:rPr lang="tr-TR" b="1" dirty="0" smtClean="0"/>
              <a:t>ilişkileri</a:t>
            </a:r>
          </a:p>
          <a:p>
            <a:pPr algn="just"/>
            <a:endParaRPr lang="tr-TR" dirty="0"/>
          </a:p>
          <a:p>
            <a:pPr lvl="0" algn="just"/>
            <a:r>
              <a:rPr lang="tr-TR" dirty="0"/>
              <a:t>1980’li yıllarda Orta Doğu ile ilişkiler geçmiş döneme göre daha da gelişmiştir. Başta Suudi Arabistan olmak üzere Körfez ülkeleriyle ticari anlaşmalar yapılmıştır. Türkiye’de yatırım yapmalarının önü açılmaya çalışılmıştır. Bu bağlamda İslam Konferansı Örgütü ile ilişkiler daha da geliştirilmiş, etkili rol alma çabası güdülmüştür. </a:t>
            </a:r>
          </a:p>
          <a:p>
            <a:pPr lvl="0" algn="just"/>
            <a:r>
              <a:rPr lang="tr-TR" dirty="0"/>
              <a:t>İran’daki rejim değişikliği bu ülke ile olan ilişkilerde karşılıklı güvensizlik ve gerilime yol açsa da yaşanan İran-Irak Savaşı sırasında ticaret çok büyük oranda artmıştır. </a:t>
            </a:r>
          </a:p>
          <a:p>
            <a:pPr lvl="0" algn="just"/>
            <a:r>
              <a:rPr lang="tr-TR" dirty="0"/>
              <a:t>Irak ve Suriye ile olan ilişkiler ise iki sorun üzerinde temellenmiştir. Bunların biri PKK ile ilgili sorundur. Yaşanan İran-Irak Savaşında Irak’ın kuzeyinde bir yönetim boşluğu oluşmuş ve bu boşluk PKK’nın bu raya yerleşmesini sağlamıştır. </a:t>
            </a:r>
          </a:p>
          <a:p>
            <a:pPr lvl="0" algn="just"/>
            <a:r>
              <a:rPr lang="tr-TR" dirty="0"/>
              <a:t>Irak ile yapılan anlaşmalarla Türkiye sınır ötesine askerî müdahale hakkını elde etmiştir. </a:t>
            </a:r>
          </a:p>
          <a:p>
            <a:pPr algn="just"/>
            <a:endParaRPr lang="tr-TR" dirty="0"/>
          </a:p>
        </p:txBody>
      </p:sp>
    </p:spTree>
    <p:extLst>
      <p:ext uri="{BB962C8B-B14F-4D97-AF65-F5344CB8AC3E}">
        <p14:creationId xmlns:p14="http://schemas.microsoft.com/office/powerpoint/2010/main" val="27199196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77282"/>
            <a:ext cx="7886700" cy="5999681"/>
          </a:xfrm>
        </p:spPr>
        <p:txBody>
          <a:bodyPr/>
          <a:lstStyle/>
          <a:p>
            <a:pPr lvl="0" algn="just"/>
            <a:r>
              <a:rPr lang="tr-TR" dirty="0"/>
              <a:t>Irak ve Suriye üzerinden yaşanan ikinci önemli sorun da “su sorunu” olmuştur. </a:t>
            </a:r>
          </a:p>
          <a:p>
            <a:pPr lvl="0" algn="just"/>
            <a:r>
              <a:rPr lang="tr-TR" dirty="0"/>
              <a:t>Türkiye’den doğan ve Irak ile Suriye üzerinden Orta Doğu’ya ilerleyen Fırat ve Dicle nehirlerinde Türkiye’nin sulama ve enerji amaçlı çeşitli projeler geliştirmesi tepkiyle karşılanmıştır. Hatta Suriye su konusundaki taleplerini gerçekleştirmek için PKK kartını, Irak ise petrol kartını oynamıştır. </a:t>
            </a:r>
          </a:p>
          <a:p>
            <a:pPr lvl="0" algn="just"/>
            <a:r>
              <a:rPr lang="tr-TR" dirty="0"/>
              <a:t>Türkiye Fırat ve Dicle nehirlerinin Irak ve Suriye’nin iddia ettiği gibi uluslararası sular değil, </a:t>
            </a:r>
            <a:r>
              <a:rPr lang="tr-TR" dirty="0" err="1"/>
              <a:t>sınıraşan</a:t>
            </a:r>
            <a:r>
              <a:rPr lang="tr-TR" dirty="0"/>
              <a:t> sular olduğunu belirtmiş ve bir çözüm olacaksa bunun paylaşma ilkesine göre değil, hakkaniyet ilkesine göre yapılmasını istemiştir.</a:t>
            </a:r>
          </a:p>
          <a:p>
            <a:pPr lvl="0" algn="just"/>
            <a:r>
              <a:rPr lang="tr-TR" dirty="0"/>
              <a:t> Türkiye’nin İsrail ile ilişkileri 1980’li yılların başında mesafesini korusa da 1990’lara gelindiğinde birçok alanda iş birliğinin arttığı yakın ilişkilere yerini bırakmıştır. Sonraki yıllarda ise bu durum daha da gelişmiştir. Ancak Türkiye Arap dünyasıyla olan ilişkilerini hiçbir zaman göz ardı etmemiş ve bir denge politikasını her zaman gözetmiştir. Ancak Türkiye, İsrail içinde her zaman iyi ilişkiler içinde olmak istediği bir ülke olmuştur. </a:t>
            </a:r>
          </a:p>
          <a:p>
            <a:pPr algn="just"/>
            <a:endParaRPr lang="tr-TR" dirty="0"/>
          </a:p>
        </p:txBody>
      </p:sp>
    </p:spTree>
    <p:extLst>
      <p:ext uri="{BB962C8B-B14F-4D97-AF65-F5344CB8AC3E}">
        <p14:creationId xmlns:p14="http://schemas.microsoft.com/office/powerpoint/2010/main" val="20271128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242596"/>
            <a:ext cx="7886700" cy="5934367"/>
          </a:xfrm>
        </p:spPr>
        <p:txBody>
          <a:bodyPr/>
          <a:lstStyle/>
          <a:p>
            <a:pPr algn="just"/>
            <a:r>
              <a:rPr lang="tr-TR" b="1" dirty="0"/>
              <a:t>Sovyetler Birliği ile Türkiye ilişkileri</a:t>
            </a:r>
            <a:endParaRPr lang="tr-TR" dirty="0"/>
          </a:p>
          <a:p>
            <a:pPr lvl="0" algn="just"/>
            <a:r>
              <a:rPr lang="tr-TR" dirty="0"/>
              <a:t>SSCB ile ilişkiler 1980’lerin başında ABD ile olan ilişkilerin gelişmesine paralel olarak gerilemiştir. Bunda Sovyetlerin Afganistan’ı işgali ve 12 Eylül yönetiminin ülkedeki kaos ortamından Sovyetleri mesul tutması etkili olmuştur. </a:t>
            </a:r>
          </a:p>
          <a:p>
            <a:pPr lvl="0" algn="just"/>
            <a:r>
              <a:rPr lang="tr-TR" dirty="0"/>
              <a:t>ikili ilişkiler ancak Özal döneminde, Sovyetlerde iktidara </a:t>
            </a:r>
            <a:r>
              <a:rPr lang="tr-TR" dirty="0" err="1"/>
              <a:t>Gobaçov’un</a:t>
            </a:r>
            <a:r>
              <a:rPr lang="tr-TR" dirty="0"/>
              <a:t> gelmesiyle tekrar düzelmeye başlamıştır. Bu dönemde özellikle ticari ilişkiler büyük bir ilerleme göstermiştir. Ancak Kıbrıs ve Ege gibi meselelerde Türkiye istediği desteği alamamıştır. </a:t>
            </a:r>
          </a:p>
          <a:p>
            <a:pPr algn="just"/>
            <a:r>
              <a:rPr lang="tr-TR" b="1" dirty="0"/>
              <a:t>Balkan ülkeleri ile Türkiye arasındaki ilişkileri</a:t>
            </a:r>
            <a:endParaRPr lang="tr-TR" dirty="0"/>
          </a:p>
          <a:p>
            <a:pPr lvl="0" algn="just"/>
            <a:r>
              <a:rPr lang="tr-TR" dirty="0"/>
              <a:t>Balkanlarda ise bu dönemde Yunanistan haricinde ikili ilişkilerde gözle görülür bir sorun yoktu. Ancak bu durum </a:t>
            </a:r>
            <a:r>
              <a:rPr lang="tr-TR" dirty="0" err="1"/>
              <a:t>Jivkov</a:t>
            </a:r>
            <a:r>
              <a:rPr lang="tr-TR" dirty="0"/>
              <a:t> iktidarında Bulgaristan’ın Türklere uyguladığı baskı ve asimilasyon politikaları ile değişmiştir. Türklere karşı uygulanan bu baskı Bulgaristan’daki Türklerin kitleler hâlinde Türkiye’ye göç etmesine neden olmuştur.</a:t>
            </a:r>
          </a:p>
          <a:p>
            <a:pPr algn="just"/>
            <a:endParaRPr lang="tr-TR" dirty="0"/>
          </a:p>
        </p:txBody>
      </p:sp>
    </p:spTree>
    <p:extLst>
      <p:ext uri="{BB962C8B-B14F-4D97-AF65-F5344CB8AC3E}">
        <p14:creationId xmlns:p14="http://schemas.microsoft.com/office/powerpoint/2010/main" val="2427936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 </a:t>
            </a:r>
            <a:endParaRPr lang="tr-TR" dirty="0"/>
          </a:p>
        </p:txBody>
      </p:sp>
      <p:sp>
        <p:nvSpPr>
          <p:cNvPr id="3" name="İçerik Yer Tutucusu 2"/>
          <p:cNvSpPr>
            <a:spLocks noGrp="1"/>
          </p:cNvSpPr>
          <p:nvPr>
            <p:ph idx="1"/>
          </p:nvPr>
        </p:nvSpPr>
        <p:spPr/>
        <p:txBody>
          <a:bodyPr>
            <a:normAutofit/>
          </a:bodyPr>
          <a:lstStyle/>
          <a:p>
            <a:pPr algn="just"/>
            <a:r>
              <a:rPr lang="tr-TR" dirty="0"/>
              <a:t>Balcı, A. (2021). Türkiye dış politikası. Alfa Yayınları.</a:t>
            </a:r>
          </a:p>
          <a:p>
            <a:pPr algn="just"/>
            <a:r>
              <a:rPr lang="tr-TR" dirty="0" err="1"/>
              <a:t>Kösebalaban</a:t>
            </a:r>
            <a:r>
              <a:rPr lang="tr-TR" dirty="0"/>
              <a:t>, H. (2021). Türk dış politikası. </a:t>
            </a:r>
            <a:r>
              <a:rPr lang="tr-TR" dirty="0" err="1"/>
              <a:t>Big</a:t>
            </a:r>
            <a:r>
              <a:rPr lang="tr-TR" dirty="0"/>
              <a:t> </a:t>
            </a:r>
            <a:r>
              <a:rPr lang="tr-TR" dirty="0" err="1"/>
              <a:t>Bang</a:t>
            </a:r>
            <a:r>
              <a:rPr lang="tr-TR" dirty="0"/>
              <a:t> Yayınevi.</a:t>
            </a:r>
          </a:p>
          <a:p>
            <a:pPr algn="just"/>
            <a:r>
              <a:rPr lang="tr-TR" dirty="0"/>
              <a:t>Oran, B. </a:t>
            </a:r>
            <a:r>
              <a:rPr lang="tr-TR" dirty="0" err="1"/>
              <a:t>Edt</a:t>
            </a:r>
            <a:r>
              <a:rPr lang="tr-TR" dirty="0"/>
              <a:t>. (2020). Türk dış politikası: Cilt 1-3. İletişim Yayınları.</a:t>
            </a:r>
          </a:p>
          <a:p>
            <a:pPr algn="just"/>
            <a:r>
              <a:rPr lang="tr-TR" dirty="0"/>
              <a:t>Gözen, R. (2006).Dış Politika Nedir, </a:t>
            </a:r>
            <a:r>
              <a:rPr lang="tr-TR" dirty="0" err="1"/>
              <a:t>Edt</a:t>
            </a:r>
            <a:r>
              <a:rPr lang="tr-TR" dirty="0"/>
              <a:t>. İ. Bal, 21. Yüzyılda Türk Dış Politikası, AGAM Yayınları. </a:t>
            </a:r>
          </a:p>
          <a:p>
            <a:pPr algn="just"/>
            <a:r>
              <a:rPr lang="en-US" dirty="0"/>
              <a:t>Hale, W. (2012) Turkish Foreign Policy since 1774, Routledge.</a:t>
            </a:r>
            <a:endParaRPr lang="tr-TR" dirty="0"/>
          </a:p>
          <a:p>
            <a:pPr algn="just"/>
            <a:r>
              <a:rPr lang="tr-TR" dirty="0"/>
              <a:t>Erdoğan, M.M.-Yakut, K.-Bağcı H. Türk Dış Politikası I, Anadolu </a:t>
            </a:r>
            <a:r>
              <a:rPr lang="tr-TR" dirty="0" err="1"/>
              <a:t>Ünv</a:t>
            </a:r>
            <a:r>
              <a:rPr lang="tr-TR" dirty="0"/>
              <a:t>. Yayınları. </a:t>
            </a:r>
          </a:p>
          <a:p>
            <a:pPr algn="just"/>
            <a:r>
              <a:rPr lang="en-US" dirty="0" err="1"/>
              <a:t>Özkeçeci-Taner</a:t>
            </a:r>
            <a:r>
              <a:rPr lang="en-US" dirty="0"/>
              <a:t>, B.  </a:t>
            </a:r>
            <a:r>
              <a:rPr lang="en-US" dirty="0" err="1"/>
              <a:t>Açıkmeşe</a:t>
            </a:r>
            <a:r>
              <a:rPr lang="en-US" dirty="0"/>
              <a:t>, S.A. (2023). One Hundred Years of Turkish Foreign Policy (1923-2023) Historical and Theoretical Reflections, Palgrave Macmillan.</a:t>
            </a:r>
            <a:endParaRPr lang="tr-TR" dirty="0"/>
          </a:p>
          <a:p>
            <a:endParaRPr lang="tr-TR" dirty="0"/>
          </a:p>
        </p:txBody>
      </p:sp>
    </p:spTree>
    <p:extLst>
      <p:ext uri="{BB962C8B-B14F-4D97-AF65-F5344CB8AC3E}">
        <p14:creationId xmlns:p14="http://schemas.microsoft.com/office/powerpoint/2010/main" val="14705608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43</TotalTime>
  <Words>1010</Words>
  <Application>Microsoft Office PowerPoint</Application>
  <PresentationFormat>Ekran Gösterisi (4:3)</PresentationFormat>
  <Paragraphs>46</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 DIŞ POLİTİKASI (Güz 2018)</dc:title>
  <dc:creator>Ozge</dc:creator>
  <cp:lastModifiedBy>123 1</cp:lastModifiedBy>
  <cp:revision>16</cp:revision>
  <dcterms:created xsi:type="dcterms:W3CDTF">2019-01-06T17:18:30Z</dcterms:created>
  <dcterms:modified xsi:type="dcterms:W3CDTF">2025-09-10T13:13:33Z</dcterms:modified>
</cp:coreProperties>
</file>