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3"/>
  </p:notesMasterIdLst>
  <p:sldIdLst>
    <p:sldId id="256" r:id="rId3"/>
    <p:sldId id="259" r:id="rId4"/>
    <p:sldId id="326" r:id="rId5"/>
    <p:sldId id="261" r:id="rId6"/>
    <p:sldId id="262" r:id="rId7"/>
    <p:sldId id="327" r:id="rId8"/>
    <p:sldId id="328" r:id="rId9"/>
    <p:sldId id="329" r:id="rId10"/>
    <p:sldId id="265"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7" autoAdjust="0"/>
    <p:restoredTop sz="94710" autoAdjust="0"/>
  </p:normalViewPr>
  <p:slideViewPr>
    <p:cSldViewPr snapToGrid="0">
      <p:cViewPr varScale="1">
        <p:scale>
          <a:sx n="84" d="100"/>
          <a:sy n="84" d="100"/>
        </p:scale>
        <p:origin x="678"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25.06.2026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25.06.2026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25.06.2026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25.06.2026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25.06.2026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25.06.2026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25.06.2026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25.06.2026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25.06.2026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25.06.2026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25.06.2026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25.06.2026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25.06.2026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cilafet.saglik.gov.tr/TR-4221/belge-ve-formlar.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Ambulans Ekipmanları Dersi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a:xfrm>
            <a:off x="1524000" y="3670618"/>
            <a:ext cx="9144000" cy="1655762"/>
          </a:xfrm>
          <a:ln>
            <a:solidFill>
              <a:schemeClr val="bg1"/>
            </a:solidFill>
          </a:ln>
        </p:spPr>
        <p:txBody>
          <a:bodyPr>
            <a:normAutofit fontScale="92500"/>
          </a:bodyPr>
          <a:lstStyle/>
          <a:p>
            <a:r>
              <a:rPr lang="tr-TR" sz="3600" dirty="0"/>
              <a:t>14.HAFTA</a:t>
            </a:r>
          </a:p>
          <a:p>
            <a:r>
              <a:rPr lang="tr-TR" sz="3600" dirty="0"/>
              <a:t>Ambulansta Kullanılan Formlar</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A9B8E7-5901-4DEC-9956-AE6580BE9585}"/>
              </a:ext>
            </a:extLst>
          </p:cNvPr>
          <p:cNvSpPr>
            <a:spLocks noGrp="1"/>
          </p:cNvSpPr>
          <p:nvPr>
            <p:ph type="title"/>
          </p:nvPr>
        </p:nvSpPr>
        <p:spPr/>
        <p:txBody>
          <a:bodyPr>
            <a:normAutofit/>
          </a:bodyPr>
          <a:lstStyle/>
          <a:p>
            <a:r>
              <a:rPr lang="tr-TR" sz="3600" dirty="0" err="1">
                <a:latin typeface="Times New Roman" panose="02020603050405020304" pitchFamily="18" charset="0"/>
                <a:cs typeface="Times New Roman" panose="02020603050405020304" pitchFamily="18" charset="0"/>
              </a:rPr>
              <a:t>Triyaj</a:t>
            </a:r>
            <a:r>
              <a:rPr lang="tr-TR" sz="3600" dirty="0">
                <a:latin typeface="Times New Roman" panose="02020603050405020304" pitchFamily="18" charset="0"/>
                <a:cs typeface="Times New Roman" panose="02020603050405020304" pitchFamily="18" charset="0"/>
              </a:rPr>
              <a:t> kartları</a:t>
            </a:r>
          </a:p>
        </p:txBody>
      </p:sp>
      <p:sp>
        <p:nvSpPr>
          <p:cNvPr id="3" name="İçerik Yer Tutucusu 2">
            <a:extLst>
              <a:ext uri="{FF2B5EF4-FFF2-40B4-BE49-F238E27FC236}">
                <a16:creationId xmlns:a16="http://schemas.microsoft.com/office/drawing/2014/main" id="{C8507036-7F9B-4599-925C-A0BF73B783F3}"/>
              </a:ext>
            </a:extLst>
          </p:cNvPr>
          <p:cNvSpPr>
            <a:spLocks noGrp="1"/>
          </p:cNvSpPr>
          <p:nvPr>
            <p:ph idx="1"/>
          </p:nvPr>
        </p:nvSpPr>
        <p:spPr>
          <a:ln>
            <a:solidFill>
              <a:schemeClr val="bg1"/>
            </a:solidFill>
          </a:ln>
        </p:spPr>
        <p:txBody>
          <a:bodyPr>
            <a:normAutofit fontScale="92500"/>
          </a:bodyPr>
          <a:lstStyle/>
          <a:p>
            <a:pPr algn="just">
              <a:lnSpc>
                <a:spcPct val="150000"/>
              </a:lnSpc>
            </a:pPr>
            <a:r>
              <a:rPr lang="tr-TR" dirty="0" err="1">
                <a:latin typeface="Times New Roman" panose="02020603050405020304" pitchFamily="18" charset="0"/>
                <a:cs typeface="Times New Roman" panose="02020603050405020304" pitchFamily="18" charset="0"/>
              </a:rPr>
              <a:t>Triyaj</a:t>
            </a:r>
            <a:r>
              <a:rPr lang="tr-TR" dirty="0">
                <a:latin typeface="Times New Roman" panose="02020603050405020304" pitchFamily="18" charset="0"/>
                <a:cs typeface="Times New Roman" panose="02020603050405020304" pitchFamily="18" charset="0"/>
              </a:rPr>
              <a:t> kartları, afetlerde, çoklu yaralanmaların olduğu kitlesel kazalarda veya hastanelerin acil servislerinde, hastaların tıbbi öncelik sırasını belirlemek ve takibini sağlamak amacıyla kullanılan standart formlardır.</a:t>
            </a:r>
          </a:p>
          <a:p>
            <a:pPr algn="just">
              <a:lnSpc>
                <a:spcPct val="150000"/>
              </a:lnSpc>
            </a:pPr>
            <a:r>
              <a:rPr lang="tr-TR" dirty="0">
                <a:latin typeface="Times New Roman" panose="02020603050405020304" pitchFamily="18" charset="0"/>
                <a:cs typeface="Times New Roman" panose="02020603050405020304" pitchFamily="18" charset="0"/>
              </a:rPr>
              <a:t>Kısıtlı sağlık kaynağının (personel, tıbbi malzeme, ambulans) en yüksek faydayı sağlayacak şekilde, doğru hastaya, doğru zamanda ulaştırılmasını hedefler. Saniyelerin kritik olduğu bu senaryolarda, ortak bir medikal dil oluşturulmasını sağlar.</a:t>
            </a:r>
          </a:p>
        </p:txBody>
      </p:sp>
    </p:spTree>
    <p:extLst>
      <p:ext uri="{BB962C8B-B14F-4D97-AF65-F5344CB8AC3E}">
        <p14:creationId xmlns:p14="http://schemas.microsoft.com/office/powerpoint/2010/main" val="3471270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1654A4-18AD-4AED-A66B-8E2376E9FDEE}"/>
              </a:ext>
            </a:extLst>
          </p:cNvPr>
          <p:cNvSpPr>
            <a:spLocks noGrp="1"/>
          </p:cNvSpPr>
          <p:nvPr>
            <p:ph type="title"/>
          </p:nvPr>
        </p:nvSpPr>
        <p:spPr>
          <a:xfrm>
            <a:off x="1455420" y="465771"/>
            <a:ext cx="10165080" cy="1325563"/>
          </a:xfrm>
        </p:spPr>
        <p:txBody>
          <a:bodyPr>
            <a:noAutofit/>
          </a:bodyPr>
          <a:lstStyle/>
          <a:p>
            <a:r>
              <a:rPr lang="tr-TR" sz="1800" b="1" dirty="0">
                <a:latin typeface="Times New Roman" panose="02020603050405020304" pitchFamily="18" charset="0"/>
                <a:cs typeface="Times New Roman" panose="02020603050405020304" pitchFamily="18" charset="0"/>
              </a:rPr>
              <a:t>Renk Kodları ve Anlamları</a:t>
            </a:r>
            <a:br>
              <a:rPr lang="tr-TR" sz="1800" b="1"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Dünya genelinde ve ülkemizde (Sağlık Bakanlığı standartlarında) uygulanan </a:t>
            </a:r>
            <a:r>
              <a:rPr lang="tr-TR" sz="1800" dirty="0" err="1">
                <a:latin typeface="Times New Roman" panose="02020603050405020304" pitchFamily="18" charset="0"/>
                <a:cs typeface="Times New Roman" panose="02020603050405020304" pitchFamily="18" charset="0"/>
              </a:rPr>
              <a:t>triyaj</a:t>
            </a:r>
            <a:r>
              <a:rPr lang="tr-TR" sz="1800" dirty="0">
                <a:latin typeface="Times New Roman" panose="02020603050405020304" pitchFamily="18" charset="0"/>
                <a:cs typeface="Times New Roman" panose="02020603050405020304" pitchFamily="18" charset="0"/>
              </a:rPr>
              <a:t> sistemlerinde (örneğin START protokolü), hastaların aciliyet durumları 4 ana renk koduyla sembolize edilir. Kartların üzerindeki yırtılabilir ya da işaretlenebilir renkli şeritler bu önceliği gösterir:</a:t>
            </a:r>
            <a:br>
              <a:rPr lang="tr-TR" sz="1800" dirty="0">
                <a:latin typeface="Times New Roman" panose="02020603050405020304" pitchFamily="18" charset="0"/>
                <a:cs typeface="Times New Roman" panose="02020603050405020304" pitchFamily="18" charset="0"/>
              </a:rPr>
            </a:br>
            <a:endParaRPr lang="tr-TR" sz="1800" dirty="0">
              <a:latin typeface="Times New Roman" panose="02020603050405020304" pitchFamily="18" charset="0"/>
              <a:cs typeface="Times New Roman" panose="02020603050405020304" pitchFamily="18" charset="0"/>
            </a:endParaRPr>
          </a:p>
        </p:txBody>
      </p:sp>
      <p:graphicFrame>
        <p:nvGraphicFramePr>
          <p:cNvPr id="4" name="Tablo 3">
            <a:extLst>
              <a:ext uri="{FF2B5EF4-FFF2-40B4-BE49-F238E27FC236}">
                <a16:creationId xmlns:a16="http://schemas.microsoft.com/office/drawing/2014/main" id="{34B55EAF-BE7A-4344-BE08-216046709767}"/>
              </a:ext>
            </a:extLst>
          </p:cNvPr>
          <p:cNvGraphicFramePr>
            <a:graphicFrameLocks noGrp="1"/>
          </p:cNvGraphicFramePr>
          <p:nvPr/>
        </p:nvGraphicFramePr>
        <p:xfrm>
          <a:off x="1543050" y="1791334"/>
          <a:ext cx="9193530" cy="4422660"/>
        </p:xfrm>
        <a:graphic>
          <a:graphicData uri="http://schemas.openxmlformats.org/drawingml/2006/table">
            <a:tbl>
              <a:tblPr/>
              <a:tblGrid>
                <a:gridCol w="3006090">
                  <a:extLst>
                    <a:ext uri="{9D8B030D-6E8A-4147-A177-3AD203B41FA5}">
                      <a16:colId xmlns:a16="http://schemas.microsoft.com/office/drawing/2014/main" val="138987171"/>
                    </a:ext>
                  </a:extLst>
                </a:gridCol>
                <a:gridCol w="3093720">
                  <a:extLst>
                    <a:ext uri="{9D8B030D-6E8A-4147-A177-3AD203B41FA5}">
                      <a16:colId xmlns:a16="http://schemas.microsoft.com/office/drawing/2014/main" val="798525621"/>
                    </a:ext>
                  </a:extLst>
                </a:gridCol>
                <a:gridCol w="3093720">
                  <a:extLst>
                    <a:ext uri="{9D8B030D-6E8A-4147-A177-3AD203B41FA5}">
                      <a16:colId xmlns:a16="http://schemas.microsoft.com/office/drawing/2014/main" val="2449801649"/>
                    </a:ext>
                  </a:extLst>
                </a:gridCol>
              </a:tblGrid>
              <a:tr h="249196">
                <a:tc>
                  <a:txBody>
                    <a:bodyPr/>
                    <a:lstStyle/>
                    <a:p>
                      <a:r>
                        <a:rPr lang="tr-TR" sz="1600" b="1" dirty="0">
                          <a:solidFill>
                            <a:srgbClr val="C00000"/>
                          </a:solidFill>
                          <a:effectLst/>
                          <a:latin typeface="Times New Roman" panose="02020603050405020304" pitchFamily="18" charset="0"/>
                          <a:cs typeface="Times New Roman" panose="02020603050405020304" pitchFamily="18" charset="0"/>
                        </a:rPr>
                        <a:t>Renk Kodu</a:t>
                      </a:r>
                      <a:endParaRPr lang="tr-TR" sz="1600" dirty="0">
                        <a:solidFill>
                          <a:srgbClr val="C00000"/>
                        </a:solidFill>
                        <a:effectLst/>
                        <a:latin typeface="Times New Roman" panose="02020603050405020304" pitchFamily="18" charset="0"/>
                        <a:cs typeface="Times New Roman" panose="02020603050405020304" pitchFamily="18" charset="0"/>
                      </a:endParaRP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600" b="1" dirty="0">
                          <a:solidFill>
                            <a:srgbClr val="C00000"/>
                          </a:solidFill>
                          <a:effectLst/>
                          <a:latin typeface="Times New Roman" panose="02020603050405020304" pitchFamily="18" charset="0"/>
                          <a:cs typeface="Times New Roman" panose="02020603050405020304" pitchFamily="18" charset="0"/>
                        </a:rPr>
                        <a:t>Durum / Öncelik</a:t>
                      </a:r>
                      <a:endParaRPr lang="tr-TR" sz="1600" dirty="0">
                        <a:solidFill>
                          <a:srgbClr val="C00000"/>
                        </a:solidFill>
                        <a:effectLst/>
                        <a:latin typeface="Times New Roman" panose="02020603050405020304" pitchFamily="18" charset="0"/>
                        <a:cs typeface="Times New Roman" panose="02020603050405020304" pitchFamily="18" charset="0"/>
                      </a:endParaRP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600" b="1" dirty="0">
                          <a:solidFill>
                            <a:srgbClr val="C00000"/>
                          </a:solidFill>
                          <a:effectLst/>
                          <a:latin typeface="Times New Roman" panose="02020603050405020304" pitchFamily="18" charset="0"/>
                          <a:cs typeface="Times New Roman" panose="02020603050405020304" pitchFamily="18" charset="0"/>
                        </a:rPr>
                        <a:t>Anlamı ve Müdahale Süresi</a:t>
                      </a:r>
                      <a:endParaRPr lang="tr-TR" sz="1600" dirty="0">
                        <a:solidFill>
                          <a:srgbClr val="C00000"/>
                        </a:solidFill>
                        <a:effectLst/>
                        <a:latin typeface="Times New Roman" panose="02020603050405020304" pitchFamily="18" charset="0"/>
                        <a:cs typeface="Times New Roman" panose="02020603050405020304" pitchFamily="18" charset="0"/>
                      </a:endParaRP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extLst>
                  <a:ext uri="{0D108BD9-81ED-4DB2-BD59-A6C34878D82A}">
                    <a16:rowId xmlns:a16="http://schemas.microsoft.com/office/drawing/2014/main" val="3792383924"/>
                  </a:ext>
                </a:extLst>
              </a:tr>
              <a:tr h="1111796">
                <a:tc>
                  <a:txBody>
                    <a:bodyPr/>
                    <a:lstStyle/>
                    <a:p>
                      <a:r>
                        <a:rPr lang="tr-TR" sz="1600" b="1" dirty="0">
                          <a:effectLst/>
                          <a:latin typeface="Times New Roman" panose="02020603050405020304" pitchFamily="18" charset="0"/>
                          <a:cs typeface="Times New Roman" panose="02020603050405020304" pitchFamily="18" charset="0"/>
                        </a:rPr>
                        <a:t>Kırmızı</a:t>
                      </a:r>
                      <a:endParaRPr lang="tr-TR" sz="1600" dirty="0">
                        <a:effectLst/>
                        <a:latin typeface="Times New Roman" panose="02020603050405020304" pitchFamily="18" charset="0"/>
                        <a:cs typeface="Times New Roman" panose="02020603050405020304" pitchFamily="18" charset="0"/>
                      </a:endParaRP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600">
                          <a:effectLst/>
                          <a:latin typeface="Times New Roman" panose="02020603050405020304" pitchFamily="18" charset="0"/>
                          <a:cs typeface="Times New Roman" panose="02020603050405020304" pitchFamily="18" charset="0"/>
                        </a:rPr>
                        <a:t>Birinci Öncelik (Acil)</a:t>
                      </a: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200" b="0" dirty="0">
                          <a:effectLst/>
                          <a:latin typeface="Times New Roman" panose="02020603050405020304" pitchFamily="18" charset="0"/>
                          <a:cs typeface="Times New Roman" panose="02020603050405020304" pitchFamily="18" charset="0"/>
                        </a:rPr>
                        <a:t>Havayolu, solunum veya dolaşım problemi olan, hızlı müdahale edilmezse hayatını kaybedecek kritik vakalar (Şok, ağır kafa travması, açık göğüs yaralanmaları vb.).</a:t>
                      </a: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extLst>
                  <a:ext uri="{0D108BD9-81ED-4DB2-BD59-A6C34878D82A}">
                    <a16:rowId xmlns:a16="http://schemas.microsoft.com/office/drawing/2014/main" val="257246049"/>
                  </a:ext>
                </a:extLst>
              </a:tr>
              <a:tr h="1111796">
                <a:tc>
                  <a:txBody>
                    <a:bodyPr/>
                    <a:lstStyle/>
                    <a:p>
                      <a:r>
                        <a:rPr lang="tr-TR" sz="1600" b="1" dirty="0">
                          <a:effectLst/>
                          <a:latin typeface="Times New Roman" panose="02020603050405020304" pitchFamily="18" charset="0"/>
                          <a:cs typeface="Times New Roman" panose="02020603050405020304" pitchFamily="18" charset="0"/>
                        </a:rPr>
                        <a:t>Sarı</a:t>
                      </a:r>
                      <a:endParaRPr lang="tr-TR" sz="1600" dirty="0">
                        <a:effectLst/>
                        <a:latin typeface="Times New Roman" panose="02020603050405020304" pitchFamily="18" charset="0"/>
                        <a:cs typeface="Times New Roman" panose="02020603050405020304" pitchFamily="18" charset="0"/>
                      </a:endParaRP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600" dirty="0">
                          <a:effectLst/>
                          <a:latin typeface="Times New Roman" panose="02020603050405020304" pitchFamily="18" charset="0"/>
                          <a:cs typeface="Times New Roman" panose="02020603050405020304" pitchFamily="18" charset="0"/>
                        </a:rPr>
                        <a:t>İkinci Öncelik (Geciktirilebilir)</a:t>
                      </a: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200" b="0" dirty="0">
                          <a:effectLst/>
                          <a:latin typeface="Times New Roman" panose="02020603050405020304" pitchFamily="18" charset="0"/>
                          <a:cs typeface="Times New Roman" panose="02020603050405020304" pitchFamily="18" charset="0"/>
                        </a:rPr>
                        <a:t>Hayati tehlikesi şu an için olmayan ancak durumu kötüleşme potansiyeli taşıyan, birkaç saat bekleyebilecek ciddi yaralanmalar (Açık kırıklar, büyük kemik kırıkları, bilinci açık ciddi kesikler).</a:t>
                      </a: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extLst>
                  <a:ext uri="{0D108BD9-81ED-4DB2-BD59-A6C34878D82A}">
                    <a16:rowId xmlns:a16="http://schemas.microsoft.com/office/drawing/2014/main" val="670645105"/>
                  </a:ext>
                </a:extLst>
              </a:tr>
              <a:tr h="766756">
                <a:tc>
                  <a:txBody>
                    <a:bodyPr/>
                    <a:lstStyle/>
                    <a:p>
                      <a:r>
                        <a:rPr lang="tr-TR" sz="1600" b="1">
                          <a:effectLst/>
                          <a:latin typeface="Times New Roman" panose="02020603050405020304" pitchFamily="18" charset="0"/>
                          <a:cs typeface="Times New Roman" panose="02020603050405020304" pitchFamily="18" charset="0"/>
                        </a:rPr>
                        <a:t>Yeşil</a:t>
                      </a:r>
                      <a:endParaRPr lang="tr-TR" sz="1600">
                        <a:effectLst/>
                        <a:latin typeface="Times New Roman" panose="02020603050405020304" pitchFamily="18" charset="0"/>
                        <a:cs typeface="Times New Roman" panose="02020603050405020304" pitchFamily="18" charset="0"/>
                      </a:endParaRP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600" dirty="0">
                          <a:effectLst/>
                          <a:latin typeface="Times New Roman" panose="02020603050405020304" pitchFamily="18" charset="0"/>
                          <a:cs typeface="Times New Roman" panose="02020603050405020304" pitchFamily="18" charset="0"/>
                        </a:rPr>
                        <a:t>Üçüncü Öncelik (Hafif)</a:t>
                      </a: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200" b="0" dirty="0">
                          <a:effectLst/>
                          <a:latin typeface="Times New Roman" panose="02020603050405020304" pitchFamily="18" charset="0"/>
                          <a:cs typeface="Times New Roman" panose="02020603050405020304" pitchFamily="18" charset="0"/>
                        </a:rPr>
                        <a:t>Ayakta yürüyebilen, hafif yaralı vakalar. Müdahaleleri saatlerce gecikebilir (Küçük sıyrıklar, burkulmalar, hafif yanıklar).</a:t>
                      </a: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extLst>
                  <a:ext uri="{0D108BD9-81ED-4DB2-BD59-A6C34878D82A}">
                    <a16:rowId xmlns:a16="http://schemas.microsoft.com/office/drawing/2014/main" val="2771099380"/>
                  </a:ext>
                </a:extLst>
              </a:tr>
              <a:tr h="1111796">
                <a:tc>
                  <a:txBody>
                    <a:bodyPr/>
                    <a:lstStyle/>
                    <a:p>
                      <a:r>
                        <a:rPr lang="tr-TR" sz="1600" b="1">
                          <a:effectLst/>
                          <a:latin typeface="Times New Roman" panose="02020603050405020304" pitchFamily="18" charset="0"/>
                          <a:cs typeface="Times New Roman" panose="02020603050405020304" pitchFamily="18" charset="0"/>
                        </a:rPr>
                        <a:t>Siyah</a:t>
                      </a:r>
                      <a:endParaRPr lang="tr-TR" sz="1600">
                        <a:effectLst/>
                        <a:latin typeface="Times New Roman" panose="02020603050405020304" pitchFamily="18" charset="0"/>
                        <a:cs typeface="Times New Roman" panose="02020603050405020304" pitchFamily="18" charset="0"/>
                      </a:endParaRP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600" dirty="0">
                          <a:effectLst/>
                          <a:latin typeface="Times New Roman" panose="02020603050405020304" pitchFamily="18" charset="0"/>
                          <a:cs typeface="Times New Roman" panose="02020603050405020304" pitchFamily="18" charset="0"/>
                        </a:rPr>
                        <a:t>Dördüncü Öncelik (Ölü / Ölmek Üzere)</a:t>
                      </a: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tc>
                  <a:txBody>
                    <a:bodyPr/>
                    <a:lstStyle/>
                    <a:p>
                      <a:r>
                        <a:rPr lang="tr-TR" sz="1200" b="0" dirty="0">
                          <a:effectLst/>
                          <a:latin typeface="Times New Roman" panose="02020603050405020304" pitchFamily="18" charset="0"/>
                          <a:cs typeface="Times New Roman" panose="02020603050405020304" pitchFamily="18" charset="0"/>
                        </a:rPr>
                        <a:t>Hayatını kaybetmiş ya da mevcut kısıtlı imkanlarla yaşatılması tıbben mümkün olmayan, derin komanın eşliğindeki ölümcül yaralanmalar. Kısıtlı kaynakları korumak adına müdahalede son sıraya alınırlar.</a:t>
                      </a:r>
                    </a:p>
                  </a:txBody>
                  <a:tcPr marL="57507" marR="57507" marT="38338" marB="38338" anchor="ctr">
                    <a:lnL w="7620" cap="flat" cmpd="sng" algn="ctr">
                      <a:solidFill>
                        <a:srgbClr val="C4C7C5"/>
                      </a:solidFill>
                      <a:prstDash val="solid"/>
                      <a:round/>
                      <a:headEnd type="none" w="med" len="med"/>
                      <a:tailEnd type="none" w="med" len="med"/>
                    </a:lnL>
                    <a:lnR w="7620" cap="flat" cmpd="sng" algn="ctr">
                      <a:solidFill>
                        <a:srgbClr val="C4C7C5"/>
                      </a:solidFill>
                      <a:prstDash val="solid"/>
                      <a:round/>
                      <a:headEnd type="none" w="med" len="med"/>
                      <a:tailEnd type="none" w="med" len="med"/>
                    </a:lnR>
                    <a:lnT w="7620" cap="flat" cmpd="sng" algn="ctr">
                      <a:solidFill>
                        <a:srgbClr val="C4C7C5"/>
                      </a:solidFill>
                      <a:prstDash val="solid"/>
                      <a:round/>
                      <a:headEnd type="none" w="med" len="med"/>
                      <a:tailEnd type="none" w="med" len="med"/>
                    </a:lnT>
                    <a:lnB w="7620" cap="flat" cmpd="sng" algn="ctr">
                      <a:solidFill>
                        <a:srgbClr val="C4C7C5"/>
                      </a:solidFill>
                      <a:prstDash val="solid"/>
                      <a:round/>
                      <a:headEnd type="none" w="med" len="med"/>
                      <a:tailEnd type="none" w="med" len="med"/>
                    </a:lnB>
                  </a:tcPr>
                </a:tc>
                <a:extLst>
                  <a:ext uri="{0D108BD9-81ED-4DB2-BD59-A6C34878D82A}">
                    <a16:rowId xmlns:a16="http://schemas.microsoft.com/office/drawing/2014/main" val="3172844867"/>
                  </a:ext>
                </a:extLst>
              </a:tr>
            </a:tbl>
          </a:graphicData>
        </a:graphic>
      </p:graphicFrame>
    </p:spTree>
    <p:extLst>
      <p:ext uri="{BB962C8B-B14F-4D97-AF65-F5344CB8AC3E}">
        <p14:creationId xmlns:p14="http://schemas.microsoft.com/office/powerpoint/2010/main" val="1865944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B5A4A2-A315-47B9-99B7-EBB11CE9D295}"/>
              </a:ext>
            </a:extLst>
          </p:cNvPr>
          <p:cNvSpPr>
            <a:spLocks noGrp="1"/>
          </p:cNvSpPr>
          <p:nvPr>
            <p:ph type="title"/>
          </p:nvPr>
        </p:nvSpPr>
        <p:spPr/>
        <p:txBody>
          <a:bodyPr/>
          <a:lstStyle/>
          <a:p>
            <a:r>
              <a:rPr lang="tr-TR" dirty="0">
                <a:solidFill>
                  <a:srgbClr val="1F1F1F"/>
                </a:solidFill>
                <a:latin typeface="Google Sans Flex"/>
              </a:rPr>
              <a:t>A</a:t>
            </a:r>
            <a:r>
              <a:rPr lang="tr-TR" b="0" i="0" dirty="0">
                <a:solidFill>
                  <a:srgbClr val="1F1F1F"/>
                </a:solidFill>
                <a:effectLst/>
                <a:latin typeface="Google Sans Flex"/>
              </a:rPr>
              <a:t>mbulans hasta teslim formu</a:t>
            </a:r>
            <a:endParaRPr lang="tr-TR" dirty="0"/>
          </a:p>
        </p:txBody>
      </p:sp>
      <p:sp>
        <p:nvSpPr>
          <p:cNvPr id="3" name="İçerik Yer Tutucusu 2">
            <a:extLst>
              <a:ext uri="{FF2B5EF4-FFF2-40B4-BE49-F238E27FC236}">
                <a16:creationId xmlns:a16="http://schemas.microsoft.com/office/drawing/2014/main" id="{C108B1ED-9CC4-4DB4-BB5D-8EEC10E75738}"/>
              </a:ext>
            </a:extLst>
          </p:cNvPr>
          <p:cNvSpPr>
            <a:spLocks noGrp="1"/>
          </p:cNvSpPr>
          <p:nvPr>
            <p:ph idx="1"/>
          </p:nvPr>
        </p:nvSpPr>
        <p:spPr>
          <a:ln>
            <a:solidFill>
              <a:schemeClr val="bg1"/>
            </a:solidFill>
          </a:ln>
        </p:spPr>
        <p:txBody>
          <a:bodyPr>
            <a:normAutofit/>
          </a:bodyPr>
          <a:lstStyle/>
          <a:p>
            <a:pPr algn="just">
              <a:lnSpc>
                <a:spcPct val="150000"/>
              </a:lnSpc>
            </a:pPr>
            <a:r>
              <a:rPr lang="tr-TR" sz="2000" dirty="0">
                <a:latin typeface="Times New Roman" panose="02020603050405020304" pitchFamily="18" charset="0"/>
                <a:cs typeface="Times New Roman" panose="02020603050405020304" pitchFamily="18" charset="0"/>
              </a:rPr>
              <a:t>Ambulans Hasta Teslim Formu, hastane öncesi acil sağlık hizmetlerinin en kritik halkalarından biridir. Ambulans ekibinin (ATT, Paramedik veya Doktor), sahada ya da nakil esnasında müdahale ettiği hastayı hastanenin acil servis personeline devrederken doldurduğu ve tıbbi-hukuki sorumluluğun transferini belgeleyen resmi bir evraktır.</a:t>
            </a:r>
          </a:p>
          <a:p>
            <a:pPr algn="just">
              <a:lnSpc>
                <a:spcPct val="150000"/>
              </a:lnSpc>
            </a:pPr>
            <a:r>
              <a:rPr lang="tr-TR" sz="2000" dirty="0">
                <a:latin typeface="Times New Roman" panose="02020603050405020304" pitchFamily="18" charset="0"/>
                <a:cs typeface="Times New Roman" panose="02020603050405020304" pitchFamily="18" charset="0"/>
              </a:rPr>
              <a:t>Bu form, sadece bürokratik bir prosedür değil, hastanın tedavi geçmişinin kesintiye uğramamasını sağlayan hayati bir iletişim aracıdır.</a:t>
            </a:r>
          </a:p>
          <a:p>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376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8A759F-28B0-4617-8C5E-5DFF4FB4550B}"/>
              </a:ext>
            </a:extLst>
          </p:cNvPr>
          <p:cNvSpPr>
            <a:spLocks noGrp="1"/>
          </p:cNvSpPr>
          <p:nvPr>
            <p:ph type="title"/>
          </p:nvPr>
        </p:nvSpPr>
        <p:spPr>
          <a:xfrm>
            <a:off x="1270782" y="479425"/>
            <a:ext cx="10165080" cy="1325563"/>
          </a:xfrm>
        </p:spPr>
        <p:txBody>
          <a:bodyPr>
            <a:noAutofit/>
          </a:bodyPr>
          <a:lstStyle/>
          <a:p>
            <a:r>
              <a:rPr lang="tr-TR" sz="2000" b="1" dirty="0">
                <a:latin typeface="Times New Roman" panose="02020603050405020304" pitchFamily="18" charset="0"/>
                <a:cs typeface="Times New Roman" panose="02020603050405020304" pitchFamily="18" charset="0"/>
              </a:rPr>
              <a:t>Standart Bir Ambulans Hasta Teslim Formunda Neler Yer Alır?</a:t>
            </a:r>
            <a:br>
              <a:rPr lang="tr-TR" sz="2000" b="1"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Türkiye'deki 112 Acil Sağlık Hizmetleri ve özel ambulans servislerinde kullanılan formlar (fiziki ya da dijital tablet formatında) genellikle şu ana bölümlerden oluşur:</a:t>
            </a:r>
            <a:br>
              <a:rPr lang="tr-TR" sz="2000" dirty="0">
                <a:latin typeface="Times New Roman" panose="02020603050405020304" pitchFamily="18" charset="0"/>
                <a:cs typeface="Times New Roman" panose="02020603050405020304" pitchFamily="18" charset="0"/>
              </a:rPr>
            </a:br>
            <a:endParaRPr lang="tr-TR" sz="2000" dirty="0">
              <a:latin typeface="Times New Roman" panose="02020603050405020304" pitchFamily="18" charset="0"/>
              <a:cs typeface="Times New Roman" panose="02020603050405020304" pitchFamily="18" charset="0"/>
            </a:endParaRPr>
          </a:p>
        </p:txBody>
      </p:sp>
      <p:sp>
        <p:nvSpPr>
          <p:cNvPr id="4" name="Rectangle 1">
            <a:extLst>
              <a:ext uri="{FF2B5EF4-FFF2-40B4-BE49-F238E27FC236}">
                <a16:creationId xmlns:a16="http://schemas.microsoft.com/office/drawing/2014/main" id="{54A612AB-F42D-4751-AAF0-BD78EBF7D75A}"/>
              </a:ext>
            </a:extLst>
          </p:cNvPr>
          <p:cNvSpPr>
            <a:spLocks noGrp="1" noChangeArrowheads="1"/>
          </p:cNvSpPr>
          <p:nvPr>
            <p:ph idx="1"/>
          </p:nvPr>
        </p:nvSpPr>
        <p:spPr bwMode="auto">
          <a:xfrm>
            <a:off x="756138" y="1693460"/>
            <a:ext cx="10333892" cy="48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1. Vaka ve Kimlik Bilgileri</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Vaka Protokol / Form No:</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Formun takibini sağlayan benzersiz numara.</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Tarih ve Saat Kayıtları:</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Çağrı saati, olay yerine varış saati, olay yerinden ayrılış saati ve hastaneye varış (teslim) saati.</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Hasta Bilgileri:</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Adı-soyadı, T.C. kimlik numarası, yaşı, cinsiyeti ve yakınlarının iletişim bilgileri.</a:t>
            </a:r>
          </a:p>
          <a:p>
            <a:pPr marL="0" marR="0" lvl="0" indent="0" algn="l" defTabSz="914400" rtl="0" eaLnBrk="0" fontAlgn="base" latinLnBrk="0" hangingPunct="0">
              <a:lnSpc>
                <a:spcPct val="150000"/>
              </a:lnSpc>
              <a:spcBef>
                <a:spcPct val="0"/>
              </a:spcBef>
              <a:spcAft>
                <a:spcPct val="0"/>
              </a:spcAft>
              <a:buClrTx/>
              <a:buSzTx/>
              <a:buFontTx/>
              <a:buNone/>
              <a:tabLst/>
            </a:pPr>
            <a:endPar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 Klinik Durum ve </a:t>
            </a:r>
            <a:r>
              <a:rPr kumimoji="0" lang="tr-TR" altLang="tr-TR" sz="16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Vital</a:t>
            </a: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Bulgular (Zaman Akışlı)</a:t>
            </a:r>
          </a:p>
          <a:p>
            <a:pPr marL="0" marR="0" lvl="0" indent="0" algn="l" defTabSz="914400" rtl="0" eaLnBrk="0" fontAlgn="base" latinLnBrk="0" hangingPunct="0">
              <a:lnSpc>
                <a:spcPct val="150000"/>
              </a:lnSpc>
              <a:spcBef>
                <a:spcPct val="0"/>
              </a:spcBef>
              <a:spcAft>
                <a:spcPct val="0"/>
              </a:spcAft>
              <a:buClrTx/>
              <a:buSzTx/>
              <a:buFontTx/>
              <a:buNone/>
              <a:tabLst/>
            </a:pP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Hastanın hem olay yerindeki ilk bulguları hem de yoldaki takibi (genelde en az 2-3 periyot halinde) işlenir:</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Bilinç Durumu:</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GKS (</a:t>
            </a:r>
            <a:r>
              <a:rPr kumimoji="0" lang="tr-TR" altLang="tr-TR" sz="16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Glaskow</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Koma </a:t>
            </a:r>
            <a:r>
              <a:rPr kumimoji="0" lang="tr-TR" altLang="tr-TR" sz="16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Skorlaması</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veya AVPU skalasına göre düzeyi.</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Solunum:</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Dakikadaki solunum sayısı ve solunumun karakteri, oksijen </a:t>
            </a:r>
            <a:r>
              <a:rPr kumimoji="0" lang="tr-TR" altLang="tr-TR" sz="16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saturasyonu</a:t>
            </a:r>
            <a:endPar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Dolaşım:</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Nabız (nabız hızı ve ritmi), Kan Basıncı (Tansiyon değeri), Vücut Sıcaklığı.</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Kan Şekeri (</a:t>
            </a:r>
            <a:r>
              <a:rPr kumimoji="0" lang="tr-TR" altLang="tr-TR" sz="16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Glukoz</a:t>
            </a: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Özellikle bilinç değişikliklerinde kritik öneme sahiptir.</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EKG Ritmi:</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Hastadan alınan ritim çıktısının özeti (ST yükselmesi, aritmi vb.).</a:t>
            </a:r>
          </a:p>
          <a:p>
            <a:pPr marL="0" marR="0" lvl="0" indent="0" algn="l" defTabSz="914400" rtl="0" eaLnBrk="0" fontAlgn="base" latinLnBrk="0" hangingPunct="0">
              <a:lnSpc>
                <a:spcPct val="150000"/>
              </a:lnSpc>
              <a:spcBef>
                <a:spcPct val="0"/>
              </a:spcBef>
              <a:spcAft>
                <a:spcPct val="0"/>
              </a:spcAft>
              <a:buClrTx/>
              <a:buSzTx/>
              <a:buFontTx/>
              <a:buNone/>
              <a:tabLst/>
            </a:pPr>
            <a:endParaRPr kumimoji="0" lang="tr-TR" altLang="tr-TR"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4330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6E3F2471-9C72-406E-A068-1DA677034285}"/>
              </a:ext>
            </a:extLst>
          </p:cNvPr>
          <p:cNvSpPr>
            <a:spLocks noGrp="1"/>
          </p:cNvSpPr>
          <p:nvPr>
            <p:ph idx="1"/>
          </p:nvPr>
        </p:nvSpPr>
        <p:spPr>
          <a:xfrm>
            <a:off x="1325879" y="1257300"/>
            <a:ext cx="9687951" cy="4932484"/>
          </a:xfrm>
          <a:ln>
            <a:solidFill>
              <a:schemeClr val="bg1"/>
            </a:solidFill>
          </a:ln>
        </p:spPr>
        <p:txBody>
          <a:bodyPr>
            <a:normAutofit fontScale="77500" lnSpcReduction="20000"/>
          </a:bodyPr>
          <a:lstStyle/>
          <a:p>
            <a:pPr marL="0" marR="0" lvl="0" indent="0" algn="l" defTabSz="914400" rtl="0" eaLnBrk="0" fontAlgn="base" latinLnBrk="0" hangingPunct="0">
              <a:lnSpc>
                <a:spcPct val="170000"/>
              </a:lnSpc>
              <a:spcBef>
                <a:spcPct val="0"/>
              </a:spcBef>
              <a:spcAft>
                <a:spcPct val="0"/>
              </a:spcAft>
              <a:buClrTx/>
              <a:buSzTx/>
              <a:buFontTx/>
              <a:buNone/>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3. Hastanın Şikayeti, Öyküsü ve Fiziksel Muayene</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Anamnez</a:t>
            </a: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Vakaya dair temel şikayet (göğüs ağrısı, travma, nefes darlığı vb.) ve hastanın bilinen hastalıkları, alerjileri, kullandığı ilaçlar (SAMPLE öyküsü).</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Fiziksel Muayene:</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Vücuttaki yaralanma yerleri, kanama bölgeleri veya semptomların lokalizasyonu.</a:t>
            </a:r>
          </a:p>
          <a:p>
            <a:pPr marL="0" marR="0" lvl="0" indent="0" algn="l" defTabSz="914400" rtl="0" eaLnBrk="0" fontAlgn="base" latinLnBrk="0" hangingPunct="0">
              <a:lnSpc>
                <a:spcPct val="170000"/>
              </a:lnSpc>
              <a:spcBef>
                <a:spcPct val="0"/>
              </a:spcBef>
              <a:spcAft>
                <a:spcPct val="0"/>
              </a:spcAft>
              <a:buClrTx/>
              <a:buSzTx/>
              <a:buFontTx/>
              <a:buNone/>
              <a:tabLst/>
            </a:pPr>
            <a:endPar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70000"/>
              </a:lnSpc>
              <a:spcBef>
                <a:spcPct val="0"/>
              </a:spcBef>
              <a:spcAft>
                <a:spcPct val="0"/>
              </a:spcAft>
              <a:buClrTx/>
              <a:buSzTx/>
              <a:buFontTx/>
              <a:buNone/>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4. Sahada ve Ambulansta Yapılan Müdahaleler</a:t>
            </a:r>
          </a:p>
          <a:p>
            <a:pPr marL="0" marR="0" lvl="0" indent="0" algn="l" defTabSz="914400" rtl="0" eaLnBrk="0" fontAlgn="base" latinLnBrk="0" hangingPunct="0">
              <a:lnSpc>
                <a:spcPct val="170000"/>
              </a:lnSpc>
              <a:spcBef>
                <a:spcPct val="0"/>
              </a:spcBef>
              <a:spcAft>
                <a:spcPct val="0"/>
              </a:spcAft>
              <a:buClrTx/>
              <a:buSzTx/>
              <a:buFontTx/>
              <a:buNone/>
              <a:tabLst/>
            </a:pP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Acil servis hekiminin en çok dikkat ettiği bölümdür:</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Oksijen Tedavisi:</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Kaç litre/dakika ve hangi yöntemle verildiği.</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Damar Yolu (IV/IO):</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Açılan damar yolu sayısı, lokalizasyonu ve uygulanan mayiler (SF, </a:t>
            </a:r>
            <a:r>
              <a:rPr kumimoji="0" lang="tr-TR" altLang="tr-TR" sz="1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Ringer</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tr-TR" altLang="tr-TR" sz="1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Laktat</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vb.).</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İlaç Uygulamaları:</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Yapılan ilaçların adı, dozu, veriliş yolu ve saati (Adrenalin, Atropin, </a:t>
            </a:r>
            <a:r>
              <a:rPr kumimoji="0" lang="tr-TR" altLang="tr-TR" sz="1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Beloc</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vb.).</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İleri Havayolu Müdahaleleri:</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tr-TR" altLang="tr-TR" sz="1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Entübasyon</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yapılıp yapılmadığı, tüpün boyutu ve derinliği.</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Travma Stabilizasyonu:</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Boyunluk takılması, omurga tahtası , </a:t>
            </a:r>
            <a:r>
              <a:rPr kumimoji="0" lang="tr-TR" altLang="tr-TR" sz="1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atelleme</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veya turnike uygulamaları.</a:t>
            </a:r>
          </a:p>
          <a:p>
            <a:pPr marL="0" marR="0" lvl="0" indent="0" algn="l" defTabSz="914400" rtl="0" eaLnBrk="0" fontAlgn="base" latinLnBrk="0" hangingPunct="0">
              <a:lnSpc>
                <a:spcPct val="170000"/>
              </a:lnSpc>
              <a:spcBef>
                <a:spcPct val="0"/>
              </a:spcBef>
              <a:spcAft>
                <a:spcPct val="0"/>
              </a:spcAft>
              <a:buClrTx/>
              <a:buSzTx/>
              <a:buFontTx/>
              <a:buNone/>
              <a:tabLst/>
            </a:pPr>
            <a:endPar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70000"/>
              </a:lnSpc>
              <a:spcBef>
                <a:spcPct val="0"/>
              </a:spcBef>
              <a:spcAft>
                <a:spcPct val="0"/>
              </a:spcAft>
              <a:buClrTx/>
              <a:buSzTx/>
              <a:buFontTx/>
              <a:buNone/>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5. Teslim ve İmza Bölümü</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Teslim Eden Personel:</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Ambulans ekibinin adı, unvanı ve imzası.</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Teslim Alan Personel:</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Acil servis hekimi veya </a:t>
            </a:r>
            <a:r>
              <a:rPr kumimoji="0" lang="tr-TR" altLang="tr-TR" sz="1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triyaj</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görevlisinin adı, unvanı, kaşesi/imzası ve tam </a:t>
            </a:r>
            <a:r>
              <a:rPr kumimoji="0" lang="tr-TR" altLang="tr-TR" sz="1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teslim saati.</a:t>
            </a:r>
          </a:p>
          <a:p>
            <a:pPr marL="0" marR="0" lvl="0" indent="0" algn="l" defTabSz="914400" rtl="0" eaLnBrk="0" fontAlgn="base" latinLnBrk="0" hangingPunct="0">
              <a:lnSpc>
                <a:spcPct val="170000"/>
              </a:lnSpc>
              <a:spcBef>
                <a:spcPct val="0"/>
              </a:spcBef>
              <a:spcAft>
                <a:spcPct val="0"/>
              </a:spcAft>
              <a:buClrTx/>
              <a:buSzTx/>
              <a:buFontTx/>
              <a:buChar char="•"/>
              <a:tabLst/>
            </a:pPr>
            <a:r>
              <a:rPr kumimoji="0" lang="tr-TR" altLang="tr-TR"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Eşya Teslim Formu:</a:t>
            </a:r>
            <a:r>
              <a:rPr kumimoji="0" lang="tr-TR" altLang="tr-T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Hastanın üzerinden çıkan değerli eşyaların (para, telefon, kimlik vb.) hastaneye veya kolluk kuvvetine teslim edildiğine dair imza alanı.</a:t>
            </a:r>
          </a:p>
          <a:p>
            <a:pPr>
              <a:lnSpc>
                <a:spcPct val="170000"/>
              </a:lnSpc>
            </a:pPr>
            <a:endParaRPr lang="tr-TR" sz="1400" dirty="0"/>
          </a:p>
        </p:txBody>
      </p:sp>
    </p:spTree>
    <p:extLst>
      <p:ext uri="{BB962C8B-B14F-4D97-AF65-F5344CB8AC3E}">
        <p14:creationId xmlns:p14="http://schemas.microsoft.com/office/powerpoint/2010/main" val="2682839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68A09-E74D-46D5-B794-7B3C30B61BB1}"/>
              </a:ext>
            </a:extLst>
          </p:cNvPr>
          <p:cNvSpPr>
            <a:spLocks noGrp="1"/>
          </p:cNvSpPr>
          <p:nvPr>
            <p:ph type="title"/>
          </p:nvPr>
        </p:nvSpPr>
        <p:spPr/>
        <p:txBody>
          <a:bodyPr>
            <a:normAutofit/>
          </a:bodyPr>
          <a:lstStyle/>
          <a:p>
            <a:r>
              <a:rPr lang="tr-TR" sz="3200" dirty="0">
                <a:latin typeface="Times New Roman" panose="02020603050405020304" pitchFamily="18" charset="0"/>
                <a:cs typeface="Times New Roman" panose="02020603050405020304" pitchFamily="18" charset="0"/>
              </a:rPr>
              <a:t>Ambulans Refakatçi Bilgilendirme Formu</a:t>
            </a:r>
          </a:p>
        </p:txBody>
      </p:sp>
      <p:sp>
        <p:nvSpPr>
          <p:cNvPr id="3" name="İçerik Yer Tutucusu 2">
            <a:extLst>
              <a:ext uri="{FF2B5EF4-FFF2-40B4-BE49-F238E27FC236}">
                <a16:creationId xmlns:a16="http://schemas.microsoft.com/office/drawing/2014/main" id="{D5E3DAD1-066E-4163-92F0-113844563AFF}"/>
              </a:ext>
            </a:extLst>
          </p:cNvPr>
          <p:cNvSpPr>
            <a:spLocks noGrp="1"/>
          </p:cNvSpPr>
          <p:nvPr>
            <p:ph idx="1"/>
          </p:nvPr>
        </p:nvSpPr>
        <p:spPr>
          <a:ln>
            <a:solidFill>
              <a:schemeClr val="bg1"/>
            </a:solidFill>
          </a:ln>
        </p:spPr>
        <p:txBody>
          <a:bodyPr>
            <a:normAutofit/>
          </a:bodyPr>
          <a:lstStyle/>
          <a:p>
            <a:pPr>
              <a:lnSpc>
                <a:spcPct val="150000"/>
              </a:lnSpc>
            </a:pPr>
            <a:r>
              <a:rPr lang="tr-TR" sz="2400" dirty="0">
                <a:latin typeface="Times New Roman" panose="02020603050405020304" pitchFamily="18" charset="0"/>
                <a:cs typeface="Times New Roman" panose="02020603050405020304" pitchFamily="18" charset="0"/>
              </a:rPr>
              <a:t>Acil sağlık hizmetleri sürecinde hasta yakınlarının veya refakatçilerin haklarını korumak, onları süreç hakkında aydınlatmak ve ambulans ekibinin tıbbi-hukuki güvenliğini sağlamak amacıyla doldurulan resmi bir belgedir.</a:t>
            </a:r>
          </a:p>
          <a:p>
            <a:pPr>
              <a:lnSpc>
                <a:spcPct val="150000"/>
              </a:lnSpc>
            </a:pPr>
            <a:r>
              <a:rPr lang="tr-TR" sz="2400" dirty="0">
                <a:latin typeface="Times New Roman" panose="02020603050405020304" pitchFamily="18" charset="0"/>
                <a:cs typeface="Times New Roman" panose="02020603050405020304" pitchFamily="18" charset="0"/>
              </a:rPr>
              <a:t>Kritik sağlık krizlerinde hasta yakınları yoğun stres, panik ve belirsizlik yaşarlar. Bu form, sahadaki o kaotik anı yönetilebilir kılmak ve iletişimi standartlaştırmak adına hem tıbbi sistem hem de hasta yakını açısından hayati önem taşır.</a:t>
            </a:r>
          </a:p>
        </p:txBody>
      </p:sp>
    </p:spTree>
    <p:extLst>
      <p:ext uri="{BB962C8B-B14F-4D97-AF65-F5344CB8AC3E}">
        <p14:creationId xmlns:p14="http://schemas.microsoft.com/office/powerpoint/2010/main" val="3621513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F5623C-A053-4308-ACA6-6F0F6B2FEEE9}"/>
              </a:ext>
            </a:extLst>
          </p:cNvPr>
          <p:cNvSpPr>
            <a:spLocks noGrp="1"/>
          </p:cNvSpPr>
          <p:nvPr>
            <p:ph type="title"/>
          </p:nvPr>
        </p:nvSpPr>
        <p:spPr/>
        <p:txBody>
          <a:bodyPr>
            <a:normAutofit/>
          </a:bodyPr>
          <a:lstStyle/>
          <a:p>
            <a:r>
              <a:rPr lang="tr-TR" sz="3600" dirty="0">
                <a:latin typeface="Times New Roman" panose="02020603050405020304" pitchFamily="18" charset="0"/>
                <a:cs typeface="Times New Roman" panose="02020603050405020304" pitchFamily="18" charset="0"/>
              </a:rPr>
              <a:t>Tıbbi Atık Teslim Tutanağı</a:t>
            </a:r>
          </a:p>
        </p:txBody>
      </p:sp>
      <p:sp>
        <p:nvSpPr>
          <p:cNvPr id="3" name="İçerik Yer Tutucusu 2">
            <a:extLst>
              <a:ext uri="{FF2B5EF4-FFF2-40B4-BE49-F238E27FC236}">
                <a16:creationId xmlns:a16="http://schemas.microsoft.com/office/drawing/2014/main" id="{C003F1AB-E5DC-4044-9B61-6D4084A4817C}"/>
              </a:ext>
            </a:extLst>
          </p:cNvPr>
          <p:cNvSpPr>
            <a:spLocks noGrp="1"/>
          </p:cNvSpPr>
          <p:nvPr>
            <p:ph idx="1"/>
          </p:nvPr>
        </p:nvSpPr>
        <p:spPr>
          <a:ln>
            <a:solidFill>
              <a:schemeClr val="bg1"/>
            </a:solidFill>
          </a:ln>
        </p:spPr>
        <p:txBody>
          <a:bodyPr>
            <a:normAutofit/>
          </a:bodyPr>
          <a:lstStyle/>
          <a:p>
            <a:pPr>
              <a:lnSpc>
                <a:spcPct val="150000"/>
              </a:lnSpc>
            </a:pPr>
            <a:r>
              <a:rPr lang="tr-TR" sz="2400" dirty="0">
                <a:latin typeface="Times New Roman" panose="02020603050405020304" pitchFamily="18" charset="0"/>
                <a:cs typeface="Times New Roman" panose="02020603050405020304" pitchFamily="18" charset="0"/>
              </a:rPr>
              <a:t>Enfeksiyon yayma ve çevreye zarar verme potansiyeli yüksek olan tıbbi atıkların, üretildiği noktadan (sağlık kuruluşu veya ambulans) lisanslı bertaraf tesisine veya geçici depolama alanına transferi sırasında doldurulan resmi bir belgedir.</a:t>
            </a:r>
          </a:p>
          <a:p>
            <a:pPr>
              <a:lnSpc>
                <a:spcPct val="150000"/>
              </a:lnSpc>
            </a:pPr>
            <a:r>
              <a:rPr lang="tr-TR" sz="2400" dirty="0">
                <a:latin typeface="Times New Roman" panose="02020603050405020304" pitchFamily="18" charset="0"/>
                <a:cs typeface="Times New Roman" panose="02020603050405020304" pitchFamily="18" charset="0"/>
              </a:rPr>
              <a:t>Tıbbi atık yönetimi zincirinin en kritik halkalarından biri olan bu tutanak, hem halk sağlığı, hem çevre güvenliği hem de yasal mevzuatlar açısından çok yönlü bir öneme sahiptir.</a:t>
            </a:r>
          </a:p>
        </p:txBody>
      </p:sp>
    </p:spTree>
    <p:extLst>
      <p:ext uri="{BB962C8B-B14F-4D97-AF65-F5344CB8AC3E}">
        <p14:creationId xmlns:p14="http://schemas.microsoft.com/office/powerpoint/2010/main" val="3438521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normAutofit/>
          </a:bodyPr>
          <a:lstStyle/>
          <a:p>
            <a:r>
              <a:rPr lang="tr-TR" sz="1200" dirty="0">
                <a:effectLst/>
                <a:latin typeface="Times New Roman" panose="02020603050405020304"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https://acilafet.saglik.gov.tr/TR-4221/belge-ve-formlar.html</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tr-TR" sz="1200" kern="0" dirty="0">
                <a:effectLst/>
                <a:latin typeface="Times New Roman" panose="02020603050405020304" pitchFamily="18" charset="0"/>
                <a:ea typeface="Times New Roman" panose="02020603050405020304" pitchFamily="18" charset="0"/>
                <a:cs typeface="Times New Roman" panose="02020603050405020304" pitchFamily="18" charset="0"/>
              </a:rPr>
              <a:t>https://aksarayiasb.saglik.gov.tr/TR-252038/formlar.html</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28317258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74</TotalTime>
  <Words>921</Words>
  <Application>Microsoft Office PowerPoint</Application>
  <PresentationFormat>Geniş ekran</PresentationFormat>
  <Paragraphs>65</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10</vt:i4>
      </vt:variant>
    </vt:vector>
  </HeadingPairs>
  <TitlesOfParts>
    <vt:vector size="17" baseType="lpstr">
      <vt:lpstr>Aptos</vt:lpstr>
      <vt:lpstr>Aptos Display</vt:lpstr>
      <vt:lpstr>Arial</vt:lpstr>
      <vt:lpstr>Google Sans Flex</vt:lpstr>
      <vt:lpstr>Times New Roman</vt:lpstr>
      <vt:lpstr>Office Teması</vt:lpstr>
      <vt:lpstr>Özel Tasarım</vt:lpstr>
      <vt:lpstr>Ambulans Ekipmanları Dersi</vt:lpstr>
      <vt:lpstr>Triyaj kartları</vt:lpstr>
      <vt:lpstr>Renk Kodları ve Anlamları Dünya genelinde ve ülkemizde (Sağlık Bakanlığı standartlarında) uygulanan triyaj sistemlerinde (örneğin START protokolü), hastaların aciliyet durumları 4 ana renk koduyla sembolize edilir. Kartların üzerindeki yırtılabilir ya da işaretlenebilir renkli şeritler bu önceliği gösterir: </vt:lpstr>
      <vt:lpstr>Ambulans hasta teslim formu</vt:lpstr>
      <vt:lpstr>Standart Bir Ambulans Hasta Teslim Formunda Neler Yer Alır? Türkiye'deki 112 Acil Sağlık Hizmetleri ve özel ambulans servislerinde kullanılan formlar (fiziki ya da dijital tablet formatında) genellikle şu ana bölümlerden oluşur: </vt:lpstr>
      <vt:lpstr>PowerPoint Sunusu</vt:lpstr>
      <vt:lpstr>Ambulans Refakatçi Bilgilendirme Formu</vt:lpstr>
      <vt:lpstr>Tıbbi Atık Teslim Tutanağı</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Ambulans Ekipmanları Dersi</dc:title>
  <dc:creator>EÖ</dc:creator>
  <cp:lastModifiedBy>YUSUF UYAN</cp:lastModifiedBy>
  <cp:revision>19</cp:revision>
  <dcterms:created xsi:type="dcterms:W3CDTF">2026-04-02T07:47:59Z</dcterms:created>
  <dcterms:modified xsi:type="dcterms:W3CDTF">2026-06-25T11:48:01Z</dcterms:modified>
</cp:coreProperties>
</file>