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9" r:id="rId3"/>
    <p:sldId id="280" r:id="rId4"/>
    <p:sldId id="281" r:id="rId5"/>
    <p:sldId id="282" r:id="rId6"/>
    <p:sldId id="283" r:id="rId7"/>
    <p:sldId id="284" r:id="rId8"/>
    <p:sldId id="285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00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1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928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066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9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4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0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84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5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38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10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2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4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60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3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7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27A00C-5A41-4D56-AF4A-292E23E1E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6138" y="1321130"/>
            <a:ext cx="3059723" cy="1041713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7.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B70ADD-1B61-4534-971B-B171A59E4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0865" y="3159795"/>
            <a:ext cx="5350268" cy="538410"/>
          </a:xfrm>
        </p:spPr>
        <p:txBody>
          <a:bodyPr>
            <a:noAutofit/>
          </a:bodyPr>
          <a:lstStyle/>
          <a:p>
            <a:r>
              <a:rPr lang="tr-TR" sz="2400" b="1" i="0" u="none" strike="noStrike" baseline="0" dirty="0"/>
              <a:t>ÖRNEKLEME SÜRECİ VE YÖNTEMLERİ</a:t>
            </a:r>
            <a:endParaRPr lang="tr-TR" sz="2400" b="1" dirty="0">
              <a:cs typeface="Times New Roman" panose="02020603050405020304" pitchFamily="18" charset="0"/>
            </a:endParaRPr>
          </a:p>
        </p:txBody>
      </p:sp>
      <p:sp>
        <p:nvSpPr>
          <p:cNvPr id="4" name="Alt Başlık 2">
            <a:extLst>
              <a:ext uri="{FF2B5EF4-FFF2-40B4-BE49-F238E27FC236}">
                <a16:creationId xmlns:a16="http://schemas.microsoft.com/office/drawing/2014/main" id="{865429CC-3322-4980-AC50-3EC497D638E1}"/>
              </a:ext>
            </a:extLst>
          </p:cNvPr>
          <p:cNvSpPr txBox="1">
            <a:spLocks/>
          </p:cNvSpPr>
          <p:nvPr/>
        </p:nvSpPr>
        <p:spPr>
          <a:xfrm>
            <a:off x="3907005" y="4998460"/>
            <a:ext cx="4351023" cy="53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cs typeface="Times New Roman" panose="02020603050405020304" pitchFamily="18" charset="0"/>
              </a:rPr>
              <a:t>ÖĞR. GÖR. SELAMİ KARAKAŞ</a:t>
            </a:r>
          </a:p>
        </p:txBody>
      </p:sp>
    </p:spTree>
    <p:extLst>
      <p:ext uri="{BB962C8B-B14F-4D97-AF65-F5344CB8AC3E}">
        <p14:creationId xmlns:p14="http://schemas.microsoft.com/office/powerpoint/2010/main" val="2139845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İstatistik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İstatistik, verilerin toplanması, düzenlenmesi, analiz edilmesi ve yorumlanmasıyla ilgilenen bir bilim dalıdır. Ayrıca elde edilen sonuçların güvenilirliğini değerlendirmeye ve genellemeler yapmaya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21337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Parametre</a:t>
            </a:r>
          </a:p>
          <a:p>
            <a:endParaRPr lang="tr-TR" sz="2800" dirty="0"/>
          </a:p>
          <a:p>
            <a:pPr algn="just"/>
            <a:r>
              <a:rPr lang="tr-TR" sz="2800" dirty="0"/>
              <a:t>Parametre, bir </a:t>
            </a:r>
            <a:r>
              <a:rPr lang="tr-TR" sz="2800" dirty="0" err="1"/>
              <a:t>anakütlenin</a:t>
            </a:r>
            <a:r>
              <a:rPr lang="tr-TR" sz="2800" dirty="0"/>
              <a:t> ortalama, oran, </a:t>
            </a:r>
            <a:r>
              <a:rPr lang="tr-TR" sz="2800" dirty="0" err="1"/>
              <a:t>varyans</a:t>
            </a:r>
            <a:r>
              <a:rPr lang="tr-TR" sz="2800" dirty="0"/>
              <a:t> veya standart sapma gibi özelliklerini ifade eden ölçüdür. Genellikle bilinmeyen bu değerler, örneklemden elde edilen bilgiler yardımıyla tahmin edilir.</a:t>
            </a:r>
          </a:p>
        </p:txBody>
      </p:sp>
    </p:spTree>
    <p:extLst>
      <p:ext uri="{BB962C8B-B14F-4D97-AF65-F5344CB8AC3E}">
        <p14:creationId xmlns:p14="http://schemas.microsoft.com/office/powerpoint/2010/main" val="383219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 err="1"/>
              <a:t>Anakütle</a:t>
            </a:r>
            <a:endParaRPr lang="tr-TR" sz="2800" b="1" dirty="0"/>
          </a:p>
          <a:p>
            <a:pPr algn="just"/>
            <a:endParaRPr lang="tr-TR" sz="2800" dirty="0"/>
          </a:p>
          <a:p>
            <a:pPr algn="just"/>
            <a:r>
              <a:rPr lang="tr-TR" sz="2800" dirty="0" err="1"/>
              <a:t>Anakütle</a:t>
            </a:r>
            <a:r>
              <a:rPr lang="tr-TR" sz="2800" dirty="0"/>
              <a:t>, araştırma kapsamında incelenmek istenen tüm birey, nesne veya olayların oluşturduğu bütündür. Araştırmanın temel hedef kitlesini temsil eder.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1" dirty="0"/>
              <a:t>Tamsayım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Tamsayım, </a:t>
            </a:r>
            <a:r>
              <a:rPr lang="tr-TR" sz="2800" dirty="0" err="1"/>
              <a:t>anakütlede</a:t>
            </a:r>
            <a:r>
              <a:rPr lang="tr-TR" sz="2800" dirty="0"/>
              <a:t> yer alan tüm birimlerden veri toplanması işlemidir. Buna karşılık, </a:t>
            </a:r>
            <a:r>
              <a:rPr lang="tr-TR" sz="2800" dirty="0" err="1"/>
              <a:t>anakütlenin</a:t>
            </a:r>
            <a:r>
              <a:rPr lang="tr-TR" sz="2800" dirty="0"/>
              <a:t> tamamı yerine belirli bir kısmından veri toplanmasına örnekleme adı verilir.</a:t>
            </a:r>
          </a:p>
        </p:txBody>
      </p:sp>
    </p:spTree>
    <p:extLst>
      <p:ext uri="{BB962C8B-B14F-4D97-AF65-F5344CB8AC3E}">
        <p14:creationId xmlns:p14="http://schemas.microsoft.com/office/powerpoint/2010/main" val="2987809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Örnekleme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Örnekleme, araştırma evrenini temsil edecek birey veya birimlerin seçilmesi işlemidir. Araştırmalarda maliyet ve zaman tasarrufu sağladığı için yaygın olarak kullanılmaktadır. Örneklemden elde edilen sonuçlar kullanılarak </a:t>
            </a:r>
            <a:r>
              <a:rPr lang="tr-TR" sz="2800" dirty="0" err="1"/>
              <a:t>anakütle</a:t>
            </a:r>
            <a:r>
              <a:rPr lang="tr-TR" sz="2800" dirty="0"/>
              <a:t> hakkında çıkarımlarda bulunulabilir.</a:t>
            </a:r>
          </a:p>
        </p:txBody>
      </p:sp>
    </p:spTree>
    <p:extLst>
      <p:ext uri="{BB962C8B-B14F-4D97-AF65-F5344CB8AC3E}">
        <p14:creationId xmlns:p14="http://schemas.microsoft.com/office/powerpoint/2010/main" val="190422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Örnekleme Süreci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Örnekleme süreci, araştırma evreninin belirlenmesi ve bu evreni temsil edecek örneklerin seçilmesi aşamalarından oluşur. Süreç kapsamında </a:t>
            </a:r>
            <a:r>
              <a:rPr lang="tr-TR" sz="2800" dirty="0" err="1"/>
              <a:t>anakütle</a:t>
            </a:r>
            <a:r>
              <a:rPr lang="tr-TR" sz="2800" dirty="0"/>
              <a:t> tanımlanır, örnekleme çerçevesi oluşturulur, örneklem büyüklüğü ve yöntemi belirlenir, ardından araştırmada kullanılacak örnekler seçilir.</a:t>
            </a:r>
          </a:p>
        </p:txBody>
      </p:sp>
    </p:spTree>
    <p:extLst>
      <p:ext uri="{BB962C8B-B14F-4D97-AF65-F5344CB8AC3E}">
        <p14:creationId xmlns:p14="http://schemas.microsoft.com/office/powerpoint/2010/main" val="163002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Örnekleme Yöntemleri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Örnekleme yöntemleri, araştırma evrenini temsil edecek örneklerin seçilmesinde kullanılan tekniklerdir. Uygun yöntemin seçilmesi, araştırma sonuçlarının güvenilirliği açısından büyük önem taşır. Örnekleme yöntemleri genel olarak </a:t>
            </a:r>
            <a:r>
              <a:rPr lang="tr-TR" sz="2800" b="1" dirty="0"/>
              <a:t>tesadüfi</a:t>
            </a:r>
            <a:r>
              <a:rPr lang="tr-TR" sz="2800" dirty="0"/>
              <a:t> ve </a:t>
            </a:r>
            <a:r>
              <a:rPr lang="tr-TR" sz="2800" b="1" dirty="0"/>
              <a:t>tesadüfi olmayan</a:t>
            </a:r>
            <a:r>
              <a:rPr lang="tr-TR" sz="2800" dirty="0"/>
              <a:t> örnekleme olmak üzere iki gruba ayrılır. Olasılıklı örneklemede her bireyin seçilme olasılığı bilinirken, </a:t>
            </a:r>
            <a:r>
              <a:rPr lang="tr-TR" sz="2800" dirty="0" err="1"/>
              <a:t>olasılıksız</a:t>
            </a:r>
            <a:r>
              <a:rPr lang="tr-TR" sz="2800" dirty="0"/>
              <a:t> örneklemede seçim araştırmacının belirlediği ölçütlere göre yapılır.</a:t>
            </a:r>
          </a:p>
        </p:txBody>
      </p:sp>
    </p:spTree>
    <p:extLst>
      <p:ext uri="{BB962C8B-B14F-4D97-AF65-F5344CB8AC3E}">
        <p14:creationId xmlns:p14="http://schemas.microsoft.com/office/powerpoint/2010/main" val="388422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Örneklem Büyüklüğünü Belirleme</a:t>
            </a:r>
          </a:p>
          <a:p>
            <a:endParaRPr lang="tr-TR" sz="2800" dirty="0"/>
          </a:p>
          <a:p>
            <a:pPr algn="just"/>
            <a:r>
              <a:rPr lang="tr-TR" sz="2800" dirty="0"/>
              <a:t>Örneklem büyüklüğü, araştırma sonuçlarının güvenilirliğini etkileyen önemli bir unsurdur. Uygun örneklem sayısını belirlemek her zaman kolay değildir ve çeşitli istatistiksel yöntemler ile formüllerden yararlanılır. </a:t>
            </a:r>
          </a:p>
        </p:txBody>
      </p:sp>
    </p:spTree>
    <p:extLst>
      <p:ext uri="{BB962C8B-B14F-4D97-AF65-F5344CB8AC3E}">
        <p14:creationId xmlns:p14="http://schemas.microsoft.com/office/powerpoint/2010/main" val="4219957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Kaynakça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0" i="0" dirty="0">
                <a:solidFill>
                  <a:srgbClr val="333333"/>
                </a:solidFill>
                <a:effectLst/>
              </a:rPr>
              <a:t>Okumuş, Prof. A. (2021). Bilimsel Araştırma </a:t>
            </a:r>
            <a:r>
              <a:rPr lang="tr-TR" sz="2800" dirty="0">
                <a:solidFill>
                  <a:srgbClr val="333333"/>
                </a:solidFill>
              </a:rPr>
              <a:t>T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eknikleri. İstanbul Üniversitesi </a:t>
            </a:r>
            <a:r>
              <a:rPr lang="tr-TR" sz="2800" b="0" i="0" dirty="0" err="1">
                <a:solidFill>
                  <a:srgbClr val="333333"/>
                </a:solidFill>
                <a:effectLst/>
              </a:rPr>
              <a:t>Açıköğretim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 Fakültesi</a:t>
            </a:r>
          </a:p>
        </p:txBody>
      </p:sp>
    </p:spTree>
    <p:extLst>
      <p:ext uri="{BB962C8B-B14F-4D97-AF65-F5344CB8AC3E}">
        <p14:creationId xmlns:p14="http://schemas.microsoft.com/office/powerpoint/2010/main" val="151678112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612</TotalTime>
  <Words>303</Words>
  <Application>Microsoft Office PowerPoint</Application>
  <PresentationFormat>Geniş ekran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Duman</vt:lpstr>
      <vt:lpstr>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SELAMI KARAKAS</dc:creator>
  <cp:lastModifiedBy>SELAMI KARAKAS</cp:lastModifiedBy>
  <cp:revision>69</cp:revision>
  <dcterms:created xsi:type="dcterms:W3CDTF">2026-06-18T10:15:39Z</dcterms:created>
  <dcterms:modified xsi:type="dcterms:W3CDTF">2026-06-28T05:39:01Z</dcterms:modified>
</cp:coreProperties>
</file>