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0" r:id="rId1"/>
  </p:sldMasterIdLst>
  <p:sldIdLst>
    <p:sldId id="256" r:id="rId2"/>
    <p:sldId id="269" r:id="rId3"/>
    <p:sldId id="280" r:id="rId4"/>
    <p:sldId id="281" r:id="rId5"/>
    <p:sldId id="282" r:id="rId6"/>
    <p:sldId id="283" r:id="rId7"/>
    <p:sldId id="284" r:id="rId8"/>
    <p:sldId id="285" r:id="rId9"/>
    <p:sldId id="268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68" d="100"/>
          <a:sy n="68" d="100"/>
        </p:scale>
        <p:origin x="792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tr-TR"/>
              <a:t>Asıl alt başlık stilini düzenlemek için tıklayın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9600030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Başlık ve Resim Yazıs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50123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Resim Yazılı Alın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2928699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95006651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Alıntı İsim Kart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0198400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oğru veya Yanlı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01443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9860385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884124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569552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5538223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651041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192537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6010486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618622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656044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tr-TR"/>
              <a:t>Resim eklemek için simgeye tıklayın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7813857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8">
            <a:alphaModFix amt="32000"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tr-TR"/>
              <a:t>Asıl başlık stilini düzenlemek için tıklayın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84ACA39-2760-486D-9C05-F9D470694AFF}" type="datetimeFigureOut">
              <a:rPr lang="tr-TR" smtClean="0"/>
              <a:t>28.06.2026</a:t>
            </a:fld>
            <a:endParaRPr lang="tr-TR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00265F43-FE9D-47BD-B2DE-DA9FD49E9CA9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50247476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81" r:id="rId1"/>
    <p:sldLayoutId id="2147483782" r:id="rId2"/>
    <p:sldLayoutId id="2147483783" r:id="rId3"/>
    <p:sldLayoutId id="2147483784" r:id="rId4"/>
    <p:sldLayoutId id="2147483785" r:id="rId5"/>
    <p:sldLayoutId id="2147483786" r:id="rId6"/>
    <p:sldLayoutId id="2147483787" r:id="rId7"/>
    <p:sldLayoutId id="2147483788" r:id="rId8"/>
    <p:sldLayoutId id="2147483789" r:id="rId9"/>
    <p:sldLayoutId id="2147483790" r:id="rId10"/>
    <p:sldLayoutId id="2147483791" r:id="rId11"/>
    <p:sldLayoutId id="2147483792" r:id="rId12"/>
    <p:sldLayoutId id="2147483793" r:id="rId13"/>
    <p:sldLayoutId id="2147483794" r:id="rId14"/>
    <p:sldLayoutId id="2147483795" r:id="rId15"/>
    <p:sldLayoutId id="2147483796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8027A00C-5A41-4D56-AF4A-292E23E1E1C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4566138" y="1321130"/>
            <a:ext cx="3059723" cy="1041713"/>
          </a:xfrm>
        </p:spPr>
        <p:txBody>
          <a:bodyPr>
            <a:normAutofit fontScale="90000"/>
          </a:bodyPr>
          <a:lstStyle/>
          <a:p>
            <a:r>
              <a:rPr lang="tr-TR" sz="6000" dirty="0"/>
              <a:t>7. HAFTA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99B70ADD-1B61-4534-971B-B171A59E4225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420865" y="3159795"/>
            <a:ext cx="5350268" cy="538410"/>
          </a:xfrm>
        </p:spPr>
        <p:txBody>
          <a:bodyPr>
            <a:noAutofit/>
          </a:bodyPr>
          <a:lstStyle/>
          <a:p>
            <a:r>
              <a:rPr lang="tr-TR" sz="2400" b="1" i="0" u="none" strike="noStrike" baseline="0" dirty="0"/>
              <a:t>ÖRNEKLEME SÜRECİ VE YÖNTEMLERİ</a:t>
            </a:r>
            <a:endParaRPr lang="tr-TR" sz="2400" b="1" dirty="0">
              <a:cs typeface="Times New Roman" panose="02020603050405020304" pitchFamily="18" charset="0"/>
            </a:endParaRPr>
          </a:p>
        </p:txBody>
      </p:sp>
      <p:sp>
        <p:nvSpPr>
          <p:cNvPr id="4" name="Alt Başlık 2">
            <a:extLst>
              <a:ext uri="{FF2B5EF4-FFF2-40B4-BE49-F238E27FC236}">
                <a16:creationId xmlns:a16="http://schemas.microsoft.com/office/drawing/2014/main" id="{865429CC-3322-4980-AC50-3EC497D638E1}"/>
              </a:ext>
            </a:extLst>
          </p:cNvPr>
          <p:cNvSpPr txBox="1">
            <a:spLocks/>
          </p:cNvSpPr>
          <p:nvPr/>
        </p:nvSpPr>
        <p:spPr>
          <a:xfrm>
            <a:off x="3907005" y="4998460"/>
            <a:ext cx="4351023" cy="538410"/>
          </a:xfrm>
          <a:prstGeom prst="rect">
            <a:avLst/>
          </a:prstGeom>
        </p:spPr>
        <p:txBody>
          <a:bodyPr vert="horz" lIns="91440" tIns="45720" rIns="91440" bIns="45720" rtlCol="0">
            <a:normAutofit fontScale="85000" lnSpcReduction="10000"/>
          </a:bodyPr>
          <a:lstStyle>
            <a:lvl1pPr marL="0" indent="0" algn="l" defTabSz="914400" rtl="0" eaLnBrk="1" latinLnBrk="0" hangingPunct="1">
              <a:lnSpc>
                <a:spcPct val="90000"/>
              </a:lnSpc>
              <a:spcBef>
                <a:spcPts val="1200"/>
              </a:spcBef>
              <a:spcAft>
                <a:spcPts val="200"/>
              </a:spcAft>
              <a:buClr>
                <a:schemeClr val="accent1"/>
              </a:buClr>
              <a:buSzPct val="100000"/>
              <a:buFont typeface="Calibri" panose="020F0502020204030204" pitchFamily="34" charset="0"/>
              <a:buNone/>
              <a:defRPr sz="2400" kern="1200" cap="all" spc="200" baseline="0">
                <a:solidFill>
                  <a:schemeClr val="tx2"/>
                </a:solidFill>
                <a:latin typeface="+mj-lt"/>
                <a:ea typeface="+mn-ea"/>
                <a:cs typeface="+mn-cs"/>
              </a:defRPr>
            </a:lvl1pPr>
            <a:lvl2pPr marL="457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4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lnSpc>
                <a:spcPct val="90000"/>
              </a:lnSpc>
              <a:spcBef>
                <a:spcPts val="200"/>
              </a:spcBef>
              <a:spcAft>
                <a:spcPts val="400"/>
              </a:spcAft>
              <a:buClr>
                <a:schemeClr val="accent1"/>
              </a:buClr>
              <a:buFont typeface="Calibri" pitchFamily="34" charset="0"/>
              <a:buNone/>
              <a:defRPr sz="2000" kern="1200">
                <a:solidFill>
                  <a:schemeClr val="tx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tr-TR" b="1" dirty="0">
                <a:cs typeface="Times New Roman" panose="02020603050405020304" pitchFamily="18" charset="0"/>
              </a:rPr>
              <a:t>ÖĞR. GÖR. SELAMİ KARAKAŞ</a:t>
            </a:r>
          </a:p>
        </p:txBody>
      </p:sp>
    </p:spTree>
    <p:extLst>
      <p:ext uri="{BB962C8B-B14F-4D97-AF65-F5344CB8AC3E}">
        <p14:creationId xmlns:p14="http://schemas.microsoft.com/office/powerpoint/2010/main" val="213984548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İstatistik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İstatistik, verilerin toplanması, düzenlenmesi, analiz edilmesi ve yorumlanmasıyla ilgilenen bir bilim dalıdır. Ayrıca elde edilen sonuçların güvenilirliğini değerlendirmeye ve genellemeler yapmaya yardımcı olur.</a:t>
            </a:r>
          </a:p>
        </p:txBody>
      </p:sp>
    </p:spTree>
    <p:extLst>
      <p:ext uri="{BB962C8B-B14F-4D97-AF65-F5344CB8AC3E}">
        <p14:creationId xmlns:p14="http://schemas.microsoft.com/office/powerpoint/2010/main" val="2133751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Parametre</a:t>
            </a:r>
          </a:p>
          <a:p>
            <a:endParaRPr lang="tr-TR" sz="2800" dirty="0"/>
          </a:p>
          <a:p>
            <a:pPr algn="just"/>
            <a:r>
              <a:rPr lang="tr-TR" sz="2800" dirty="0"/>
              <a:t>Parametre, bir </a:t>
            </a:r>
            <a:r>
              <a:rPr lang="tr-TR" sz="2800" dirty="0" err="1"/>
              <a:t>anakütlenin</a:t>
            </a:r>
            <a:r>
              <a:rPr lang="tr-TR" sz="2800" dirty="0"/>
              <a:t> ortalama, oran, </a:t>
            </a:r>
            <a:r>
              <a:rPr lang="tr-TR" sz="2800" dirty="0" err="1"/>
              <a:t>varyans</a:t>
            </a:r>
            <a:r>
              <a:rPr lang="tr-TR" sz="2800" dirty="0"/>
              <a:t> veya standart sapma gibi özelliklerini ifade eden ölçüdür. Genellikle bilinmeyen bu değerler, örneklemden elde edilen bilgiler yardımıyla tahmin edilir.</a:t>
            </a:r>
          </a:p>
        </p:txBody>
      </p:sp>
    </p:spTree>
    <p:extLst>
      <p:ext uri="{BB962C8B-B14F-4D97-AF65-F5344CB8AC3E}">
        <p14:creationId xmlns:p14="http://schemas.microsoft.com/office/powerpoint/2010/main" val="383219165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526297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 err="1"/>
              <a:t>Anakütle</a:t>
            </a:r>
            <a:endParaRPr lang="tr-TR" sz="2800" b="1" dirty="0"/>
          </a:p>
          <a:p>
            <a:pPr algn="just"/>
            <a:endParaRPr lang="tr-TR" sz="2800" dirty="0"/>
          </a:p>
          <a:p>
            <a:pPr algn="just"/>
            <a:r>
              <a:rPr lang="tr-TR" sz="2800" dirty="0" err="1"/>
              <a:t>Anakütle</a:t>
            </a:r>
            <a:r>
              <a:rPr lang="tr-TR" sz="2800" dirty="0"/>
              <a:t>, araştırma kapsamında incelenmek istenen tüm birey, nesne veya olayların oluşturduğu bütündür. Araştırmanın temel hedef kitlesini temsil eder.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b="1" dirty="0"/>
              <a:t>Tamsayım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Tamsayım, </a:t>
            </a:r>
            <a:r>
              <a:rPr lang="tr-TR" sz="2800" dirty="0" err="1"/>
              <a:t>anakütlede</a:t>
            </a:r>
            <a:r>
              <a:rPr lang="tr-TR" sz="2800" dirty="0"/>
              <a:t> yer alan tüm birimlerden veri toplanması işlemidir. Buna karşılık, </a:t>
            </a:r>
            <a:r>
              <a:rPr lang="tr-TR" sz="2800" dirty="0" err="1"/>
              <a:t>anakütlenin</a:t>
            </a:r>
            <a:r>
              <a:rPr lang="tr-TR" sz="2800" dirty="0"/>
              <a:t> tamamı yerine belirli bir kısmından veri toplanmasına örnekleme adı verilir.</a:t>
            </a:r>
          </a:p>
        </p:txBody>
      </p:sp>
    </p:spTree>
    <p:extLst>
      <p:ext uri="{BB962C8B-B14F-4D97-AF65-F5344CB8AC3E}">
        <p14:creationId xmlns:p14="http://schemas.microsoft.com/office/powerpoint/2010/main" val="2987809832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Örnekleme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Örnekleme, araştırma evrenini temsil edecek birey veya birimlerin seçilmesi işlemidir. Araştırmalarda maliyet ve zaman tasarrufu sağladığı için yaygın olarak kullanılmaktadır. Örneklemden elde edilen sonuçlar kullanılarak </a:t>
            </a:r>
            <a:r>
              <a:rPr lang="tr-TR" sz="2800" dirty="0" err="1"/>
              <a:t>anakütle</a:t>
            </a:r>
            <a:r>
              <a:rPr lang="tr-TR" sz="2800" dirty="0"/>
              <a:t> hakkında çıkarımlarda bulunulabilir.</a:t>
            </a:r>
          </a:p>
        </p:txBody>
      </p:sp>
    </p:spTree>
    <p:extLst>
      <p:ext uri="{BB962C8B-B14F-4D97-AF65-F5344CB8AC3E}">
        <p14:creationId xmlns:p14="http://schemas.microsoft.com/office/powerpoint/2010/main" val="190422130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35394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Örnekleme Süreci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Örnekleme süreci, araştırma evreninin belirlenmesi ve bu evreni temsil edecek örneklerin seçilmesi aşamalarından oluşur. Süreç kapsamında </a:t>
            </a:r>
            <a:r>
              <a:rPr lang="tr-TR" sz="2800" dirty="0" err="1"/>
              <a:t>anakütle</a:t>
            </a:r>
            <a:r>
              <a:rPr lang="tr-TR" sz="2800" dirty="0"/>
              <a:t> tanımlanır, örnekleme çerçevesi oluşturulur, örneklem büyüklüğü ve yöntemi belirlenir, ardından araştırmada kullanılacak örnekler seçilir.</a:t>
            </a:r>
          </a:p>
        </p:txBody>
      </p:sp>
    </p:spTree>
    <p:extLst>
      <p:ext uri="{BB962C8B-B14F-4D97-AF65-F5344CB8AC3E}">
        <p14:creationId xmlns:p14="http://schemas.microsoft.com/office/powerpoint/2010/main" val="163002903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48320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Örnekleme Yöntemleri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dirty="0"/>
              <a:t>Örnekleme yöntemleri, araştırma evrenini temsil edecek örneklerin seçilmesinde kullanılan tekniklerdir. Uygun yöntemin seçilmesi, araştırma sonuçlarının güvenilirliği açısından büyük önem taşır. Örnekleme yöntemleri genel olarak </a:t>
            </a:r>
            <a:r>
              <a:rPr lang="tr-TR" sz="2800" b="1" dirty="0"/>
              <a:t>tesadüfi</a:t>
            </a:r>
            <a:r>
              <a:rPr lang="tr-TR" sz="2800" dirty="0"/>
              <a:t> ve </a:t>
            </a:r>
            <a:r>
              <a:rPr lang="tr-TR" sz="2800" b="1" dirty="0"/>
              <a:t>tesadüfi olmayan</a:t>
            </a:r>
            <a:r>
              <a:rPr lang="tr-TR" sz="2800" dirty="0"/>
              <a:t> örnekleme olmak üzere iki gruba ayrılır. Olasılıklı örneklemede her bireyin seçilme olasılığı bilinirken, </a:t>
            </a:r>
            <a:r>
              <a:rPr lang="tr-TR" sz="2800" dirty="0" err="1"/>
              <a:t>olasılıksız</a:t>
            </a:r>
            <a:r>
              <a:rPr lang="tr-TR" sz="2800" dirty="0"/>
              <a:t> örneklemede seçim araştırmacının belirlediği ölçütlere göre yapılır.</a:t>
            </a:r>
          </a:p>
        </p:txBody>
      </p:sp>
    </p:spTree>
    <p:extLst>
      <p:ext uri="{BB962C8B-B14F-4D97-AF65-F5344CB8AC3E}">
        <p14:creationId xmlns:p14="http://schemas.microsoft.com/office/powerpoint/2010/main" val="388422633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31085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tr-TR" sz="2800" b="1" dirty="0"/>
              <a:t>Örneklem Büyüklüğünü Belirleme</a:t>
            </a:r>
          </a:p>
          <a:p>
            <a:endParaRPr lang="tr-TR" sz="2800" dirty="0"/>
          </a:p>
          <a:p>
            <a:pPr algn="just"/>
            <a:r>
              <a:rPr lang="tr-TR" sz="2800" dirty="0"/>
              <a:t>Örneklem büyüklüğü, araştırma sonuçlarının güvenilirliğini etkileyen önemli bir unsurdur. Uygun örneklem sayısını belirlemek her zaman kolay değildir ve çeşitli istatistiksel yöntemler ile formüllerden yararlanılır. </a:t>
            </a:r>
          </a:p>
        </p:txBody>
      </p:sp>
    </p:spTree>
    <p:extLst>
      <p:ext uri="{BB962C8B-B14F-4D97-AF65-F5344CB8AC3E}">
        <p14:creationId xmlns:p14="http://schemas.microsoft.com/office/powerpoint/2010/main" val="42199572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alphaModFix amt="32000"/>
            <a:lum/>
          </a:blip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Metin kutusu 6">
            <a:extLst>
              <a:ext uri="{FF2B5EF4-FFF2-40B4-BE49-F238E27FC236}">
                <a16:creationId xmlns:a16="http://schemas.microsoft.com/office/drawing/2014/main" id="{2DDF4E2F-4CFF-4E49-9F45-E761F1B3653F}"/>
              </a:ext>
            </a:extLst>
          </p:cNvPr>
          <p:cNvSpPr txBox="1"/>
          <p:nvPr/>
        </p:nvSpPr>
        <p:spPr>
          <a:xfrm>
            <a:off x="1805238" y="1211666"/>
            <a:ext cx="9707208" cy="181588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just"/>
            <a:r>
              <a:rPr lang="tr-TR" sz="2800" b="1" dirty="0"/>
              <a:t>Kaynakça</a:t>
            </a:r>
          </a:p>
          <a:p>
            <a:pPr algn="just"/>
            <a:endParaRPr lang="tr-TR" sz="2800" dirty="0"/>
          </a:p>
          <a:p>
            <a:pPr algn="just"/>
            <a:r>
              <a:rPr lang="tr-TR" sz="2800" b="0" i="0" dirty="0">
                <a:solidFill>
                  <a:srgbClr val="333333"/>
                </a:solidFill>
                <a:effectLst/>
              </a:rPr>
              <a:t>Okumuş, Prof. A. (2021). Bilimsel Araştırma </a:t>
            </a:r>
            <a:r>
              <a:rPr lang="tr-TR" sz="2800" dirty="0">
                <a:solidFill>
                  <a:srgbClr val="333333"/>
                </a:solidFill>
              </a:rPr>
              <a:t>T</a:t>
            </a:r>
            <a:r>
              <a:rPr lang="tr-TR" sz="2800" b="0" i="0" dirty="0">
                <a:solidFill>
                  <a:srgbClr val="333333"/>
                </a:solidFill>
                <a:effectLst/>
              </a:rPr>
              <a:t>eknikleri. İstanbul Üniversitesi </a:t>
            </a:r>
            <a:r>
              <a:rPr lang="tr-TR" sz="2800" b="0" i="0" dirty="0" err="1">
                <a:solidFill>
                  <a:srgbClr val="333333"/>
                </a:solidFill>
                <a:effectLst/>
              </a:rPr>
              <a:t>Açıköğretim</a:t>
            </a:r>
            <a:r>
              <a:rPr lang="tr-TR" sz="2800" b="0" i="0" dirty="0">
                <a:solidFill>
                  <a:srgbClr val="333333"/>
                </a:solidFill>
                <a:effectLst/>
              </a:rPr>
              <a:t> Fakültesi</a:t>
            </a:r>
          </a:p>
        </p:txBody>
      </p:sp>
    </p:spTree>
    <p:extLst>
      <p:ext uri="{BB962C8B-B14F-4D97-AF65-F5344CB8AC3E}">
        <p14:creationId xmlns:p14="http://schemas.microsoft.com/office/powerpoint/2010/main" val="1516781128"/>
      </p:ext>
    </p:extLst>
  </p:cSld>
  <p:clrMapOvr>
    <a:masterClrMapping/>
  </p:clrMapOvr>
</p:sld>
</file>

<file path=ppt/theme/theme1.xml><?xml version="1.0" encoding="utf-8"?>
<a:theme xmlns:a="http://schemas.openxmlformats.org/drawingml/2006/main" name="Duman">
  <a:themeElements>
    <a:clrScheme name="Duman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Duman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Duman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612</TotalTime>
  <Words>303</Words>
  <Application>Microsoft Office PowerPoint</Application>
  <PresentationFormat>Geniş ekran</PresentationFormat>
  <Paragraphs>31</Paragraphs>
  <Slides>9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9</vt:i4>
      </vt:variant>
    </vt:vector>
  </HeadingPairs>
  <TitlesOfParts>
    <vt:vector size="14" baseType="lpstr">
      <vt:lpstr>Arial</vt:lpstr>
      <vt:lpstr>Calibri</vt:lpstr>
      <vt:lpstr>Century Gothic</vt:lpstr>
      <vt:lpstr>Wingdings 3</vt:lpstr>
      <vt:lpstr>Duman</vt:lpstr>
      <vt:lpstr>7.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1. HAFTA</dc:title>
  <dc:creator>SELAMI KARAKAS</dc:creator>
  <cp:lastModifiedBy>SELAMI KARAKAS</cp:lastModifiedBy>
  <cp:revision>69</cp:revision>
  <dcterms:created xsi:type="dcterms:W3CDTF">2026-06-18T10:15:39Z</dcterms:created>
  <dcterms:modified xsi:type="dcterms:W3CDTF">2026-06-28T05:39:01Z</dcterms:modified>
</cp:coreProperties>
</file>