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4" r:id="rId3"/>
    <p:sldId id="257" r:id="rId4"/>
    <p:sldId id="258" r:id="rId5"/>
    <p:sldId id="301" r:id="rId6"/>
    <p:sldId id="302" r:id="rId7"/>
    <p:sldId id="277" r:id="rId8"/>
    <p:sldId id="298" r:id="rId9"/>
    <p:sldId id="299" r:id="rId10"/>
    <p:sldId id="282" r:id="rId11"/>
    <p:sldId id="283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65" r:id="rId22"/>
    <p:sldId id="264" r:id="rId23"/>
    <p:sldId id="266" r:id="rId24"/>
    <p:sldId id="267" r:id="rId25"/>
    <p:sldId id="296" r:id="rId26"/>
    <p:sldId id="297" r:id="rId27"/>
    <p:sldId id="276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D10825-54CF-9F44-9852-78E978D03D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00C23E9-100C-6D5C-0465-5FB341E3D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B36B58-6399-BA95-B46C-AFD93E844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29B7F97-19DA-3498-0B4B-CA39F728C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FA730B-B590-05BA-4F29-39D6BC57E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852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F11B1B-E32D-B37B-DEEF-EB8B1B01E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F52C613-D3D6-01A4-C2A4-0E65EAAC5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29E730-FF91-1D7A-EB9D-578F5BE4B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482415-4116-7275-03F8-77EA0D333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590795-DA7D-EC06-9A4E-D26ADAC70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49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A229BC5-2436-AC58-2155-09EE66B3BA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7D2F6FA-4E19-B99C-214C-2A75606158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2115AB1-3045-4423-520C-745CA5170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2E5D79-1BA4-8AA2-5499-E61063883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AF7A86B-FF63-C118-D864-3625AD333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99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13044E-9CB5-7029-B257-E425A7018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469F5B-5869-3B9A-E2EE-BBFC78BE3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72F4AB-CAA7-5DFE-CB8B-7EACBCC01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60F22A-975D-41B0-5422-55A2A2A86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34B26F-83C0-840B-6342-B405E9638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207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6A44D-4429-2481-0CA5-FCEEED3ED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E193D1B-AC29-ECEB-6D81-DFCF0ED63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9235D6D-7649-7D00-0D8E-26B43DAD0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25D1B68-E2CD-8F82-9EF0-F5C5B3655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1F06F66-22D5-17AA-47CF-9AAE6611C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65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8B2FC9-B154-7AAE-AB47-F5381CF35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EE0BCA-8643-3021-8A2C-B2E5A86036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A4042F2-D184-750F-FD6F-A04E39BBB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11192F8-8307-AB89-979F-3AB27228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7ED837D-742F-1225-D461-113BF1606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F8E51ED-2DCA-A712-CA22-EEBE2F19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546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6F4833-0D86-E7E9-1482-921D1B691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3B52E27-C34C-4B5B-3C2F-86A8A8A95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AC0036A-7C5D-0907-FDD4-FB90E7C32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7A1899-49B0-069A-429F-D5F24CFF8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56CEF59-13EC-5061-5263-505F9D240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27F9318-B997-77F7-47C4-0A1F39B8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83CB64B-AE9A-1C94-01DC-95C430FC8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8E76204-C4B0-1C02-71B5-1803D408B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71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F9305C-3888-F950-CE2C-2238B55C6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C39A996-849C-6E41-698C-C5D1AC967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E78DE05-645A-5576-DC56-A84B79E54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F9414AE-8D15-6A46-0ECC-67792CB2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06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77EA529-5336-5CC7-F540-772A1D337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DAFC211-4920-CDC5-8007-4F67EB99F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161EC83-3126-E31C-AA72-14ED2BCF4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114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5219B1-78B4-D736-12EA-86AE0825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9941D6-7EEF-08FC-9323-A5DD9A25C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BD27EA9-3D74-8390-BD25-6AA09FDC1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A046727-7DE4-EEC0-AE3E-8A3CCBD7B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B5618D5-3D59-7582-784D-61A428EA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340AF6B-C2F4-6BAF-DEB4-2B6CB2CA5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113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2BF87E-32EC-762C-E31C-DD0E652FA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5BD0D9D-3430-8A58-788C-F6C01872CE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3CC8389-75C4-EC8C-1F03-736F80CAE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3BB8A81-B1DE-585B-3C20-4406A681A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73600A7-AA8D-E837-BD46-90AA8AD65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F4559C7-13F3-5B51-D6A5-92524F948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83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B3C40AE-7DE0-89D8-668C-2B466A4B8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7FC341A-7195-9DBD-D79B-97E4F2D70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7F4638-F5CA-C3C2-D0E5-441B837F0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D9673A-53B9-4A17-8B3A-6D8817FF003C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BFD3F0-3A0B-5031-A2E9-083837614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20CE97-B96D-FB5F-13EA-FBB805365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A376A7-3A9F-4392-85FD-B6BDCB10F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186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B7EDF4-400C-267F-B4F9-4A4831595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0362" y="2131885"/>
            <a:ext cx="5345699" cy="1297115"/>
          </a:xfrm>
        </p:spPr>
        <p:txBody>
          <a:bodyPr anchor="t">
            <a:normAutofit/>
          </a:bodyPr>
          <a:lstStyle/>
          <a:p>
            <a:pPr algn="l"/>
            <a:r>
              <a:rPr lang="tr-TR" sz="4400" dirty="0"/>
              <a:t>MESLEKİ YABANCI DİL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562B3A3-6E6F-FACD-BA3D-CF0320392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5679" y="3190559"/>
            <a:ext cx="6169721" cy="838831"/>
          </a:xfrm>
        </p:spPr>
        <p:txBody>
          <a:bodyPr anchor="b">
            <a:noAutofit/>
          </a:bodyPr>
          <a:lstStyle/>
          <a:p>
            <a:r>
              <a:rPr lang="tr-TR" sz="2800" dirty="0">
                <a:solidFill>
                  <a:schemeClr val="tx2"/>
                </a:solidFill>
              </a:rPr>
              <a:t>Dr. </a:t>
            </a:r>
            <a:r>
              <a:rPr lang="tr-TR" sz="2800" dirty="0" err="1">
                <a:solidFill>
                  <a:schemeClr val="tx2"/>
                </a:solidFill>
              </a:rPr>
              <a:t>Öğr</a:t>
            </a:r>
            <a:r>
              <a:rPr lang="tr-TR" sz="2800" dirty="0">
                <a:solidFill>
                  <a:schemeClr val="tx2"/>
                </a:solidFill>
              </a:rPr>
              <a:t>. Üyesi Naciye Sündüz OĞUZ</a:t>
            </a:r>
          </a:p>
        </p:txBody>
      </p:sp>
    </p:spTree>
    <p:extLst>
      <p:ext uri="{BB962C8B-B14F-4D97-AF65-F5344CB8AC3E}">
        <p14:creationId xmlns:p14="http://schemas.microsoft.com/office/powerpoint/2010/main" val="414885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D5C7DC-90DB-4DB3-BF03-6BC54C421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49196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A: Hello. Please sit down. Why are you here today?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B: Hello. I am sick. I have a bad headache. My throat is sore, too.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A: Do you have a fever?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B: Yes. My temperature is 38.5 degrees.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A: Okay. I will check your blood pressure now. (She checks it.) It is fine. Now, open your mouth. Say "Ah."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B: </a:t>
            </a:r>
            <a:r>
              <a:rPr lang="en-US" dirty="0" err="1"/>
              <a:t>Ahhh</a:t>
            </a:r>
            <a:r>
              <a:rPr lang="en-US" dirty="0"/>
              <a:t>...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A: Your throat is very red. Did you take medicine?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B: Yes, I took paracetamol for my head.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A: Alright. The doctor will come soon. Please wait here.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B: Thank you.</a:t>
            </a: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093870B-FD45-4CFC-9819-E50FBE314CC7}"/>
              </a:ext>
            </a:extLst>
          </p:cNvPr>
          <p:cNvSpPr txBox="1"/>
          <p:nvPr/>
        </p:nvSpPr>
        <p:spPr>
          <a:xfrm>
            <a:off x="904875" y="296316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4400" dirty="0">
                <a:solidFill>
                  <a:srgbClr val="FF0000"/>
                </a:solidFill>
              </a:rPr>
              <a:t>Reading </a:t>
            </a:r>
            <a:r>
              <a:rPr lang="tr-TR" sz="4400" dirty="0" err="1">
                <a:solidFill>
                  <a:srgbClr val="FF0000"/>
                </a:solidFill>
              </a:rPr>
              <a:t>Text</a:t>
            </a:r>
            <a:r>
              <a:rPr lang="tr-TR" sz="4400" dirty="0">
                <a:solidFill>
                  <a:srgbClr val="FF0000"/>
                </a:solidFill>
              </a:rPr>
              <a:t> 2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764075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CAD920-AFE4-4C43-9AC8-D1FD102AB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475"/>
            <a:ext cx="10515600" cy="5338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Doctor</a:t>
            </a:r>
            <a:r>
              <a:rPr lang="tr-TR" dirty="0"/>
              <a:t>: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morning</a:t>
            </a:r>
            <a:r>
              <a:rPr lang="tr-TR" dirty="0"/>
              <a:t>.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seems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the</a:t>
            </a:r>
            <a:r>
              <a:rPr lang="tr-TR" dirty="0"/>
              <a:t> problem?</a:t>
            </a:r>
          </a:p>
          <a:p>
            <a:pPr marL="0" indent="0">
              <a:buNone/>
            </a:pPr>
            <a:r>
              <a:rPr lang="tr-TR" dirty="0" err="1"/>
              <a:t>Patient</a:t>
            </a:r>
            <a:r>
              <a:rPr lang="tr-TR" dirty="0"/>
              <a:t>: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morning</a:t>
            </a:r>
            <a:r>
              <a:rPr lang="tr-TR" dirty="0"/>
              <a:t>, </a:t>
            </a:r>
            <a:r>
              <a:rPr lang="tr-TR" dirty="0" err="1"/>
              <a:t>doctor</a:t>
            </a:r>
            <a:r>
              <a:rPr lang="tr-TR" dirty="0"/>
              <a:t>. </a:t>
            </a:r>
            <a:r>
              <a:rPr lang="tr-TR" dirty="0" err="1"/>
              <a:t>I’ve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having</a:t>
            </a:r>
            <a:r>
              <a:rPr lang="tr-TR" dirty="0"/>
              <a:t> a </a:t>
            </a:r>
            <a:r>
              <a:rPr lang="tr-TR" dirty="0" err="1"/>
              <a:t>headache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days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Doctor</a:t>
            </a:r>
            <a:r>
              <a:rPr lang="tr-TR" dirty="0"/>
              <a:t>: I </a:t>
            </a:r>
            <a:r>
              <a:rPr lang="tr-TR" dirty="0" err="1"/>
              <a:t>see</a:t>
            </a:r>
            <a:r>
              <a:rPr lang="tr-TR" dirty="0"/>
              <a:t>.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pain</a:t>
            </a:r>
            <a:r>
              <a:rPr lang="tr-TR" dirty="0"/>
              <a:t> </a:t>
            </a:r>
            <a:r>
              <a:rPr lang="tr-TR" dirty="0" err="1"/>
              <a:t>constant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it </a:t>
            </a:r>
            <a:r>
              <a:rPr lang="tr-TR" dirty="0" err="1"/>
              <a:t>come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go</a:t>
            </a:r>
            <a:r>
              <a:rPr lang="tr-TR" dirty="0"/>
              <a:t>?(aralıklı) </a:t>
            </a:r>
          </a:p>
          <a:p>
            <a:pPr marL="0" indent="0">
              <a:buNone/>
            </a:pPr>
            <a:r>
              <a:rPr lang="tr-TR" dirty="0" err="1"/>
              <a:t>Patient</a:t>
            </a:r>
            <a:r>
              <a:rPr lang="tr-TR" dirty="0"/>
              <a:t>: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comes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goes</a:t>
            </a:r>
            <a:r>
              <a:rPr lang="tr-TR" dirty="0"/>
              <a:t>, but </a:t>
            </a:r>
            <a:r>
              <a:rPr lang="tr-TR" dirty="0" err="1"/>
              <a:t>sometimes</a:t>
            </a:r>
            <a:r>
              <a:rPr lang="tr-TR" dirty="0"/>
              <a:t> </a:t>
            </a:r>
            <a:r>
              <a:rPr lang="tr-TR" dirty="0" err="1"/>
              <a:t>it's</a:t>
            </a:r>
            <a:r>
              <a:rPr lang="tr-TR" dirty="0"/>
              <a:t> </a:t>
            </a:r>
            <a:r>
              <a:rPr lang="tr-TR" dirty="0" err="1"/>
              <a:t>really</a:t>
            </a:r>
            <a:r>
              <a:rPr lang="tr-TR" dirty="0"/>
              <a:t> </a:t>
            </a:r>
            <a:r>
              <a:rPr lang="tr-TR" dirty="0" err="1"/>
              <a:t>strong</a:t>
            </a:r>
            <a:r>
              <a:rPr lang="tr-TR" dirty="0"/>
              <a:t>. </a:t>
            </a:r>
          </a:p>
          <a:p>
            <a:pPr marL="0" indent="0">
              <a:buNone/>
            </a:pPr>
            <a:r>
              <a:rPr lang="tr-TR" dirty="0" err="1"/>
              <a:t>Doctor</a:t>
            </a:r>
            <a:r>
              <a:rPr lang="tr-TR" dirty="0"/>
              <a:t>: Do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symptoms</a:t>
            </a:r>
            <a:r>
              <a:rPr lang="tr-TR" dirty="0"/>
              <a:t>?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fever</a:t>
            </a:r>
            <a:r>
              <a:rPr lang="tr-TR" dirty="0"/>
              <a:t>, </a:t>
            </a:r>
            <a:r>
              <a:rPr lang="tr-TR" dirty="0" err="1"/>
              <a:t>nausea</a:t>
            </a:r>
            <a:r>
              <a:rPr lang="tr-TR" dirty="0"/>
              <a:t> (bulantı),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dizziness</a:t>
            </a:r>
            <a:r>
              <a:rPr lang="tr-TR" dirty="0"/>
              <a:t>(baş dönmesi)?</a:t>
            </a:r>
          </a:p>
          <a:p>
            <a:pPr marL="0" indent="0">
              <a:buNone/>
            </a:pPr>
            <a:r>
              <a:rPr lang="tr-TR" dirty="0" err="1"/>
              <a:t>Patient</a:t>
            </a:r>
            <a:r>
              <a:rPr lang="tr-TR" dirty="0"/>
              <a:t>: </a:t>
            </a:r>
            <a:r>
              <a:rPr lang="tr-TR" dirty="0" err="1"/>
              <a:t>Yes</a:t>
            </a:r>
            <a:r>
              <a:rPr lang="tr-TR" dirty="0"/>
              <a:t>, </a:t>
            </a:r>
            <a:r>
              <a:rPr lang="tr-TR" dirty="0" err="1"/>
              <a:t>I’ve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felt</a:t>
            </a:r>
            <a:r>
              <a:rPr lang="tr-TR" dirty="0"/>
              <a:t> a </a:t>
            </a:r>
            <a:r>
              <a:rPr lang="tr-TR" dirty="0" err="1"/>
              <a:t>little</a:t>
            </a:r>
            <a:r>
              <a:rPr lang="tr-TR" dirty="0"/>
              <a:t> </a:t>
            </a:r>
            <a:r>
              <a:rPr lang="tr-TR" dirty="0" err="1"/>
              <a:t>dizzy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nauseous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Doctor</a:t>
            </a:r>
            <a:r>
              <a:rPr lang="tr-TR" dirty="0"/>
              <a:t>: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taken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medication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it? </a:t>
            </a:r>
          </a:p>
          <a:p>
            <a:pPr marL="0" indent="0">
              <a:buNone/>
            </a:pPr>
            <a:r>
              <a:rPr lang="tr-TR" dirty="0" err="1"/>
              <a:t>Patient</a:t>
            </a:r>
            <a:r>
              <a:rPr lang="tr-TR" dirty="0"/>
              <a:t>: </a:t>
            </a:r>
            <a:r>
              <a:rPr lang="tr-TR" dirty="0" err="1"/>
              <a:t>Just</a:t>
            </a:r>
            <a:r>
              <a:rPr lang="tr-TR" dirty="0"/>
              <a:t> a </a:t>
            </a:r>
            <a:r>
              <a:rPr lang="tr-TR" dirty="0" err="1"/>
              <a:t>painkiller</a:t>
            </a:r>
            <a:r>
              <a:rPr lang="tr-TR" dirty="0"/>
              <a:t>, but it </a:t>
            </a:r>
            <a:r>
              <a:rPr lang="tr-TR" dirty="0" err="1"/>
              <a:t>didn’t</a:t>
            </a:r>
            <a:r>
              <a:rPr lang="tr-TR" dirty="0"/>
              <a:t> </a:t>
            </a:r>
            <a:r>
              <a:rPr lang="tr-TR" dirty="0" err="1"/>
              <a:t>help</a:t>
            </a:r>
            <a:r>
              <a:rPr lang="tr-TR" dirty="0"/>
              <a:t> </a:t>
            </a:r>
            <a:r>
              <a:rPr lang="tr-TR" dirty="0" err="1"/>
              <a:t>much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Doctor</a:t>
            </a:r>
            <a:r>
              <a:rPr lang="tr-TR" dirty="0"/>
              <a:t>: </a:t>
            </a:r>
            <a:r>
              <a:rPr lang="tr-TR" dirty="0" err="1"/>
              <a:t>Alright</a:t>
            </a:r>
            <a:r>
              <a:rPr lang="tr-TR" dirty="0"/>
              <a:t>. </a:t>
            </a:r>
            <a:r>
              <a:rPr lang="tr-TR" dirty="0" err="1"/>
              <a:t>I’ll</a:t>
            </a:r>
            <a:r>
              <a:rPr lang="tr-TR" dirty="0"/>
              <a:t> </a:t>
            </a:r>
            <a:r>
              <a:rPr lang="tr-TR" dirty="0" err="1"/>
              <a:t>need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check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pressure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maybe</a:t>
            </a:r>
            <a:r>
              <a:rPr lang="tr-TR" dirty="0"/>
              <a:t> </a:t>
            </a:r>
            <a:r>
              <a:rPr lang="tr-TR" dirty="0" err="1"/>
              <a:t>run</a:t>
            </a:r>
            <a:r>
              <a:rPr lang="tr-TR" dirty="0"/>
              <a:t> a </a:t>
            </a:r>
            <a:r>
              <a:rPr lang="tr-TR" dirty="0" err="1"/>
              <a:t>few</a:t>
            </a:r>
            <a:r>
              <a:rPr lang="tr-TR" dirty="0"/>
              <a:t> </a:t>
            </a:r>
            <a:r>
              <a:rPr lang="tr-TR" dirty="0" err="1"/>
              <a:t>tests</a:t>
            </a:r>
            <a:r>
              <a:rPr lang="tr-TR" dirty="0"/>
              <a:t>. </a:t>
            </a:r>
          </a:p>
          <a:p>
            <a:pPr marL="0" indent="0">
              <a:buNone/>
            </a:pPr>
            <a:r>
              <a:rPr lang="tr-TR" dirty="0" err="1"/>
              <a:t>Patient</a:t>
            </a:r>
            <a:r>
              <a:rPr lang="tr-TR" dirty="0"/>
              <a:t>: Okay, </a:t>
            </a:r>
            <a:r>
              <a:rPr lang="tr-TR" dirty="0" err="1"/>
              <a:t>thank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.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C6EA315-DA7C-4122-BC65-0B4BA8FA1096}"/>
              </a:ext>
            </a:extLst>
          </p:cNvPr>
          <p:cNvSpPr txBox="1"/>
          <p:nvPr/>
        </p:nvSpPr>
        <p:spPr>
          <a:xfrm>
            <a:off x="904875" y="296316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4400" dirty="0">
                <a:solidFill>
                  <a:srgbClr val="FF0000"/>
                </a:solidFill>
              </a:rPr>
              <a:t>Reading </a:t>
            </a:r>
            <a:r>
              <a:rPr lang="tr-TR" sz="4400" dirty="0" err="1">
                <a:solidFill>
                  <a:srgbClr val="FF0000"/>
                </a:solidFill>
              </a:rPr>
              <a:t>Text</a:t>
            </a:r>
            <a:r>
              <a:rPr lang="tr-TR" sz="4400" dirty="0">
                <a:solidFill>
                  <a:srgbClr val="FF0000"/>
                </a:solidFill>
              </a:rPr>
              <a:t> 2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713978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14B4C0-EB5D-4B64-AC91-EF397819B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THE PAST SIMPLE TENSE (GEÇMİŞ ZAMAN) &amp; MEDICAL CONTEXT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EB5730-56FD-41D0-B74C-36F9B43E1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Geçmiş Zaman; geçmişte belirli bir zamanda başlamış ve tamamen bitmiş eylemleri, tıbbi buluşları, tamamlanmış klinik deneyleri, geçmiş dönem satış raporlarını veya bir hastanın geçmiş tıbbi geçmişini (</a:t>
            </a:r>
            <a:r>
              <a:rPr lang="tr-TR" dirty="0" err="1"/>
              <a:t>medical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/ </a:t>
            </a:r>
            <a:r>
              <a:rPr lang="tr-TR" dirty="0" err="1"/>
              <a:t>anamnez</a:t>
            </a:r>
            <a:r>
              <a:rPr lang="tr-TR" dirty="0"/>
              <a:t>) anlatırken kullanılır.</a:t>
            </a:r>
          </a:p>
          <a:p>
            <a:r>
              <a:rPr lang="tr-TR" dirty="0"/>
              <a:t>Tıbbi tanıtım ve pazarlamada; bir ilacın geçen yılki satış başarılarını, tamamlanmış faz testlerini veya tıbbın dönüm noktası olan keşifleri ifade ederken bu zamana başvururuz.</a:t>
            </a:r>
          </a:p>
        </p:txBody>
      </p:sp>
    </p:spTree>
    <p:extLst>
      <p:ext uri="{BB962C8B-B14F-4D97-AF65-F5344CB8AC3E}">
        <p14:creationId xmlns:p14="http://schemas.microsoft.com/office/powerpoint/2010/main" val="3511223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310B56-1CF5-431B-AA48-9649EADD5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FORMATION (YAPI)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E6C7E8-F875-4221-A359-BF29C124A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Geçmiş zamanda cümle kurarken fiiller Düzenli (</a:t>
            </a:r>
            <a:r>
              <a:rPr lang="tr-TR" dirty="0" err="1"/>
              <a:t>Regular</a:t>
            </a:r>
            <a:r>
              <a:rPr lang="tr-TR" dirty="0"/>
              <a:t>) ve Düzensiz (</a:t>
            </a:r>
            <a:r>
              <a:rPr lang="tr-TR" dirty="0" err="1"/>
              <a:t>Irregular</a:t>
            </a:r>
            <a:r>
              <a:rPr lang="tr-TR" dirty="0"/>
              <a:t>) olarak ikiye ayrılır.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solidFill>
                  <a:srgbClr val="FF0000"/>
                </a:solidFill>
              </a:rPr>
              <a:t>A) </a:t>
            </a:r>
            <a:r>
              <a:rPr lang="tr-TR" dirty="0" err="1">
                <a:solidFill>
                  <a:srgbClr val="FF0000"/>
                </a:solidFill>
              </a:rPr>
              <a:t>Positive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Sentences</a:t>
            </a:r>
            <a:r>
              <a:rPr lang="tr-TR" dirty="0">
                <a:solidFill>
                  <a:srgbClr val="FF0000"/>
                </a:solidFill>
              </a:rPr>
              <a:t> (Olumlu Cümleler)</a:t>
            </a:r>
            <a:r>
              <a:rPr lang="tr-TR" dirty="0"/>
              <a:t>Geniş zamandaki gibi özne ayrımı yoktur. Bütün öznelerde (I, </a:t>
            </a:r>
            <a:r>
              <a:rPr lang="tr-TR" dirty="0" err="1"/>
              <a:t>You</a:t>
            </a:r>
            <a:r>
              <a:rPr lang="tr-TR" dirty="0"/>
              <a:t>, He, </a:t>
            </a:r>
            <a:r>
              <a:rPr lang="tr-TR" dirty="0" err="1"/>
              <a:t>She</a:t>
            </a:r>
            <a:r>
              <a:rPr lang="tr-TR" dirty="0"/>
              <a:t>, </a:t>
            </a:r>
            <a:r>
              <a:rPr lang="tr-TR" dirty="0" err="1"/>
              <a:t>It</a:t>
            </a:r>
            <a:r>
              <a:rPr lang="tr-TR" dirty="0"/>
              <a:t>, </a:t>
            </a:r>
            <a:r>
              <a:rPr lang="tr-TR" dirty="0" err="1"/>
              <a:t>We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) fiilin geçmiş zaman hali (2. Hali) kullanılır.</a:t>
            </a:r>
          </a:p>
          <a:p>
            <a:r>
              <a:rPr lang="tr-TR" dirty="0" err="1"/>
              <a:t>Regular</a:t>
            </a:r>
            <a:r>
              <a:rPr lang="tr-TR" dirty="0"/>
              <a:t> </a:t>
            </a:r>
            <a:r>
              <a:rPr lang="tr-TR" dirty="0" err="1"/>
              <a:t>Verbs</a:t>
            </a:r>
            <a:r>
              <a:rPr lang="tr-TR" dirty="0"/>
              <a:t> (Düzenli Fiiller): Fiilin sonuna "-</a:t>
            </a:r>
            <a:r>
              <a:rPr lang="tr-TR" dirty="0" err="1"/>
              <a:t>ed</a:t>
            </a:r>
            <a:r>
              <a:rPr lang="tr-TR" dirty="0"/>
              <a:t>", "-d" veya "-</a:t>
            </a:r>
            <a:r>
              <a:rPr lang="tr-TR" dirty="0" err="1"/>
              <a:t>ied</a:t>
            </a:r>
            <a:r>
              <a:rPr lang="tr-TR" dirty="0"/>
              <a:t>" takısı gelir.</a:t>
            </a:r>
          </a:p>
          <a:p>
            <a:pPr marL="0" indent="0">
              <a:buNone/>
            </a:pPr>
            <a:r>
              <a:rPr lang="tr-TR" dirty="0"/>
              <a:t>   </a:t>
            </a:r>
            <a:r>
              <a:rPr lang="tr-TR" dirty="0" err="1"/>
              <a:t>Discover</a:t>
            </a:r>
            <a:r>
              <a:rPr lang="tr-TR" dirty="0"/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tr-TR" dirty="0" err="1"/>
              <a:t>Discovered</a:t>
            </a:r>
            <a:r>
              <a:rPr lang="tr-TR" dirty="0"/>
              <a:t> (Keşfetti) Test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 err="1"/>
              <a:t>Tested</a:t>
            </a:r>
            <a:r>
              <a:rPr lang="tr-TR" dirty="0"/>
              <a:t> (Test etti)</a:t>
            </a:r>
          </a:p>
          <a:p>
            <a:r>
              <a:rPr lang="tr-TR" dirty="0" err="1"/>
              <a:t>Irregular</a:t>
            </a:r>
            <a:r>
              <a:rPr lang="tr-TR" dirty="0"/>
              <a:t> </a:t>
            </a:r>
            <a:r>
              <a:rPr lang="tr-TR" dirty="0" err="1"/>
              <a:t>Verbs</a:t>
            </a:r>
            <a:r>
              <a:rPr lang="tr-TR" dirty="0"/>
              <a:t> (Düzensiz Fiiller): Tamamen değişirler, ezberlenmesi gerekir (Fiillerin 2. hali).</a:t>
            </a:r>
          </a:p>
          <a:p>
            <a:pPr marL="0" indent="0">
              <a:buNone/>
            </a:pPr>
            <a:r>
              <a:rPr lang="tr-TR" dirty="0"/>
              <a:t> 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 err="1"/>
              <a:t>Took</a:t>
            </a:r>
            <a:r>
              <a:rPr lang="tr-TR" dirty="0"/>
              <a:t> (Aldı) </a:t>
            </a:r>
            <a:r>
              <a:rPr lang="tr-TR" dirty="0" err="1"/>
              <a:t>Find</a:t>
            </a:r>
            <a:r>
              <a:rPr lang="tr-TR" dirty="0"/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 err="1"/>
              <a:t>Found</a:t>
            </a:r>
            <a:r>
              <a:rPr lang="tr-TR" dirty="0"/>
              <a:t> (Buldu)</a:t>
            </a:r>
          </a:p>
        </p:txBody>
      </p:sp>
    </p:spTree>
    <p:extLst>
      <p:ext uri="{BB962C8B-B14F-4D97-AF65-F5344CB8AC3E}">
        <p14:creationId xmlns:p14="http://schemas.microsoft.com/office/powerpoint/2010/main" val="1955938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2C2267-712F-4533-892E-F165878AC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Medical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r>
              <a:rPr lang="tr-TR" dirty="0">
                <a:solidFill>
                  <a:srgbClr val="FF0000"/>
                </a:solidFill>
              </a:rPr>
              <a:t> (Tıbbi Örnekler)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F3B7C9-6ECF-4E10-8A3E-41B9653B0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Alexander </a:t>
            </a:r>
            <a:r>
              <a:rPr lang="tr-TR" dirty="0" err="1"/>
              <a:t>Fleming</a:t>
            </a:r>
            <a:r>
              <a:rPr lang="tr-TR" dirty="0"/>
              <a:t> </a:t>
            </a:r>
            <a:r>
              <a:rPr lang="tr-TR" dirty="0" err="1"/>
              <a:t>discovered</a:t>
            </a:r>
            <a:r>
              <a:rPr lang="tr-TR" dirty="0"/>
              <a:t> </a:t>
            </a:r>
            <a:r>
              <a:rPr lang="tr-TR" dirty="0" err="1"/>
              <a:t>penicillin</a:t>
            </a:r>
            <a:r>
              <a:rPr lang="tr-TR" dirty="0"/>
              <a:t> in 1928. (Alexander </a:t>
            </a:r>
            <a:r>
              <a:rPr lang="tr-TR" dirty="0" err="1"/>
              <a:t>Fleming</a:t>
            </a:r>
            <a:r>
              <a:rPr lang="tr-TR" dirty="0"/>
              <a:t> 1928'de penisilini keşfetti.)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/>
              <a:t>Düzenli fiil.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laboratory</a:t>
            </a:r>
            <a:r>
              <a:rPr lang="tr-TR" dirty="0"/>
              <a:t> </a:t>
            </a:r>
            <a:r>
              <a:rPr lang="tr-TR" dirty="0" err="1"/>
              <a:t>tested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vaccine</a:t>
            </a:r>
            <a:r>
              <a:rPr lang="tr-TR" dirty="0"/>
              <a:t> on 2000 </a:t>
            </a:r>
            <a:r>
              <a:rPr lang="tr-TR" dirty="0" err="1"/>
              <a:t>volunteers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year</a:t>
            </a:r>
            <a:r>
              <a:rPr lang="tr-TR" dirty="0"/>
              <a:t>. (Laboratuvar, aşıyı geçen yıl 2000 gönüllü üzerinde test etti.)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/>
              <a:t>Düzenli fiil.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patient</a:t>
            </a:r>
            <a:r>
              <a:rPr lang="tr-TR" dirty="0"/>
              <a:t> </a:t>
            </a:r>
            <a:r>
              <a:rPr lang="tr-TR" dirty="0" err="1"/>
              <a:t>took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dose</a:t>
            </a:r>
            <a:r>
              <a:rPr lang="tr-TR" dirty="0"/>
              <a:t> at 09:00 AM. (Hasta ilk dozu sabah 09:00'da aldı.)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/>
              <a:t>Düzensiz fiil (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 err="1"/>
              <a:t>took</a:t>
            </a:r>
            <a:r>
              <a:rPr lang="tr-TR" dirty="0"/>
              <a:t>).</a:t>
            </a:r>
          </a:p>
          <a:p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 </a:t>
            </a:r>
            <a:r>
              <a:rPr lang="tr-TR" dirty="0" err="1"/>
              <a:t>launched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cardiovascular</a:t>
            </a:r>
            <a:r>
              <a:rPr lang="tr-TR" dirty="0"/>
              <a:t>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 </a:t>
            </a:r>
            <a:r>
              <a:rPr lang="tr-TR" dirty="0" err="1"/>
              <a:t>ago</a:t>
            </a:r>
            <a:r>
              <a:rPr lang="tr-TR" dirty="0"/>
              <a:t>. (Şirketimiz bu </a:t>
            </a:r>
            <a:r>
              <a:rPr lang="tr-TR" dirty="0" err="1"/>
              <a:t>kardiyovasküler</a:t>
            </a:r>
            <a:r>
              <a:rPr lang="tr-TR" dirty="0"/>
              <a:t> ilacı iki yıl önce piyasaya sürdü.)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/>
              <a:t>Düzenli fiil.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9180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A97A74-1563-4C85-AA91-05F8D5AB2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B) </a:t>
            </a:r>
            <a:r>
              <a:rPr lang="tr-TR" dirty="0" err="1">
                <a:solidFill>
                  <a:srgbClr val="FF0000"/>
                </a:solidFill>
              </a:rPr>
              <a:t>Negative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Sentences</a:t>
            </a:r>
            <a:r>
              <a:rPr lang="tr-TR" dirty="0">
                <a:solidFill>
                  <a:srgbClr val="FF0000"/>
                </a:solidFill>
              </a:rPr>
              <a:t> (Olumsuz Cümleler)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22293D-3036-459B-814A-D14A2E537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Geçmiş zamanda olumsuz cümle yaparken tüm öznelerden sonra "</a:t>
            </a:r>
            <a:r>
              <a:rPr lang="tr-TR" dirty="0" err="1"/>
              <a:t>did</a:t>
            </a:r>
            <a:r>
              <a:rPr lang="tr-TR" dirty="0"/>
              <a:t> not" (</a:t>
            </a:r>
            <a:r>
              <a:rPr lang="tr-TR" dirty="0" err="1"/>
              <a:t>didn't</a:t>
            </a:r>
            <a:r>
              <a:rPr lang="tr-TR" dirty="0"/>
              <a:t>) yardımcı fiili getirilir. Yardımcı fiil geldikten sonra fiil yalın (1. Hali) haline geri döner.</a:t>
            </a:r>
          </a:p>
          <a:p>
            <a:r>
              <a:rPr lang="tr-TR" dirty="0" err="1"/>
              <a:t>Subject</a:t>
            </a:r>
            <a:r>
              <a:rPr lang="tr-TR" dirty="0"/>
              <a:t> (Özne) + </a:t>
            </a:r>
            <a:r>
              <a:rPr lang="tr-TR" dirty="0" err="1"/>
              <a:t>didn't</a:t>
            </a:r>
            <a:r>
              <a:rPr lang="tr-TR" dirty="0"/>
              <a:t> + Fiil (Yalın - 1. Hali)</a:t>
            </a:r>
          </a:p>
        </p:txBody>
      </p:sp>
    </p:spTree>
    <p:extLst>
      <p:ext uri="{BB962C8B-B14F-4D97-AF65-F5344CB8AC3E}">
        <p14:creationId xmlns:p14="http://schemas.microsoft.com/office/powerpoint/2010/main" val="4021776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D59FAB-E1DA-431B-9BED-D9BCFB1B5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Medical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r>
              <a:rPr lang="tr-TR" dirty="0">
                <a:solidFill>
                  <a:srgbClr val="FF0000"/>
                </a:solidFill>
              </a:rPr>
              <a:t> (Tıbbi Örnekler)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CF9CD1-EFB9-42D6-BA03-46281C62B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didn't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allergic</a:t>
            </a:r>
            <a:r>
              <a:rPr lang="tr-TR" dirty="0"/>
              <a:t> </a:t>
            </a:r>
            <a:r>
              <a:rPr lang="tr-TR" dirty="0" err="1"/>
              <a:t>reactions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trials</a:t>
            </a:r>
            <a:r>
              <a:rPr lang="tr-TR" dirty="0"/>
              <a:t>. (İlaç, denemeler sırasında herhangi bir alerjik reaksiyona neden olmadı.)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tr-TR" dirty="0"/>
              <a:t>"</a:t>
            </a:r>
            <a:r>
              <a:rPr lang="tr-TR" dirty="0" err="1"/>
              <a:t>Didn't</a:t>
            </a:r>
            <a:r>
              <a:rPr lang="tr-TR" dirty="0"/>
              <a:t>" olduğu için "</a:t>
            </a:r>
            <a:r>
              <a:rPr lang="tr-TR" dirty="0" err="1"/>
              <a:t>caused</a:t>
            </a:r>
            <a:r>
              <a:rPr lang="tr-TR" dirty="0"/>
              <a:t>" değil, "</a:t>
            </a:r>
            <a:r>
              <a:rPr lang="tr-TR" dirty="0" err="1"/>
              <a:t>cause</a:t>
            </a:r>
            <a:r>
              <a:rPr lang="tr-TR" dirty="0"/>
              <a:t>" kullandık.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hospital</a:t>
            </a:r>
            <a:r>
              <a:rPr lang="tr-TR" dirty="0"/>
              <a:t> </a:t>
            </a:r>
            <a:r>
              <a:rPr lang="tr-TR" dirty="0" err="1"/>
              <a:t>didn't</a:t>
            </a:r>
            <a:r>
              <a:rPr lang="tr-TR" dirty="0"/>
              <a:t> </a:t>
            </a:r>
            <a:r>
              <a:rPr lang="tr-TR" dirty="0" err="1"/>
              <a:t>accept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medical</a:t>
            </a:r>
            <a:r>
              <a:rPr lang="tr-TR" dirty="0"/>
              <a:t> </a:t>
            </a:r>
            <a:r>
              <a:rPr lang="tr-TR" dirty="0" err="1"/>
              <a:t>devices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structural</a:t>
            </a:r>
            <a:r>
              <a:rPr lang="tr-TR" dirty="0"/>
              <a:t> </a:t>
            </a:r>
            <a:r>
              <a:rPr lang="tr-TR" dirty="0" err="1"/>
              <a:t>damage</a:t>
            </a:r>
            <a:r>
              <a:rPr lang="tr-TR" dirty="0"/>
              <a:t>. (Hastane, yapısal hasar nedeniyle yeni tıbbi cihazları kabul etmedi.)</a:t>
            </a:r>
          </a:p>
          <a:p>
            <a:r>
              <a:rPr lang="tr-TR" dirty="0"/>
              <a:t>I </a:t>
            </a:r>
            <a:r>
              <a:rPr lang="tr-TR" dirty="0" err="1"/>
              <a:t>didn't</a:t>
            </a:r>
            <a:r>
              <a:rPr lang="tr-TR" dirty="0"/>
              <a:t> </a:t>
            </a:r>
            <a:r>
              <a:rPr lang="tr-TR" dirty="0" err="1"/>
              <a:t>meet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head</a:t>
            </a:r>
            <a:r>
              <a:rPr lang="tr-TR" dirty="0"/>
              <a:t> </a:t>
            </a:r>
            <a:r>
              <a:rPr lang="tr-TR" dirty="0" err="1"/>
              <a:t>doctor</a:t>
            </a:r>
            <a:r>
              <a:rPr lang="tr-TR" dirty="0"/>
              <a:t> </a:t>
            </a:r>
            <a:r>
              <a:rPr lang="tr-TR" dirty="0" err="1"/>
              <a:t>yesterday</a:t>
            </a:r>
            <a:r>
              <a:rPr lang="tr-TR" dirty="0"/>
              <a:t>; he </a:t>
            </a:r>
            <a:r>
              <a:rPr lang="tr-TR" dirty="0" err="1"/>
              <a:t>was</a:t>
            </a:r>
            <a:r>
              <a:rPr lang="tr-TR" dirty="0"/>
              <a:t> in </a:t>
            </a:r>
            <a:r>
              <a:rPr lang="tr-TR" dirty="0" err="1"/>
              <a:t>surgery</a:t>
            </a:r>
            <a:r>
              <a:rPr lang="tr-TR" dirty="0"/>
              <a:t>. (Dün başhekimle görüşmedim; ameliyattaydı.)</a:t>
            </a:r>
          </a:p>
        </p:txBody>
      </p:sp>
    </p:spTree>
    <p:extLst>
      <p:ext uri="{BB962C8B-B14F-4D97-AF65-F5344CB8AC3E}">
        <p14:creationId xmlns:p14="http://schemas.microsoft.com/office/powerpoint/2010/main" val="1973539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4B32C9-F556-4C02-B6DF-AAA371E1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C) </a:t>
            </a:r>
            <a:r>
              <a:rPr lang="tr-TR" dirty="0" err="1">
                <a:solidFill>
                  <a:srgbClr val="FF0000"/>
                </a:solidFill>
              </a:rPr>
              <a:t>Yes</a:t>
            </a:r>
            <a:r>
              <a:rPr lang="tr-TR" dirty="0">
                <a:solidFill>
                  <a:srgbClr val="FF0000"/>
                </a:solidFill>
              </a:rPr>
              <a:t>/No </a:t>
            </a:r>
            <a:r>
              <a:rPr lang="tr-TR" dirty="0" err="1">
                <a:solidFill>
                  <a:srgbClr val="FF0000"/>
                </a:solidFill>
              </a:rPr>
              <a:t>Questions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ED959B-ED5B-4EFA-A94F-84425D794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Soru oluştururken "</a:t>
            </a:r>
            <a:r>
              <a:rPr lang="tr-TR" dirty="0" err="1"/>
              <a:t>Did</a:t>
            </a:r>
            <a:r>
              <a:rPr lang="tr-TR" dirty="0"/>
              <a:t>" yardımcı fiili cümlenin en başına (öznenin önüne) gelir. Fiil yine yalın (1. Hali) olarak kalır.</a:t>
            </a:r>
          </a:p>
          <a:p>
            <a:r>
              <a:rPr lang="tr-TR" dirty="0" err="1"/>
              <a:t>Did</a:t>
            </a:r>
            <a:r>
              <a:rPr lang="tr-TR" dirty="0"/>
              <a:t> + </a:t>
            </a:r>
            <a:r>
              <a:rPr lang="tr-TR" dirty="0" err="1"/>
              <a:t>Subject</a:t>
            </a:r>
            <a:r>
              <a:rPr lang="tr-TR" dirty="0"/>
              <a:t> (Özne) + Fiil (Yalın - 1. Hali)?</a:t>
            </a:r>
          </a:p>
        </p:txBody>
      </p:sp>
    </p:spTree>
    <p:extLst>
      <p:ext uri="{BB962C8B-B14F-4D97-AF65-F5344CB8AC3E}">
        <p14:creationId xmlns:p14="http://schemas.microsoft.com/office/powerpoint/2010/main" val="1159131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59400C-C140-40B0-8626-B7E605EAC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Medical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r>
              <a:rPr lang="tr-TR" dirty="0">
                <a:solidFill>
                  <a:srgbClr val="FF0000"/>
                </a:solidFill>
              </a:rPr>
              <a:t> (Tıbbi Örnekler)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9BDEB1-FCB8-4545-90D5-B374265CB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submit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monthly</a:t>
            </a:r>
            <a:r>
              <a:rPr lang="tr-TR" dirty="0"/>
              <a:t> </a:t>
            </a:r>
            <a:r>
              <a:rPr lang="tr-TR" dirty="0" err="1"/>
              <a:t>sales</a:t>
            </a:r>
            <a:r>
              <a:rPr lang="tr-TR" dirty="0"/>
              <a:t> </a:t>
            </a:r>
            <a:r>
              <a:rPr lang="tr-TR" dirty="0" err="1"/>
              <a:t>report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product</a:t>
            </a:r>
            <a:r>
              <a:rPr lang="tr-TR" dirty="0"/>
              <a:t> </a:t>
            </a:r>
            <a:r>
              <a:rPr lang="tr-TR" dirty="0" err="1"/>
              <a:t>manager</a:t>
            </a:r>
            <a:r>
              <a:rPr lang="tr-TR" dirty="0"/>
              <a:t>? (Aylık satış raporunu ürün müdürüne sundun mu?)</a:t>
            </a:r>
          </a:p>
          <a:p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patient</a:t>
            </a:r>
            <a:r>
              <a:rPr lang="tr-TR" dirty="0"/>
              <a:t> </a:t>
            </a:r>
            <a:r>
              <a:rPr lang="tr-TR" dirty="0" err="1"/>
              <a:t>complain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? (Hasta herhangi bir yan etki hakkında şikayette bulundu mu?)</a:t>
            </a:r>
          </a:p>
          <a:p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active</a:t>
            </a:r>
            <a:r>
              <a:rPr lang="tr-TR" dirty="0"/>
              <a:t> </a:t>
            </a:r>
            <a:r>
              <a:rPr lang="tr-TR" dirty="0" err="1"/>
              <a:t>ingredient</a:t>
            </a:r>
            <a:r>
              <a:rPr lang="tr-TR" dirty="0"/>
              <a:t> </a:t>
            </a:r>
            <a:r>
              <a:rPr lang="tr-TR" dirty="0" err="1"/>
              <a:t>destroy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cancer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? (Etken madde kanser hücrelerini yok etti mi?)</a:t>
            </a:r>
          </a:p>
        </p:txBody>
      </p:sp>
    </p:spTree>
    <p:extLst>
      <p:ext uri="{BB962C8B-B14F-4D97-AF65-F5344CB8AC3E}">
        <p14:creationId xmlns:p14="http://schemas.microsoft.com/office/powerpoint/2010/main" val="1770973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C8B035-75E5-470C-9CF1-98748C024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"WH- QUESTIONS" IN PAST SIMPLE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C7A6BC-0BAE-4296-BEF7-1AC62DF2E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Geçmişte tamamlanmış bir klinik sürecin detaylarını veya pazarlama verilerini sorgulamak için soru yapısının başına "</a:t>
            </a:r>
            <a:r>
              <a:rPr lang="tr-TR" dirty="0" err="1"/>
              <a:t>Wh</a:t>
            </a:r>
            <a:r>
              <a:rPr lang="tr-TR" dirty="0"/>
              <a:t>-" kelimesi getirilir.</a:t>
            </a:r>
          </a:p>
          <a:p>
            <a:r>
              <a:rPr lang="tr-TR" dirty="0" err="1"/>
              <a:t>Wh</a:t>
            </a:r>
            <a:r>
              <a:rPr lang="tr-TR" dirty="0"/>
              <a:t>- + </a:t>
            </a:r>
            <a:r>
              <a:rPr lang="tr-TR" dirty="0" err="1"/>
              <a:t>Did</a:t>
            </a:r>
            <a:r>
              <a:rPr lang="tr-TR" dirty="0"/>
              <a:t> + </a:t>
            </a:r>
            <a:r>
              <a:rPr lang="tr-TR" dirty="0" err="1"/>
              <a:t>Subject</a:t>
            </a:r>
            <a:r>
              <a:rPr lang="tr-TR" dirty="0"/>
              <a:t> + Özne + </a:t>
            </a:r>
            <a:r>
              <a:rPr lang="tr-TR" dirty="0" err="1"/>
              <a:t>Verb</a:t>
            </a:r>
            <a:r>
              <a:rPr lang="tr-TR" dirty="0"/>
              <a:t> (Yalın - 1. Hali) + ….. ?</a:t>
            </a:r>
          </a:p>
          <a:p>
            <a:r>
              <a:rPr lang="en-US" dirty="0"/>
              <a:t>What side effects did the volunteers report?(</a:t>
            </a:r>
            <a:r>
              <a:rPr lang="en-US" dirty="0" err="1"/>
              <a:t>Gönüllüler</a:t>
            </a:r>
            <a:r>
              <a:rPr lang="en-US" dirty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etkileri</a:t>
            </a:r>
            <a:r>
              <a:rPr lang="en-US" dirty="0"/>
              <a:t> </a:t>
            </a:r>
            <a:r>
              <a:rPr lang="en-US" dirty="0" err="1"/>
              <a:t>bildirdi</a:t>
            </a:r>
            <a:r>
              <a:rPr lang="en-US" dirty="0"/>
              <a:t>?)</a:t>
            </a:r>
            <a:endParaRPr lang="tr-TR" dirty="0"/>
          </a:p>
          <a:p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visit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pediatricians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Hospital</a:t>
            </a:r>
            <a:r>
              <a:rPr lang="tr-TR" dirty="0"/>
              <a:t>?(Devlet Hastanesindeki çocuk doktorlarını ne zaman ziyaret ettin?)</a:t>
            </a:r>
          </a:p>
          <a:p>
            <a:r>
              <a:rPr lang="en-US" dirty="0"/>
              <a:t>How many boxes did the pharmacy order last month?(</a:t>
            </a:r>
            <a:r>
              <a:rPr lang="en-US" dirty="0" err="1"/>
              <a:t>Eczane</a:t>
            </a:r>
            <a:r>
              <a:rPr lang="en-US" dirty="0"/>
              <a:t> </a:t>
            </a:r>
            <a:r>
              <a:rPr lang="en-US" dirty="0" err="1"/>
              <a:t>geçen</a:t>
            </a:r>
            <a:r>
              <a:rPr lang="en-US" dirty="0"/>
              <a:t> ay </a:t>
            </a:r>
            <a:r>
              <a:rPr lang="en-US" dirty="0" err="1"/>
              <a:t>kaç</a:t>
            </a:r>
            <a:r>
              <a:rPr lang="en-US" dirty="0"/>
              <a:t> kutu </a:t>
            </a:r>
            <a:r>
              <a:rPr lang="en-US" dirty="0" err="1"/>
              <a:t>sipariş</a:t>
            </a:r>
            <a:r>
              <a:rPr lang="en-US" dirty="0"/>
              <a:t> </a:t>
            </a:r>
            <a:r>
              <a:rPr lang="en-US" dirty="0" err="1"/>
              <a:t>etti</a:t>
            </a:r>
            <a:r>
              <a:rPr lang="en-US" dirty="0"/>
              <a:t>?)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2896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E4B618-11F2-4819-A974-2EE1BCF88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Rheumatics</a:t>
            </a:r>
            <a:r>
              <a:rPr lang="tr-TR" dirty="0">
                <a:solidFill>
                  <a:srgbClr val="FF0000"/>
                </a:solidFill>
              </a:rPr>
              <a:t> : </a:t>
            </a:r>
            <a:r>
              <a:rPr lang="tr-TR" dirty="0"/>
              <a:t>Romatizma</a:t>
            </a:r>
          </a:p>
          <a:p>
            <a:pPr marL="0" indent="0">
              <a:buNone/>
            </a:pPr>
            <a:r>
              <a:rPr lang="tr-TR" dirty="0" err="1"/>
              <a:t>She</a:t>
            </a:r>
            <a:r>
              <a:rPr lang="tr-TR" dirty="0"/>
              <a:t> 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suffering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rheumatism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a </a:t>
            </a:r>
            <a:r>
              <a:rPr lang="tr-TR" dirty="0" err="1"/>
              <a:t>long</a:t>
            </a:r>
            <a:r>
              <a:rPr lang="tr-TR" dirty="0"/>
              <a:t> time.</a:t>
            </a:r>
          </a:p>
          <a:p>
            <a:r>
              <a:rPr lang="tr-TR" dirty="0" err="1">
                <a:solidFill>
                  <a:srgbClr val="FF0000"/>
                </a:solidFill>
              </a:rPr>
              <a:t>Lung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cancer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akciğer kanseri</a:t>
            </a:r>
          </a:p>
          <a:p>
            <a:pPr marL="0" indent="0">
              <a:buNone/>
            </a:pPr>
            <a:r>
              <a:rPr lang="tr-TR" dirty="0" err="1"/>
              <a:t>She</a:t>
            </a:r>
            <a:r>
              <a:rPr lang="tr-TR" dirty="0"/>
              <a:t> </a:t>
            </a:r>
            <a:r>
              <a:rPr lang="tr-TR" dirty="0" err="1"/>
              <a:t>got</a:t>
            </a:r>
            <a:r>
              <a:rPr lang="tr-TR" dirty="0"/>
              <a:t> </a:t>
            </a:r>
            <a:r>
              <a:rPr lang="tr-TR" dirty="0" err="1"/>
              <a:t>lung</a:t>
            </a:r>
            <a:r>
              <a:rPr lang="tr-TR" dirty="0"/>
              <a:t> </a:t>
            </a:r>
            <a:r>
              <a:rPr lang="tr-TR" dirty="0" err="1"/>
              <a:t>cancer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Malaria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sıtma</a:t>
            </a:r>
          </a:p>
          <a:p>
            <a:pPr marL="0" indent="0">
              <a:buNone/>
            </a:pPr>
            <a:r>
              <a:rPr lang="tr-TR" dirty="0" err="1"/>
              <a:t>Malaria</a:t>
            </a:r>
            <a:r>
              <a:rPr lang="tr-TR" dirty="0"/>
              <a:t> is a </a:t>
            </a:r>
            <a:r>
              <a:rPr lang="tr-TR" dirty="0" err="1"/>
              <a:t>disease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causes</a:t>
            </a:r>
            <a:r>
              <a:rPr lang="tr-TR" dirty="0"/>
              <a:t> </a:t>
            </a:r>
            <a:r>
              <a:rPr lang="tr-TR" dirty="0" err="1"/>
              <a:t>fever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chills</a:t>
            </a:r>
            <a:r>
              <a:rPr lang="tr-TR" dirty="0"/>
              <a:t> (titreme).</a:t>
            </a:r>
          </a:p>
          <a:p>
            <a:r>
              <a:rPr lang="tr-TR" dirty="0" err="1">
                <a:solidFill>
                  <a:srgbClr val="FF0000"/>
                </a:solidFill>
              </a:rPr>
              <a:t>Measles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kızamık</a:t>
            </a:r>
          </a:p>
          <a:p>
            <a:pPr marL="0" indent="0">
              <a:buNone/>
            </a:pPr>
            <a:r>
              <a:rPr lang="tr-TR" dirty="0"/>
              <a:t>How is </a:t>
            </a:r>
            <a:r>
              <a:rPr lang="tr-TR" dirty="0" err="1"/>
              <a:t>measles</a:t>
            </a:r>
            <a:r>
              <a:rPr lang="tr-TR" dirty="0"/>
              <a:t> </a:t>
            </a:r>
            <a:r>
              <a:rPr lang="tr-TR" dirty="0" err="1"/>
              <a:t>transmitted</a:t>
            </a:r>
            <a:r>
              <a:rPr lang="tr-TR" dirty="0"/>
              <a:t> (bulaşmak)?</a:t>
            </a:r>
          </a:p>
          <a:p>
            <a:r>
              <a:rPr lang="tr-TR" dirty="0" err="1">
                <a:solidFill>
                  <a:srgbClr val="FF0000"/>
                </a:solidFill>
              </a:rPr>
              <a:t>Food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poisoning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Gıda zehirlenmesi</a:t>
            </a:r>
          </a:p>
          <a:p>
            <a:pPr marL="0" indent="0">
              <a:buNone/>
            </a:pPr>
            <a:r>
              <a:rPr lang="tr-TR" dirty="0" err="1"/>
              <a:t>Thousands</a:t>
            </a:r>
            <a:r>
              <a:rPr lang="tr-TR" dirty="0"/>
              <a:t> of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got</a:t>
            </a:r>
            <a:r>
              <a:rPr lang="tr-TR" dirty="0"/>
              <a:t> </a:t>
            </a:r>
            <a:r>
              <a:rPr lang="tr-TR" dirty="0" err="1"/>
              <a:t>food</a:t>
            </a:r>
            <a:r>
              <a:rPr lang="tr-TR" dirty="0"/>
              <a:t> </a:t>
            </a:r>
            <a:r>
              <a:rPr lang="tr-TR" dirty="0" err="1"/>
              <a:t>poisoning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3841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C6A602-FE82-471E-B84D-0EEB60B2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COMMON TIME EXPRESSIONS (ZAMAN ZARFLARI)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1C8122-064B-45AD-9181-95D1ADFF3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Geçmiş zaman cümlelerinde eylemin bittiğini gösteren şu zaman zarfları sıkça kullanılır:</a:t>
            </a:r>
          </a:p>
          <a:p>
            <a:r>
              <a:rPr lang="tr-TR" dirty="0" err="1"/>
              <a:t>Yesterday</a:t>
            </a:r>
            <a:r>
              <a:rPr lang="tr-TR" dirty="0"/>
              <a:t>: Dün</a:t>
            </a:r>
          </a:p>
          <a:p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week</a:t>
            </a:r>
            <a:r>
              <a:rPr lang="tr-TR" dirty="0"/>
              <a:t> /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month</a:t>
            </a:r>
            <a:r>
              <a:rPr lang="tr-TR" dirty="0"/>
              <a:t> /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year</a:t>
            </a:r>
            <a:r>
              <a:rPr lang="tr-TR" dirty="0"/>
              <a:t>: Geçen hafta / Geçen ay / Geçen yıl </a:t>
            </a:r>
          </a:p>
          <a:p>
            <a:r>
              <a:rPr lang="tr-TR" dirty="0" err="1"/>
              <a:t>ago</a:t>
            </a:r>
            <a:r>
              <a:rPr lang="tr-TR" dirty="0"/>
              <a:t> (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ago</a:t>
            </a:r>
            <a:r>
              <a:rPr lang="tr-TR" dirty="0"/>
              <a:t>, 5 </a:t>
            </a:r>
            <a:r>
              <a:rPr lang="tr-TR" dirty="0" err="1"/>
              <a:t>years</a:t>
            </a:r>
            <a:r>
              <a:rPr lang="tr-TR" dirty="0"/>
              <a:t> </a:t>
            </a:r>
            <a:r>
              <a:rPr lang="tr-TR" dirty="0" err="1"/>
              <a:t>ago</a:t>
            </a:r>
            <a:r>
              <a:rPr lang="tr-TR" dirty="0"/>
              <a:t>): ... önce (iki gün önce, 5 yıl önce)</a:t>
            </a:r>
          </a:p>
          <a:p>
            <a:r>
              <a:rPr lang="tr-TR" dirty="0" err="1"/>
              <a:t>In</a:t>
            </a:r>
            <a:r>
              <a:rPr lang="tr-TR" dirty="0"/>
              <a:t> + Geçmiş Yıl (</a:t>
            </a:r>
            <a:r>
              <a:rPr lang="tr-TR" dirty="0" err="1"/>
              <a:t>In</a:t>
            </a:r>
            <a:r>
              <a:rPr lang="tr-TR" dirty="0"/>
              <a:t> 1995, in 2020): ... yılında</a:t>
            </a:r>
          </a:p>
        </p:txBody>
      </p:sp>
    </p:spTree>
    <p:extLst>
      <p:ext uri="{BB962C8B-B14F-4D97-AF65-F5344CB8AC3E}">
        <p14:creationId xmlns:p14="http://schemas.microsoft.com/office/powerpoint/2010/main" val="13143003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103819-627A-4019-A8F2-2C9E4259E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4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sz="4400" dirty="0" err="1">
                <a:solidFill>
                  <a:srgbClr val="FF0000"/>
                </a:solidFill>
              </a:rPr>
              <a:t>Irregular</a:t>
            </a:r>
            <a:r>
              <a:rPr lang="tr-TR" sz="4400" dirty="0">
                <a:solidFill>
                  <a:srgbClr val="FF0000"/>
                </a:solidFill>
              </a:rPr>
              <a:t> </a:t>
            </a:r>
            <a:r>
              <a:rPr lang="tr-TR" sz="4400" dirty="0" err="1">
                <a:solidFill>
                  <a:srgbClr val="FF0000"/>
                </a:solidFill>
              </a:rPr>
              <a:t>Verbs</a:t>
            </a:r>
            <a:endParaRPr lang="tr-T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236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>
            <a:extLst>
              <a:ext uri="{FF2B5EF4-FFF2-40B4-BE49-F238E27FC236}">
                <a16:creationId xmlns:a16="http://schemas.microsoft.com/office/drawing/2014/main" id="{384E09CE-AE5D-4F90-923F-D67F6538F3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468" y="561575"/>
            <a:ext cx="7983064" cy="573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79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2642EE8E-1856-41EC-A440-6E96DDE122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442" y="513943"/>
            <a:ext cx="7821116" cy="583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260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87406036-39D9-4DA5-A572-2C0489C7A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336" y="471074"/>
            <a:ext cx="7897327" cy="591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2815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B23621-595D-476D-8363-9DD97C38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İngilizce'den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Türkçe'ye</a:t>
            </a:r>
            <a:r>
              <a:rPr lang="tr-TR" dirty="0">
                <a:solidFill>
                  <a:srgbClr val="FF0000"/>
                </a:solidFill>
              </a:rPr>
              <a:t> Çeviriniz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711D28-B563-4886-AAD5-CC27751FB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marketing </a:t>
            </a:r>
            <a:r>
              <a:rPr lang="tr-TR" dirty="0" err="1"/>
              <a:t>team</a:t>
            </a:r>
            <a:r>
              <a:rPr lang="tr-TR" dirty="0"/>
              <a:t> </a:t>
            </a:r>
            <a:r>
              <a:rPr lang="tr-TR" dirty="0" err="1"/>
              <a:t>analyzed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competitor's</a:t>
            </a:r>
            <a:r>
              <a:rPr lang="tr-TR" dirty="0"/>
              <a:t> </a:t>
            </a:r>
            <a:r>
              <a:rPr lang="tr-TR" dirty="0" err="1"/>
              <a:t>prices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weeks</a:t>
            </a:r>
            <a:r>
              <a:rPr lang="tr-TR" dirty="0"/>
              <a:t> </a:t>
            </a:r>
            <a:r>
              <a:rPr lang="tr-TR" dirty="0" err="1"/>
              <a:t>ago</a:t>
            </a:r>
            <a:r>
              <a:rPr lang="tr-TR" dirty="0"/>
              <a:t>.</a:t>
            </a:r>
          </a:p>
          <a:p>
            <a:r>
              <a:rPr lang="tr-TR" dirty="0"/>
              <a:t>Çeviri: Pazarlama ekibi, iki hafta önce rakibin fiyatlarını analiz etti.</a:t>
            </a:r>
          </a:p>
          <a:p>
            <a:r>
              <a:rPr lang="tr-TR" dirty="0" err="1"/>
              <a:t>Why</a:t>
            </a:r>
            <a:r>
              <a:rPr lang="tr-TR" dirty="0"/>
              <a:t> </a:t>
            </a:r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doctor</a:t>
            </a:r>
            <a:r>
              <a:rPr lang="tr-TR" dirty="0"/>
              <a:t> stop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patient's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yesterday</a:t>
            </a:r>
            <a:r>
              <a:rPr lang="tr-TR" dirty="0"/>
              <a:t>?</a:t>
            </a:r>
          </a:p>
          <a:p>
            <a:r>
              <a:rPr lang="tr-TR" dirty="0"/>
              <a:t>Çeviri: Doktor dün hastanın tedavisini neden durdurdu?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medical</a:t>
            </a:r>
            <a:r>
              <a:rPr lang="tr-TR" dirty="0"/>
              <a:t> </a:t>
            </a:r>
            <a:r>
              <a:rPr lang="tr-TR" dirty="0" err="1"/>
              <a:t>representative</a:t>
            </a:r>
            <a:r>
              <a:rPr lang="tr-TR" dirty="0"/>
              <a:t> </a:t>
            </a:r>
            <a:r>
              <a:rPr lang="tr-TR" dirty="0" err="1"/>
              <a:t>didn't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a </a:t>
            </a:r>
            <a:r>
              <a:rPr lang="tr-TR" dirty="0" err="1"/>
              <a:t>presentation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pharmacists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Friday</a:t>
            </a:r>
            <a:r>
              <a:rPr lang="tr-TR" dirty="0"/>
              <a:t>.</a:t>
            </a:r>
          </a:p>
          <a:p>
            <a:r>
              <a:rPr lang="tr-TR" dirty="0"/>
              <a:t>Çeviri: Tıbbi temsilci, geçen Cuma eczacılara sunum yapmadı.</a:t>
            </a:r>
          </a:p>
        </p:txBody>
      </p:sp>
    </p:spTree>
    <p:extLst>
      <p:ext uri="{BB962C8B-B14F-4D97-AF65-F5344CB8AC3E}">
        <p14:creationId xmlns:p14="http://schemas.microsoft.com/office/powerpoint/2010/main" val="26305749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84EB21-5FF5-4FD9-B022-A9E4554F4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Türkçe'den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İngilizce'ye</a:t>
            </a:r>
            <a:r>
              <a:rPr lang="tr-TR" dirty="0">
                <a:solidFill>
                  <a:srgbClr val="FF0000"/>
                </a:solidFill>
              </a:rPr>
              <a:t> Çeviriniz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1C2C0F-B1C7-4E6A-B2B5-A2CE8D895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 insanları yeni etken maddeyi laboratuvarda başarıyla geliştirdi.</a:t>
            </a:r>
          </a:p>
          <a:p>
            <a:r>
              <a:rPr lang="tr-TR" dirty="0"/>
              <a:t>Çeviri: </a:t>
            </a:r>
            <a:r>
              <a:rPr lang="tr-TR" dirty="0" err="1"/>
              <a:t>Scientists</a:t>
            </a:r>
            <a:r>
              <a:rPr lang="tr-TR" dirty="0"/>
              <a:t> </a:t>
            </a:r>
            <a:r>
              <a:rPr lang="tr-TR" dirty="0" err="1"/>
              <a:t>successfully</a:t>
            </a:r>
            <a:r>
              <a:rPr lang="tr-TR" dirty="0"/>
              <a:t> </a:t>
            </a:r>
            <a:r>
              <a:rPr lang="tr-TR" dirty="0" err="1"/>
              <a:t>developed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active</a:t>
            </a:r>
            <a:r>
              <a:rPr lang="tr-TR" dirty="0"/>
              <a:t> </a:t>
            </a:r>
            <a:r>
              <a:rPr lang="tr-TR" dirty="0" err="1"/>
              <a:t>ingredient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laboratory</a:t>
            </a:r>
            <a:r>
              <a:rPr lang="tr-TR" dirty="0"/>
              <a:t>.</a:t>
            </a:r>
          </a:p>
          <a:p>
            <a:r>
              <a:rPr lang="tr-TR" dirty="0"/>
              <a:t>Geçen yıl hangi hastaneler bizim tıbbi cihazlarımızı satın aldı?</a:t>
            </a:r>
          </a:p>
          <a:p>
            <a:r>
              <a:rPr lang="tr-TR" dirty="0"/>
              <a:t>Çeviri: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hospitals</a:t>
            </a:r>
            <a:r>
              <a:rPr lang="tr-TR" dirty="0"/>
              <a:t> </a:t>
            </a:r>
            <a:r>
              <a:rPr lang="tr-TR" dirty="0" err="1"/>
              <a:t>bought</a:t>
            </a:r>
            <a:r>
              <a:rPr lang="tr-TR" dirty="0"/>
              <a:t>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medical</a:t>
            </a:r>
            <a:r>
              <a:rPr lang="tr-TR" dirty="0"/>
              <a:t> </a:t>
            </a:r>
            <a:r>
              <a:rPr lang="tr-TR" dirty="0" err="1"/>
              <a:t>devices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year</a:t>
            </a:r>
            <a:r>
              <a:rPr lang="tr-TR" dirty="0"/>
              <a:t>?</a:t>
            </a:r>
          </a:p>
          <a:p>
            <a:r>
              <a:rPr lang="tr-TR" dirty="0"/>
              <a:t>Firma, ilacın yan etkilerini prospektüste belirtmedi.</a:t>
            </a:r>
          </a:p>
          <a:p>
            <a:r>
              <a:rPr lang="tr-TR" dirty="0"/>
              <a:t>Çeviri: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 </a:t>
            </a:r>
            <a:r>
              <a:rPr lang="tr-TR" dirty="0" err="1"/>
              <a:t>didn't</a:t>
            </a:r>
            <a:r>
              <a:rPr lang="tr-TR" dirty="0"/>
              <a:t>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drug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prospectus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64300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1424F8-4FA1-4CC2-85E8-4652B677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1F01BF-98BB-42C9-B7A0-7072685A6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ea typeface="Cambria" panose="02040503050406030204" pitchFamily="18" charset="0"/>
              </a:rPr>
              <a:t>Hoşten</a:t>
            </a:r>
            <a:r>
              <a:rPr lang="tr-TR" sz="2400" dirty="0">
                <a:ea typeface="Cambria" panose="02040503050406030204" pitchFamily="18" charset="0"/>
              </a:rPr>
              <a:t>, G. (2022). </a:t>
            </a:r>
            <a:r>
              <a:rPr lang="tr-TR" sz="2400" dirty="0" err="1">
                <a:ea typeface="Cambria" panose="02040503050406030204" pitchFamily="18" charset="0"/>
              </a:rPr>
              <a:t>Medical</a:t>
            </a:r>
            <a:r>
              <a:rPr lang="tr-TR" sz="2400" dirty="0">
                <a:ea typeface="Cambria" panose="02040503050406030204" pitchFamily="18" charset="0"/>
              </a:rPr>
              <a:t> English (2. baskı). Ankara: Nobel Tıp Kitabevi.</a:t>
            </a:r>
          </a:p>
          <a:p>
            <a:r>
              <a:rPr lang="tr-TR" sz="2400">
                <a:ea typeface="Cambria" panose="02040503050406030204" pitchFamily="18" charset="0"/>
              </a:rPr>
              <a:t>Oğuz, E.O. (</a:t>
            </a:r>
            <a:r>
              <a:rPr lang="tr-TR" sz="2400" dirty="0">
                <a:ea typeface="Cambria" panose="02040503050406030204" pitchFamily="18" charset="0"/>
              </a:rPr>
              <a:t>2024). Tıbbi İngilizce Ders Kitabı. İstanbul: Nobel Tıp Kitabevi.</a:t>
            </a:r>
          </a:p>
          <a:p>
            <a:r>
              <a:rPr lang="tr-TR" sz="2400" dirty="0" err="1">
                <a:ea typeface="Cambria" panose="02040503050406030204" pitchFamily="18" charset="0"/>
              </a:rPr>
              <a:t>Çakırer</a:t>
            </a:r>
            <a:r>
              <a:rPr lang="tr-TR" sz="2400" dirty="0">
                <a:ea typeface="Cambria" panose="02040503050406030204" pitchFamily="18" charset="0"/>
              </a:rPr>
              <a:t>, M. A. (2023). Meslek Yüksek Okulları İçin Mesleki İngilizce Business English: Ders Notları. Bursa: Ekin Basım Yayın.</a:t>
            </a:r>
          </a:p>
          <a:p>
            <a:r>
              <a:rPr lang="en-US" sz="2400" b="0" i="0" dirty="0">
                <a:solidFill>
                  <a:srgbClr val="222222"/>
                </a:solidFill>
                <a:effectLst/>
                <a:ea typeface="Cambria" panose="02040503050406030204" pitchFamily="18" charset="0"/>
              </a:rPr>
              <a:t>Raymond, M. (2019). </a:t>
            </a:r>
            <a:r>
              <a:rPr lang="en-US" sz="2400" b="0" i="1" dirty="0">
                <a:solidFill>
                  <a:srgbClr val="222222"/>
                </a:solidFill>
                <a:effectLst/>
                <a:ea typeface="Cambria" panose="02040503050406030204" pitchFamily="18" charset="0"/>
              </a:rPr>
              <a:t>English grammar in use</a:t>
            </a:r>
            <a:r>
              <a:rPr lang="en-US" sz="2400" b="0" i="0" dirty="0">
                <a:solidFill>
                  <a:srgbClr val="222222"/>
                </a:solidFill>
                <a:effectLst/>
                <a:ea typeface="Cambria" panose="02040503050406030204" pitchFamily="18" charset="0"/>
              </a:rPr>
              <a:t>. </a:t>
            </a:r>
            <a:r>
              <a:rPr lang="en-US" sz="2400" b="0" i="0" dirty="0" err="1">
                <a:solidFill>
                  <a:srgbClr val="222222"/>
                </a:solidFill>
                <a:effectLst/>
                <a:ea typeface="Cambria" panose="02040503050406030204" pitchFamily="18" charset="0"/>
              </a:rPr>
              <a:t>Cambrige</a:t>
            </a:r>
            <a:r>
              <a:rPr lang="en-US" sz="2400" b="0" i="0" dirty="0">
                <a:solidFill>
                  <a:srgbClr val="222222"/>
                </a:solidFill>
                <a:effectLst/>
                <a:ea typeface="Cambria" panose="02040503050406030204" pitchFamily="18" charset="0"/>
              </a:rPr>
              <a:t>.</a:t>
            </a:r>
            <a:endParaRPr lang="tr-TR" sz="2400" dirty="0"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BCD373-2713-C07F-F5EE-3B441F3D1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5375"/>
            <a:ext cx="10515600" cy="5081588"/>
          </a:xfrm>
        </p:spPr>
        <p:txBody>
          <a:bodyPr>
            <a:norm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Stroke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Felç</a:t>
            </a:r>
          </a:p>
          <a:p>
            <a:pPr marL="0" indent="0">
              <a:buNone/>
            </a:pPr>
            <a:r>
              <a:rPr lang="en-US" dirty="0"/>
              <a:t>High blood pressure sometimes causes a stroke.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Chicken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pox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Suçiçeği</a:t>
            </a:r>
          </a:p>
          <a:p>
            <a:pPr marL="0" indent="0">
              <a:buNone/>
            </a:pPr>
            <a:r>
              <a:rPr lang="en-US" dirty="0"/>
              <a:t>The doctor is examining a child with chicken pox at the moment.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Tetanus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err="1"/>
              <a:t>Tetanoz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This vaccine protects the body against tetanus.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Typhoid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Tifo</a:t>
            </a:r>
          </a:p>
          <a:p>
            <a:pPr marL="0" indent="0">
              <a:buNone/>
            </a:pPr>
            <a:r>
              <a:rPr lang="en-US" dirty="0"/>
              <a:t>Contaminated water sources usually spread typhoid.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Typhus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Tifüs</a:t>
            </a:r>
          </a:p>
          <a:p>
            <a:pPr marL="0" indent="0">
              <a:buNone/>
            </a:pPr>
            <a:r>
              <a:rPr lang="tr-TR" dirty="0" err="1"/>
              <a:t>Antibiotics</a:t>
            </a:r>
            <a:r>
              <a:rPr lang="tr-TR" dirty="0"/>
              <a:t> </a:t>
            </a:r>
            <a:r>
              <a:rPr lang="tr-TR" dirty="0" err="1"/>
              <a:t>treat</a:t>
            </a:r>
            <a:r>
              <a:rPr lang="tr-TR" dirty="0"/>
              <a:t> </a:t>
            </a:r>
            <a:r>
              <a:rPr lang="tr-TR" dirty="0" err="1"/>
              <a:t>typhus</a:t>
            </a:r>
            <a:r>
              <a:rPr lang="tr-TR" dirty="0"/>
              <a:t> </a:t>
            </a:r>
            <a:r>
              <a:rPr lang="tr-TR" dirty="0" err="1"/>
              <a:t>effectively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75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D7C65B-4DFA-724F-B861-1734F2054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8725"/>
            <a:ext cx="10515600" cy="4948238"/>
          </a:xfrm>
        </p:spPr>
        <p:txBody>
          <a:bodyPr>
            <a:normAutofit lnSpcReduction="1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Migraine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migren</a:t>
            </a:r>
          </a:p>
          <a:p>
            <a:pPr marL="0" indent="0">
              <a:buNone/>
            </a:pPr>
            <a:r>
              <a:rPr lang="en-US" dirty="0"/>
              <a:t>This new pill relieves severe migraine pain quickly.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Miscarriage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düşük yapma</a:t>
            </a:r>
          </a:p>
          <a:p>
            <a:pPr marL="0" indent="0">
              <a:buNone/>
            </a:pPr>
            <a:r>
              <a:rPr lang="en-US" dirty="0"/>
              <a:t>Some chronic diseases increase the risk of miscarriage.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Mumps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Kabakulak</a:t>
            </a:r>
          </a:p>
          <a:p>
            <a:pPr marL="0" indent="0">
              <a:buNone/>
            </a:pPr>
            <a:r>
              <a:rPr lang="en-US" dirty="0"/>
              <a:t>Mumps usually targets young children.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Anemia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Kansızlık</a:t>
            </a:r>
          </a:p>
          <a:p>
            <a:pPr marL="0" indent="0">
              <a:buNone/>
            </a:pPr>
            <a:r>
              <a:rPr lang="en-US" dirty="0"/>
              <a:t>The patient is taking iron supplements for anemia nowadays.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Ulcers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Ülser</a:t>
            </a:r>
          </a:p>
          <a:p>
            <a:pPr marL="0" indent="0">
              <a:buNone/>
            </a:pPr>
            <a:r>
              <a:rPr lang="en-US" dirty="0"/>
              <a:t>This syrup protects the stomach against ulcers.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3090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E0C938-CFAB-DB14-2720-061F7E3EE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855406"/>
            <a:ext cx="10220779" cy="5335843"/>
          </a:xfrm>
        </p:spPr>
        <p:txBody>
          <a:bodyPr anchor="ctr"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Fever / </a:t>
            </a:r>
            <a:r>
              <a:rPr lang="tr-TR" dirty="0" err="1">
                <a:solidFill>
                  <a:srgbClr val="FF0000"/>
                </a:solidFill>
              </a:rPr>
              <a:t>temperature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ateş / ateşlenmek.</a:t>
            </a:r>
          </a:p>
          <a:p>
            <a:pPr marL="0" indent="0">
              <a:buNone/>
            </a:pPr>
            <a:r>
              <a:rPr lang="en-US" dirty="0"/>
              <a:t>This pediatric syrup lowers high fever in ten minutes.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Cold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üşütmek</a:t>
            </a:r>
          </a:p>
          <a:p>
            <a:pPr marL="0" indent="0">
              <a:buNone/>
            </a:pPr>
            <a:r>
              <a:rPr lang="en-US" dirty="0"/>
              <a:t>People usually take vitamin C supplements to prevent a cold.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Cough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öksürük</a:t>
            </a:r>
          </a:p>
          <a:p>
            <a:pPr marL="0" indent="0">
              <a:buNone/>
            </a:pPr>
            <a:r>
              <a:rPr lang="en-US" dirty="0"/>
              <a:t>This herbal medicine treats a chronic cough effectively.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Virus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virüs</a:t>
            </a:r>
          </a:p>
          <a:p>
            <a:pPr marL="0" indent="0">
              <a:buNone/>
            </a:pPr>
            <a:r>
              <a:rPr lang="en-US" dirty="0"/>
              <a:t>Antibiotics do not destroy a virus; they only work against bacteria.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Pneumonia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Zatürre</a:t>
            </a:r>
          </a:p>
          <a:p>
            <a:pPr marL="0" indent="0">
              <a:buNone/>
            </a:pPr>
            <a:r>
              <a:rPr lang="en-US" dirty="0"/>
              <a:t>This strong antibiotic cures severe cases of pneumonia.</a:t>
            </a:r>
            <a:endParaRPr lang="tr-TR" dirty="0"/>
          </a:p>
          <a:p>
            <a:endParaRPr lang="tr-TR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64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A7DADB-1955-87F1-4B63-3B1FC808B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032387"/>
            <a:ext cx="10344603" cy="5396988"/>
          </a:xfrm>
        </p:spPr>
        <p:txBody>
          <a:bodyPr anchor="ctr">
            <a:normAutofit fontScale="92500" lnSpcReduction="2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Infection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enfeksiyon</a:t>
            </a:r>
          </a:p>
          <a:p>
            <a:pPr marL="0" indent="0">
              <a:buNone/>
            </a:pPr>
            <a:r>
              <a:rPr lang="en-US" dirty="0"/>
              <a:t>The doctors were investigating the source of the serious infection all week.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Rash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kızarıklık</a:t>
            </a:r>
          </a:p>
          <a:p>
            <a:pPr marL="0" indent="0">
              <a:buNone/>
            </a:pPr>
            <a:r>
              <a:rPr lang="en-US" dirty="0"/>
              <a:t>While the medical representative was explaining the side effects, a red rash was forming on the patient's skin.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Insect</a:t>
            </a:r>
            <a:r>
              <a:rPr lang="tr-TR" dirty="0">
                <a:solidFill>
                  <a:srgbClr val="FF0000"/>
                </a:solidFill>
              </a:rPr>
              <a:t> bite: </a:t>
            </a:r>
            <a:r>
              <a:rPr lang="tr-TR" dirty="0"/>
              <a:t>sinek / böcek ısırması</a:t>
            </a:r>
          </a:p>
          <a:p>
            <a:pPr marL="0" indent="0">
              <a:buNone/>
            </a:pPr>
            <a:r>
              <a:rPr lang="en-US" dirty="0"/>
              <a:t>The pharmacist was recommending an effective cream while the mother was complaining about the insect bite.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Sunburn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güneş yanığı</a:t>
            </a:r>
          </a:p>
          <a:p>
            <a:pPr marL="0" indent="0">
              <a:buNone/>
            </a:pPr>
            <a:r>
              <a:rPr lang="en-US" dirty="0"/>
              <a:t>A lot of tourists were applying this cooling gel because they were suffering from severe sunburn.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Stiff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neck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boynu tutulmak</a:t>
            </a:r>
          </a:p>
          <a:p>
            <a:pPr marL="0" indent="0">
              <a:buNone/>
            </a:pPr>
            <a:r>
              <a:rPr lang="en-US" dirty="0"/>
              <a:t>The patient wasn't sleeping well last night because he was experiencing a painful stiff neck.</a:t>
            </a:r>
            <a:endParaRPr lang="tr-TR" dirty="0"/>
          </a:p>
          <a:p>
            <a:endParaRPr lang="tr-TR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820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7401FB-4CA6-4A13-BD9D-E7CACD6A2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4875"/>
            <a:ext cx="10515600" cy="527208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Disorder: </a:t>
            </a:r>
            <a:r>
              <a:rPr lang="en-US" dirty="0" err="1"/>
              <a:t>Bozukluk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patient has a sleep disorder.</a:t>
            </a:r>
          </a:p>
          <a:p>
            <a:r>
              <a:rPr lang="en-US" dirty="0">
                <a:solidFill>
                  <a:srgbClr val="FF0000"/>
                </a:solidFill>
              </a:rPr>
              <a:t>Condition: </a:t>
            </a:r>
            <a:r>
              <a:rPr lang="en-US" dirty="0"/>
              <a:t>Durum</a:t>
            </a:r>
          </a:p>
          <a:p>
            <a:pPr marL="0" indent="0">
              <a:buNone/>
            </a:pPr>
            <a:r>
              <a:rPr lang="en-US" dirty="0"/>
              <a:t>Her condition is stable now.</a:t>
            </a:r>
          </a:p>
          <a:p>
            <a:r>
              <a:rPr lang="en-US" dirty="0">
                <a:solidFill>
                  <a:srgbClr val="FF0000"/>
                </a:solidFill>
              </a:rPr>
              <a:t>Symptom: </a:t>
            </a:r>
            <a:r>
              <a:rPr lang="en-US" dirty="0" err="1"/>
              <a:t>Belirti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Fever is a common symptom of infection.</a:t>
            </a:r>
          </a:p>
          <a:p>
            <a:r>
              <a:rPr lang="en-US" dirty="0">
                <a:solidFill>
                  <a:srgbClr val="FF0000"/>
                </a:solidFill>
              </a:rPr>
              <a:t>Diagnosis: </a:t>
            </a:r>
            <a:r>
              <a:rPr lang="en-US" dirty="0" err="1"/>
              <a:t>Teşhis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doctor made a diagnosis after the test.</a:t>
            </a:r>
          </a:p>
          <a:p>
            <a:r>
              <a:rPr lang="en-US" dirty="0">
                <a:solidFill>
                  <a:srgbClr val="FF0000"/>
                </a:solidFill>
              </a:rPr>
              <a:t>Treatment: </a:t>
            </a:r>
            <a:r>
              <a:rPr lang="en-US" dirty="0" err="1"/>
              <a:t>Tedavi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treatment lasted for two weeks.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173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150AB2-A3EA-4CD8-AB21-C0552B5F8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Reading </a:t>
            </a:r>
            <a:r>
              <a:rPr lang="tr-TR" dirty="0" err="1">
                <a:solidFill>
                  <a:srgbClr val="FF0000"/>
                </a:solidFill>
              </a:rPr>
              <a:t>Text</a:t>
            </a:r>
            <a:r>
              <a:rPr lang="tr-TR" dirty="0">
                <a:solidFill>
                  <a:srgbClr val="FF0000"/>
                </a:solidFill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8D79E6-1B82-4CAE-A153-6CBB46CE2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Last month, Ms. </a:t>
            </a:r>
            <a:r>
              <a:rPr lang="en-US" dirty="0" err="1"/>
              <a:t>Yeşil</a:t>
            </a:r>
            <a:r>
              <a:rPr lang="en-US" dirty="0"/>
              <a:t>, a medical representative, introduced</a:t>
            </a:r>
            <a:r>
              <a:rPr lang="tr-TR" dirty="0"/>
              <a:t> (Tanıtmak, piyasaya sunmak)</a:t>
            </a:r>
            <a:r>
              <a:rPr lang="en-US" dirty="0"/>
              <a:t> a new antibiotic to healthcare professionals. First, she scheduled</a:t>
            </a:r>
            <a:r>
              <a:rPr lang="tr-TR" dirty="0"/>
              <a:t> (Toplantı planlamak / randevulaşmak)</a:t>
            </a:r>
            <a:r>
              <a:rPr lang="en-US" dirty="0"/>
              <a:t> a meeting with the head doctor of the department. During her visit, she gave a professional presentation about the drug's safety profile and efficacy. She explained how scientists developed the active ingredient in a European laboratory two years ago.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4362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C30C68-E2E7-4901-9F7B-26603DBE4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Reading </a:t>
            </a:r>
            <a:r>
              <a:rPr lang="tr-TR" dirty="0" err="1">
                <a:solidFill>
                  <a:srgbClr val="FF0000"/>
                </a:solidFill>
              </a:rPr>
              <a:t>Text</a:t>
            </a:r>
            <a:r>
              <a:rPr lang="tr-TR" dirty="0">
                <a:solidFill>
                  <a:srgbClr val="FF0000"/>
                </a:solidFill>
              </a:rPr>
              <a:t> 1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4A5F7-C196-4630-AD98-AB03964F6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 also shared the results of the clinical trials</a:t>
            </a:r>
            <a:r>
              <a:rPr lang="tr-TR" dirty="0"/>
              <a:t> (Klinik araştırmalar / denemeler)</a:t>
            </a:r>
            <a:r>
              <a:rPr lang="en-US" dirty="0"/>
              <a:t> with the doctors. The clinical data proved</a:t>
            </a:r>
            <a:r>
              <a:rPr lang="tr-TR" dirty="0"/>
              <a:t> (Kanıtlamak)</a:t>
            </a:r>
            <a:r>
              <a:rPr lang="en-US" dirty="0"/>
              <a:t> that the medicine cured</a:t>
            </a:r>
            <a:r>
              <a:rPr lang="tr-TR" dirty="0"/>
              <a:t> (Tedavi etmek, iyileştirmek)</a:t>
            </a:r>
            <a:r>
              <a:rPr lang="en-US" dirty="0"/>
              <a:t> the infection quickly and didn't cause severe side effects</a:t>
            </a:r>
            <a:r>
              <a:rPr lang="tr-TR" dirty="0"/>
              <a:t> (Şiddetli yan etkiler)</a:t>
            </a:r>
            <a:r>
              <a:rPr lang="en-US" dirty="0"/>
              <a:t>. Many doctors asked questions about patient compliance and dosage forms. Ms. </a:t>
            </a:r>
            <a:r>
              <a:rPr lang="en-US" dirty="0" err="1"/>
              <a:t>Yeşil</a:t>
            </a:r>
            <a:r>
              <a:rPr lang="en-US" dirty="0"/>
              <a:t> answered all the technical questions successfully because she prepared well before the meeting. At the end of the day, the hospital ordered</a:t>
            </a:r>
            <a:r>
              <a:rPr lang="tr-TR" dirty="0"/>
              <a:t> (Sipariş etmek)</a:t>
            </a:r>
            <a:r>
              <a:rPr lang="en-US" dirty="0"/>
              <a:t> 500 boxes of the new antibiotic.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4643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1843</Words>
  <Application>Microsoft Office PowerPoint</Application>
  <PresentationFormat>Geniş ekran</PresentationFormat>
  <Paragraphs>150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2" baseType="lpstr">
      <vt:lpstr>Aptos</vt:lpstr>
      <vt:lpstr>Aptos Display</vt:lpstr>
      <vt:lpstr>Arial</vt:lpstr>
      <vt:lpstr>Times New Roman</vt:lpstr>
      <vt:lpstr>Office Teması</vt:lpstr>
      <vt:lpstr>MESLEKİ YABANCI DİL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Reading Text 1</vt:lpstr>
      <vt:lpstr>Reading Text 1</vt:lpstr>
      <vt:lpstr>PowerPoint Sunusu</vt:lpstr>
      <vt:lpstr>PowerPoint Sunusu</vt:lpstr>
      <vt:lpstr>THE PAST SIMPLE TENSE (GEÇMİŞ ZAMAN) &amp; MEDICAL CONTEXT</vt:lpstr>
      <vt:lpstr>FORMATION (YAPI)</vt:lpstr>
      <vt:lpstr>Medical Examples (Tıbbi Örnekler)</vt:lpstr>
      <vt:lpstr>B) Negative Sentences (Olumsuz Cümleler)</vt:lpstr>
      <vt:lpstr>Medical Examples (Tıbbi Örnekler)</vt:lpstr>
      <vt:lpstr>C) Yes/No Questions</vt:lpstr>
      <vt:lpstr>Medical Examples (Tıbbi Örnekler)</vt:lpstr>
      <vt:lpstr>"WH- QUESTIONS" IN PAST SIMPLE</vt:lpstr>
      <vt:lpstr>COMMON TIME EXPRESSIONS (ZAMAN ZARFLARI)</vt:lpstr>
      <vt:lpstr>PowerPoint Sunusu</vt:lpstr>
      <vt:lpstr>PowerPoint Sunusu</vt:lpstr>
      <vt:lpstr>PowerPoint Sunusu</vt:lpstr>
      <vt:lpstr>PowerPoint Sunusu</vt:lpstr>
      <vt:lpstr>İngilizce'den Türkçe'ye Çeviriniz</vt:lpstr>
      <vt:lpstr>Türkçe'den İngilizce'ye Çeviriniz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YABANCI DİL I</dc:title>
  <dc:creator>Naciye Sündüz Oğuz</dc:creator>
  <cp:lastModifiedBy>NACIYE SUNDUZ OGUZ</cp:lastModifiedBy>
  <cp:revision>20</cp:revision>
  <dcterms:created xsi:type="dcterms:W3CDTF">2024-10-14T17:31:09Z</dcterms:created>
  <dcterms:modified xsi:type="dcterms:W3CDTF">2026-05-21T15:24:49Z</dcterms:modified>
</cp:coreProperties>
</file>