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4"/>
  </p:notesMasterIdLst>
  <p:sldIdLst>
    <p:sldId id="256" r:id="rId4"/>
    <p:sldId id="257" r:id="rId5"/>
    <p:sldId id="258" r:id="rId6"/>
    <p:sldId id="268" r:id="rId7"/>
    <p:sldId id="269" r:id="rId8"/>
    <p:sldId id="291" r:id="rId9"/>
    <p:sldId id="270" r:id="rId10"/>
    <p:sldId id="283" r:id="rId11"/>
    <p:sldId id="286" r:id="rId12"/>
    <p:sldId id="271" r:id="rId13"/>
    <p:sldId id="287" r:id="rId14"/>
    <p:sldId id="292" r:id="rId15"/>
    <p:sldId id="274" r:id="rId16"/>
    <p:sldId id="275" r:id="rId17"/>
    <p:sldId id="276" r:id="rId18"/>
    <p:sldId id="288" r:id="rId19"/>
    <p:sldId id="293" r:id="rId20"/>
    <p:sldId id="294" r:id="rId21"/>
    <p:sldId id="285" r:id="rId22"/>
    <p:sldId id="26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65" d="100"/>
          <a:sy n="65" d="100"/>
        </p:scale>
        <p:origin x="93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Monoton Diziler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Dizinin terimlerinin sürekli artması veya sürekli azalması durumudur. Yön değiştirmeyen diziler monoton olarak adlandırılır. Eğer terimler birbirine eşit kalıyorsa dizi monoton sabit kalır.</a:t>
            </a:r>
          </a:p>
          <a:p>
            <a:pPr marL="0" indent="0">
              <a:buNone/>
            </a:pPr>
            <a:r>
              <a:rPr lang="tr-TR" dirty="0"/>
              <a:t>Monotonluğu belirlemek için ardışık terimlerin farkına veya oranına bakılır:                  farkı pozitif ise artan, negatif ise azalandır.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13" name="Google Shape;320;p25" descr="image.png">
            <a:extLst>
              <a:ext uri="{FF2B5EF4-FFF2-40B4-BE49-F238E27FC236}">
                <a16:creationId xmlns:a16="http://schemas.microsoft.com/office/drawing/2014/main" id="{545E9540-7239-47F9-AF69-5D715659C04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28876" y="4729162"/>
            <a:ext cx="942498" cy="2960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3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Monoton Diziler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Monoton Artan Dizi: </a:t>
            </a:r>
            <a:r>
              <a:rPr lang="tr-TR" dirty="0"/>
              <a:t>Her n sayısı için                   koşulunu sağlayan dizilerdir.</a:t>
            </a:r>
          </a:p>
          <a:p>
            <a:pPr marL="0" indent="0">
              <a:buNone/>
            </a:pPr>
            <a:r>
              <a:rPr lang="tr-TR" b="1" dirty="0"/>
              <a:t>Monoton Azalan Dizi: </a:t>
            </a:r>
            <a:r>
              <a:rPr lang="tr-TR" dirty="0"/>
              <a:t>Her n sayısı için                        koşulunu sağlayan dizilerdir.</a:t>
            </a:r>
          </a:p>
          <a:p>
            <a:pPr marL="0" indent="0">
              <a:buNone/>
            </a:pPr>
            <a:r>
              <a:rPr lang="tr-TR" b="1" dirty="0"/>
              <a:t>Azalmayan / Artmayan: </a:t>
            </a:r>
            <a:r>
              <a:rPr lang="tr-TR" dirty="0"/>
              <a:t>Eşitlik durumuna göre (büyük-eşit veya küçük-eşit) dizi monoton azalmayan veya monoton artmayan olarak isimlendirilir.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12" name="Google Shape;334;p26" descr="image.png">
            <a:extLst>
              <a:ext uri="{FF2B5EF4-FFF2-40B4-BE49-F238E27FC236}">
                <a16:creationId xmlns:a16="http://schemas.microsoft.com/office/drawing/2014/main" id="{1B2F1078-E06A-4C0C-AA65-5C17850E934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026536" y="2056445"/>
            <a:ext cx="1238250" cy="3126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335;p26" descr="image.png">
            <a:extLst>
              <a:ext uri="{FF2B5EF4-FFF2-40B4-BE49-F238E27FC236}">
                <a16:creationId xmlns:a16="http://schemas.microsoft.com/office/drawing/2014/main" id="{041F86F6-A20D-4E37-BC91-03208AD23FC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26536" y="3236107"/>
            <a:ext cx="1055265" cy="432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688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Sınırlı Diziler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Üstten ve Alttan Sınırlılık</a:t>
            </a:r>
          </a:p>
          <a:p>
            <a:pPr marL="0" indent="0">
              <a:buNone/>
            </a:pPr>
            <a:r>
              <a:rPr lang="tr-TR" dirty="0"/>
              <a:t>Tüm terimleri belirli bir reel sayıdan küçük kalan dizilere üstten sınırlı, büyük kalan dizilere alttan sınırlı denir.</a:t>
            </a:r>
          </a:p>
          <a:p>
            <a:pPr marL="0" indent="0">
              <a:buNone/>
            </a:pPr>
            <a:r>
              <a:rPr lang="tr-TR" dirty="0"/>
              <a:t>Örnek:                dizisi 0 ile 1 arasında sınırlıdır.</a:t>
            </a:r>
          </a:p>
          <a:p>
            <a:pPr marL="0" indent="0">
              <a:buNone/>
            </a:pPr>
            <a:r>
              <a:rPr lang="tr-TR" dirty="0"/>
              <a:t>Hem alttan hem de üstten sınırlı olan dizilere doğrudan sınırlı dizi denir: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Burada m alt sınır, M ise üst sınırdır.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7" name="Google Shape;357;p27" descr="image.png">
            <a:extLst>
              <a:ext uri="{FF2B5EF4-FFF2-40B4-BE49-F238E27FC236}">
                <a16:creationId xmlns:a16="http://schemas.microsoft.com/office/drawing/2014/main" id="{02E5D06B-2BF5-4424-B37F-34F9360298E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48137" y="3643312"/>
            <a:ext cx="706488" cy="5031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58;p27" descr="image.png">
            <a:extLst>
              <a:ext uri="{FF2B5EF4-FFF2-40B4-BE49-F238E27FC236}">
                <a16:creationId xmlns:a16="http://schemas.microsoft.com/office/drawing/2014/main" id="{5365C461-1324-48B7-A678-E6BB1582899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28268" y="5081815"/>
            <a:ext cx="1176040" cy="315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62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 Dizi Kavramı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4200" dirty="0"/>
              <a:t>Bir dizinin içinden belirli terimlerin sırası bozulmadan seçilmesiyle oluşturulan yeni diziye alt dizi denir.</a:t>
            </a:r>
          </a:p>
          <a:p>
            <a:pPr marL="0" indent="0">
              <a:buNone/>
            </a:pPr>
            <a:r>
              <a:rPr lang="tr-TR" sz="4200" dirty="0"/>
              <a:t>Örneğin, bir dizinin sadece çift </a:t>
            </a:r>
            <a:r>
              <a:rPr lang="tr-TR" sz="4200" dirty="0" err="1"/>
              <a:t>indisli</a:t>
            </a:r>
            <a:r>
              <a:rPr lang="tr-TR" sz="4200" dirty="0"/>
              <a:t>     terimlerini     veya tek </a:t>
            </a:r>
            <a:r>
              <a:rPr lang="tr-TR" sz="4200" dirty="0" err="1"/>
              <a:t>indisli</a:t>
            </a:r>
            <a:r>
              <a:rPr lang="tr-TR" sz="4200" dirty="0"/>
              <a:t> terimlerini       (alarak alt diziler elde edebiliriz. Her dizi kendisinin bir alt dizisidir.</a:t>
            </a:r>
          </a:p>
          <a:p>
            <a:pPr marL="0" indent="0">
              <a:buNone/>
            </a:pPr>
            <a:r>
              <a:rPr lang="tr-TR" dirty="0"/>
              <a:t>	​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7" name="Google Shape;374;p28" descr="image.png">
            <a:extLst>
              <a:ext uri="{FF2B5EF4-FFF2-40B4-BE49-F238E27FC236}">
                <a16:creationId xmlns:a16="http://schemas.microsoft.com/office/drawing/2014/main" id="{BD058467-44E8-467D-B65A-CA9B846894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83204" y="3616326"/>
            <a:ext cx="766763" cy="321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75;p28" descr="image.png">
            <a:extLst>
              <a:ext uri="{FF2B5EF4-FFF2-40B4-BE49-F238E27FC236}">
                <a16:creationId xmlns:a16="http://schemas.microsoft.com/office/drawing/2014/main" id="{ED946841-8C25-4E90-B0EA-2D274F4E1E1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29351" y="4343401"/>
            <a:ext cx="949162" cy="3159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9543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Yakınsaklık ve </a:t>
            </a:r>
            <a:r>
              <a:rPr lang="tr-TR" dirty="0" err="1"/>
              <a:t>Iraksaklık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557338"/>
            <a:ext cx="10165081" cy="479901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b="1" dirty="0"/>
              <a:t>Yakınsak Dizi: </a:t>
            </a:r>
            <a:r>
              <a:rPr lang="tr-TR" dirty="0"/>
              <a:t>n sayısı sonsuza giderken terimleri sabit bir reel sayıya yaklaşan dizilere yakınsak dizi denir.</a:t>
            </a:r>
          </a:p>
          <a:p>
            <a:pPr marL="0" indent="0" algn="l">
              <a:buNone/>
            </a:pPr>
            <a:r>
              <a:rPr lang="tr-TR" dirty="0"/>
              <a:t>Örneğin:                    dizisi n büyüdükçe 2'ye yakınsar.</a:t>
            </a:r>
          </a:p>
          <a:p>
            <a:pPr marL="0" indent="0">
              <a:buNone/>
            </a:pPr>
            <a:r>
              <a:rPr lang="tr-TR" b="1" dirty="0"/>
              <a:t>Iraksak Dizi: </a:t>
            </a:r>
            <a:r>
              <a:rPr lang="tr-TR" dirty="0"/>
              <a:t>Herhangi bir sonlu limite yakınsamayan, sonsuza giden veya sürekli dalgalanan dizilere ıraksak dizi denir.</a:t>
            </a:r>
          </a:p>
          <a:p>
            <a:pPr marL="0" indent="0">
              <a:buNone/>
            </a:pPr>
            <a:r>
              <a:rPr lang="tr-TR" dirty="0"/>
              <a:t>Örneğin:                   dizisi sonsuza gittiği için ıraksaktır.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 dirty="0"/>
          </a:p>
        </p:txBody>
      </p:sp>
      <p:pic>
        <p:nvPicPr>
          <p:cNvPr id="8" name="Google Shape;406;p30" descr="image.png">
            <a:extLst>
              <a:ext uri="{FF2B5EF4-FFF2-40B4-BE49-F238E27FC236}">
                <a16:creationId xmlns:a16="http://schemas.microsoft.com/office/drawing/2014/main" id="{C4639C62-76C1-4C56-A170-B219CF90AF1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718941" y="3171825"/>
            <a:ext cx="1195833" cy="300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407;p30" descr="image.png">
            <a:extLst>
              <a:ext uri="{FF2B5EF4-FFF2-40B4-BE49-F238E27FC236}">
                <a16:creationId xmlns:a16="http://schemas.microsoft.com/office/drawing/2014/main" id="{0C867FAD-6B07-4A71-B40C-75CDEB369F5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4650" y="5300663"/>
            <a:ext cx="851147" cy="3509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6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 Dizinin Limiti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 Bir dizinin genel teriminin n sonsuza giderken aldığı değere o dizinin limiti denir.</a:t>
            </a:r>
          </a:p>
          <a:p>
            <a:pPr marL="0" indent="0">
              <a:buNone/>
            </a:pPr>
            <a:r>
              <a:rPr lang="tr-TR" dirty="0"/>
              <a:t>Burada L bir </a:t>
            </a:r>
            <a:r>
              <a:rPr lang="tr-TR" dirty="0" err="1"/>
              <a:t>gerçel</a:t>
            </a:r>
            <a:r>
              <a:rPr lang="tr-TR" dirty="0"/>
              <a:t> sayıdır.</a:t>
            </a:r>
          </a:p>
          <a:p>
            <a:pPr marL="0" indent="0">
              <a:buNone/>
            </a:pPr>
            <a:r>
              <a:rPr lang="tr-TR" b="1" dirty="0"/>
              <a:t>Analiz Kriteri</a:t>
            </a:r>
          </a:p>
          <a:p>
            <a:pPr marL="0" indent="0">
              <a:buNone/>
            </a:pPr>
            <a:r>
              <a:rPr lang="tr-TR" dirty="0"/>
              <a:t>Sınırlı ve monoton olan her dizi kesinlikle yakınsaktır (</a:t>
            </a:r>
            <a:r>
              <a:rPr lang="tr-TR" dirty="0" err="1"/>
              <a:t>Weierstrass</a:t>
            </a:r>
            <a:r>
              <a:rPr lang="tr-TR" dirty="0"/>
              <a:t> Teoremi). Bu kural, dizilerin analizinde limit varlığını ispatlamak için kullanılan en temel araçlardan biridir.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15" name="Google Shape;426;p31" descr="image.png">
            <a:extLst>
              <a:ext uri="{FF2B5EF4-FFF2-40B4-BE49-F238E27FC236}">
                <a16:creationId xmlns:a16="http://schemas.microsoft.com/office/drawing/2014/main" id="{E9EA806C-F8FE-4A39-BFD9-6CCCF8DBE9C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00313" y="2571751"/>
            <a:ext cx="1372045" cy="416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6628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Dizi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Sabit Fark Özelliği: </a:t>
            </a:r>
            <a:r>
              <a:rPr lang="tr-TR" dirty="0"/>
              <a:t>Ardışık herhangi iki terimi arasındaki farkı sabit olan dizilere aritmetik dizi denir. Bu sabit farka dizinin ortak farkı denir ve genellikle d (veya r) ile gösterilir.</a:t>
            </a:r>
          </a:p>
          <a:p>
            <a:pPr marL="0" indent="0">
              <a:buNone/>
            </a:pPr>
            <a:r>
              <a:rPr lang="tr-TR" b="1" dirty="0"/>
              <a:t>Genel Terim Formülü; </a:t>
            </a:r>
            <a:r>
              <a:rPr lang="tr-TR" dirty="0"/>
              <a:t>İlk terimi a</a:t>
            </a:r>
            <a:r>
              <a:rPr lang="tr-TR" baseline="-25000" dirty="0"/>
              <a:t>1 </a:t>
            </a:r>
            <a:r>
              <a:rPr lang="tr-TR" dirty="0"/>
              <a:t>ve ortak farkı d olan aritmetik dizinin genel terimi:</a:t>
            </a:r>
          </a:p>
          <a:p>
            <a:pPr marL="0" indent="0">
              <a:buNone/>
            </a:pPr>
            <a:r>
              <a:rPr lang="tr-TR" dirty="0"/>
              <a:t>Her terim bir önceki terime sabit fark eklenerek bulunur.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pic>
        <p:nvPicPr>
          <p:cNvPr id="7" name="Google Shape;457;p33" descr="image.png">
            <a:extLst>
              <a:ext uri="{FF2B5EF4-FFF2-40B4-BE49-F238E27FC236}">
                <a16:creationId xmlns:a16="http://schemas.microsoft.com/office/drawing/2014/main" id="{6934A31F-5C5C-4FC3-B19A-CD79B6DFE90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86275" y="4672013"/>
            <a:ext cx="1808795" cy="318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58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Dizi Özellikleri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Ortalama Özelliği: </a:t>
            </a:r>
            <a:r>
              <a:rPr lang="tr-TR" dirty="0"/>
              <a:t>Bir aritmetik dizide her terim, kendisinden eşit uzaklıktaki iki terimin aritmetik ortalamasına eşittir: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İndisler Toplamı: </a:t>
            </a:r>
            <a:r>
              <a:rPr lang="tr-TR" dirty="0"/>
              <a:t>Sonlu bir aritmetik dizide baştan ve sondan eşit uzaklıktaki terimlerin toplamı sabittir:</a:t>
            </a:r>
          </a:p>
          <a:p>
            <a:pPr marL="0" indent="0">
              <a:buNone/>
            </a:pPr>
            <a:r>
              <a:rPr lang="tr-TR" b="1" dirty="0"/>
              <a:t>İlk n Terim Toplamı :            </a:t>
            </a:r>
            <a:r>
              <a:rPr lang="tr-TR" dirty="0"/>
              <a:t>Dizinin ilk n teriminin toplam formülü:</a:t>
            </a:r>
          </a:p>
          <a:p>
            <a:pPr marL="0" indent="0">
              <a:buNone/>
            </a:pPr>
            <a:r>
              <a:rPr lang="tr-TR" dirty="0"/>
              <a:t>                                       şeklindedir.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pic>
        <p:nvPicPr>
          <p:cNvPr id="8" name="Google Shape;471;p34" descr="image.png">
            <a:extLst>
              <a:ext uri="{FF2B5EF4-FFF2-40B4-BE49-F238E27FC236}">
                <a16:creationId xmlns:a16="http://schemas.microsoft.com/office/drawing/2014/main" id="{95485C76-B780-4C7B-9580-AC4F6206D4E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29188" y="2936082"/>
            <a:ext cx="1500188" cy="492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472;p34" descr="image.png">
            <a:extLst>
              <a:ext uri="{FF2B5EF4-FFF2-40B4-BE49-F238E27FC236}">
                <a16:creationId xmlns:a16="http://schemas.microsoft.com/office/drawing/2014/main" id="{50A93D9B-89EE-49A4-BC5A-36C05DC8550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3815" y="4243388"/>
            <a:ext cx="1906785" cy="413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476;p34" descr="image.png">
            <a:extLst>
              <a:ext uri="{FF2B5EF4-FFF2-40B4-BE49-F238E27FC236}">
                <a16:creationId xmlns:a16="http://schemas.microsoft.com/office/drawing/2014/main" id="{0079C6ED-AE4A-4FE8-AFD0-759A72B76E5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74194" y="4872038"/>
            <a:ext cx="597843" cy="388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473;p34" descr="image.png">
            <a:extLst>
              <a:ext uri="{FF2B5EF4-FFF2-40B4-BE49-F238E27FC236}">
                <a16:creationId xmlns:a16="http://schemas.microsoft.com/office/drawing/2014/main" id="{86BC7DAF-2BB7-4EC5-B714-6B18F8B987D5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71603" y="5538291"/>
            <a:ext cx="1827757" cy="3817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981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Dizi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Ortak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farkı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d = 15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ve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ilk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terimi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a₁ = 10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olan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bir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aritmetik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dizinin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terimlerinin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doğrusal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artış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20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eğilimi</a:t>
            </a:r>
            <a:r>
              <a:rPr lang="en-US" sz="220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lang="en-US" sz="22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  <p:pic>
        <p:nvPicPr>
          <p:cNvPr id="9" name="Google Shape;484;p35" descr="image.png">
            <a:extLst>
              <a:ext uri="{FF2B5EF4-FFF2-40B4-BE49-F238E27FC236}">
                <a16:creationId xmlns:a16="http://schemas.microsoft.com/office/drawing/2014/main" id="{DB9B5E1C-267E-427E-B096-D9E19B6047A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6788" y="2047876"/>
            <a:ext cx="10088881" cy="412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05A743F9-3A39-470F-88EB-FF87E3AB4E6D}"/>
              </a:ext>
            </a:extLst>
          </p:cNvPr>
          <p:cNvSpPr txBox="1"/>
          <p:nvPr/>
        </p:nvSpPr>
        <p:spPr>
          <a:xfrm>
            <a:off x="1303735" y="5344894"/>
            <a:ext cx="100500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200" dirty="0">
                <a:solidFill>
                  <a:srgbClr val="475569"/>
                </a:solidFill>
                <a:latin typeface="Lato"/>
                <a:ea typeface="Lato"/>
                <a:cs typeface="Lato"/>
              </a:rPr>
              <a:t>Grafikte görüldüğü üzere, aritmetik diziler doğrusal (lineer) bir artış veya azalış grafiği sergiler</a:t>
            </a:r>
          </a:p>
        </p:txBody>
      </p:sp>
    </p:spTree>
    <p:extLst>
      <p:ext uri="{BB962C8B-B14F-4D97-AF65-F5344CB8AC3E}">
        <p14:creationId xmlns:p14="http://schemas.microsoft.com/office/powerpoint/2010/main" val="2707332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32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Nesin, A. (2015). Analiz I: </a:t>
            </a:r>
            <a:r>
              <a:rPr lang="tr-TR" sz="4500" dirty="0" err="1"/>
              <a:t>Gerçel</a:t>
            </a:r>
            <a:r>
              <a:rPr lang="tr-TR" sz="4500" dirty="0"/>
              <a:t> sayılar sistemi, diziler, seriler. Nesin Matematik Köyü Yayınları.</a:t>
            </a:r>
          </a:p>
          <a:p>
            <a:pPr marL="0" indent="0" algn="l">
              <a:buNone/>
            </a:pPr>
            <a:r>
              <a:rPr lang="tr-TR" sz="4500" dirty="0"/>
              <a:t>Altıntaş, O. (2023). Diziler ve seriler ders notları. Nobel Bilimsel Eserler.</a:t>
            </a:r>
          </a:p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Dönmez, A. (2018). Genel matematik. Üniversiteli Kitabevi.</a:t>
            </a:r>
          </a:p>
          <a:p>
            <a:pPr marL="0" indent="0" algn="l">
              <a:buNone/>
            </a:pPr>
            <a:r>
              <a:rPr lang="tr-TR" sz="4500" dirty="0"/>
              <a:t>Ekici, C., &amp; Koçak, M. (2025). Genel matematik II. Nisan Kitabevi.</a:t>
            </a:r>
          </a:p>
          <a:p>
            <a:pPr marL="0" indent="0" algn="l">
              <a:buNone/>
            </a:pPr>
            <a:r>
              <a:rPr lang="en-US" sz="4500" dirty="0"/>
              <a:t>Stewart, J. (2016). Calculus: Early transcendentals (8th ed.). Cengage Learning.</a:t>
            </a:r>
            <a:endParaRPr lang="tr-TR" sz="4500" dirty="0"/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Thomas' </a:t>
            </a:r>
            <a:r>
              <a:rPr lang="tr-TR" sz="4500" dirty="0" err="1"/>
              <a:t>calculus</a:t>
            </a:r>
            <a:r>
              <a:rPr lang="tr-TR" sz="4500" dirty="0"/>
              <a:t> (14th ed.). </a:t>
            </a:r>
          </a:p>
          <a:p>
            <a:pPr marL="0" indent="0" algn="l">
              <a:buNone/>
            </a:pPr>
            <a:r>
              <a:rPr lang="tr-TR" sz="4500" dirty="0" err="1"/>
              <a:t>Pearson.Bourchtein</a:t>
            </a:r>
            <a:r>
              <a:rPr lang="tr-TR" sz="4500" dirty="0"/>
              <a:t>, L., &amp; </a:t>
            </a:r>
            <a:r>
              <a:rPr lang="tr-TR" sz="4500" dirty="0" err="1"/>
              <a:t>Bourchtein</a:t>
            </a:r>
            <a:r>
              <a:rPr lang="tr-TR" sz="4500" dirty="0"/>
              <a:t>, A. (2022). </a:t>
            </a:r>
            <a:r>
              <a:rPr lang="tr-TR" sz="4500" dirty="0" err="1"/>
              <a:t>Theory</a:t>
            </a:r>
            <a:r>
              <a:rPr lang="tr-TR" sz="4500" dirty="0"/>
              <a:t> of </a:t>
            </a:r>
            <a:r>
              <a:rPr lang="tr-TR" sz="4500" dirty="0" err="1"/>
              <a:t>infinite</a:t>
            </a:r>
            <a:r>
              <a:rPr lang="tr-TR" sz="4500" dirty="0"/>
              <a:t> </a:t>
            </a:r>
            <a:r>
              <a:rPr lang="tr-TR" sz="4500" dirty="0" err="1"/>
              <a:t>sequences</a:t>
            </a:r>
            <a:r>
              <a:rPr lang="tr-TR" sz="4500" dirty="0"/>
              <a:t> </a:t>
            </a:r>
            <a:r>
              <a:rPr lang="tr-TR" sz="4500" dirty="0" err="1"/>
              <a:t>and</a:t>
            </a:r>
            <a:r>
              <a:rPr lang="tr-TR" sz="4500" dirty="0"/>
              <a:t> </a:t>
            </a:r>
            <a:r>
              <a:rPr lang="tr-TR" sz="4500" dirty="0" err="1"/>
              <a:t>series</a:t>
            </a:r>
            <a:r>
              <a:rPr lang="tr-TR" sz="4500" dirty="0"/>
              <a:t>. </a:t>
            </a:r>
            <a:r>
              <a:rPr lang="tr-TR" sz="4500" dirty="0" err="1"/>
              <a:t>Springer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Fehribach</a:t>
            </a:r>
            <a:r>
              <a:rPr lang="tr-TR" sz="4500" dirty="0"/>
              <a:t>, J. D. (2023). </a:t>
            </a:r>
            <a:r>
              <a:rPr lang="tr-TR" sz="4500" dirty="0" err="1"/>
              <a:t>Sequences</a:t>
            </a:r>
            <a:r>
              <a:rPr lang="tr-TR" sz="4500" dirty="0"/>
              <a:t> </a:t>
            </a:r>
            <a:r>
              <a:rPr lang="tr-TR" sz="4500" dirty="0" err="1"/>
              <a:t>and</a:t>
            </a:r>
            <a:r>
              <a:rPr lang="tr-TR" sz="4500" dirty="0"/>
              <a:t> </a:t>
            </a:r>
            <a:r>
              <a:rPr lang="tr-TR" sz="4500" dirty="0" err="1"/>
              <a:t>series</a:t>
            </a:r>
            <a:r>
              <a:rPr lang="tr-TR" sz="4500" dirty="0"/>
              <a:t> in </a:t>
            </a:r>
            <a:r>
              <a:rPr lang="tr-TR" sz="4500" dirty="0" err="1"/>
              <a:t>calculus</a:t>
            </a:r>
            <a:r>
              <a:rPr lang="tr-TR" sz="4500" dirty="0"/>
              <a:t>. De </a:t>
            </a:r>
            <a:r>
              <a:rPr lang="tr-TR" sz="4500" dirty="0" err="1"/>
              <a:t>Gruyter</a:t>
            </a:r>
            <a:br>
              <a:rPr lang="tr-TR" dirty="0"/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Dizi Kavramı ve Temel Tanımlar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Tanım kümesi pozitif tam sayılar (sayma sayıları) kümesi olan her fonksiyona gerçek sayı dizisi denir. Diziler, elemanları belirli bir sıraya göre dizilmiş sayı listeleridir.</a:t>
            </a:r>
          </a:p>
          <a:p>
            <a:pPr marL="0" indent="0">
              <a:buNone/>
            </a:pPr>
            <a:r>
              <a:rPr lang="tr-TR" dirty="0"/>
              <a:t>Fonksiyonel Karşılık; Normal fonksiyonlar tüm </a:t>
            </a:r>
            <a:r>
              <a:rPr lang="tr-TR" dirty="0" err="1"/>
              <a:t>gerçel</a:t>
            </a:r>
            <a:r>
              <a:rPr lang="tr-TR" dirty="0"/>
              <a:t> sayılarda tanımlıyken, diziler yalnızca adım adım artan pozitif tam sayılarda tanımlıdır: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8" name="Google Shape;116;p15" descr="image.png">
            <a:extLst>
              <a:ext uri="{FF2B5EF4-FFF2-40B4-BE49-F238E27FC236}">
                <a16:creationId xmlns:a16="http://schemas.microsoft.com/office/drawing/2014/main" id="{E794F4EF-B955-4DE5-B320-1560078CD30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73711" y="5414963"/>
            <a:ext cx="1329778" cy="288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Tanım ve Değer Kümesi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Tanım Kümesi: </a:t>
            </a:r>
            <a:r>
              <a:rPr lang="tr-TR" dirty="0"/>
              <a:t>Dizilerin tanım kümesi her zaman pozitif tam sayılardır Sıfır veya negatif sayılar indis olamaz. </a:t>
            </a:r>
          </a:p>
          <a:p>
            <a:pPr marL="0" indent="0">
              <a:buNone/>
            </a:pPr>
            <a:r>
              <a:rPr lang="tr-TR" b="1" dirty="0"/>
              <a:t>Görüntü Kümesi: </a:t>
            </a:r>
            <a:r>
              <a:rPr lang="tr-TR" dirty="0"/>
              <a:t>Görüntü kümesindeki elemanlara dizinin terimleri denir, ilk terimdir. </a:t>
            </a:r>
          </a:p>
          <a:p>
            <a:pPr marL="0" indent="0">
              <a:buNone/>
            </a:pPr>
            <a:r>
              <a:rPr lang="tr-TR" dirty="0"/>
              <a:t>Değer Kümesi Sınıflandırması: Eğer değer kümesi reel sayılardan oluşuyorsa buna reel sayı dizisi, karmaşık sayılardan oluşuyorsa karmaşık sayı dizisi denir.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10" name="Google Shape;130;p16" descr="image.png">
            <a:extLst>
              <a:ext uri="{FF2B5EF4-FFF2-40B4-BE49-F238E27FC236}">
                <a16:creationId xmlns:a16="http://schemas.microsoft.com/office/drawing/2014/main" id="{F45613B1-FDD1-4E36-966E-863EAC4E928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715001" y="2557463"/>
            <a:ext cx="2300287" cy="303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1;p16" descr="image.png">
            <a:extLst>
              <a:ext uri="{FF2B5EF4-FFF2-40B4-BE49-F238E27FC236}">
                <a16:creationId xmlns:a16="http://schemas.microsoft.com/office/drawing/2014/main" id="{79BD32AA-2837-4FD7-8419-43907D65C93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31257" y="3783807"/>
            <a:ext cx="1100286" cy="309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Terim Gösterimi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       Bir diziyi karakterize eden ve </a:t>
            </a:r>
            <a:r>
              <a:rPr lang="tr-TR" dirty="0" err="1"/>
              <a:t>n'inci</a:t>
            </a:r>
            <a:r>
              <a:rPr lang="tr-TR" dirty="0"/>
              <a:t> adımdaki değeri veren formüle dizinin genel terimi denir.</a:t>
            </a:r>
          </a:p>
          <a:p>
            <a:pPr marL="0" indent="0">
              <a:buNone/>
            </a:pPr>
            <a:r>
              <a:rPr lang="tr-TR" dirty="0"/>
              <a:t>Örneğin:                               tek sayı dizisidir.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13" name="Google Shape;154;p17" descr="image.png">
            <a:extLst>
              <a:ext uri="{FF2B5EF4-FFF2-40B4-BE49-F238E27FC236}">
                <a16:creationId xmlns:a16="http://schemas.microsoft.com/office/drawing/2014/main" id="{79BA919D-9B80-4352-9EC4-26A510038A3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00376" y="3382146"/>
            <a:ext cx="1721047" cy="427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53;p17" descr="image.png">
            <a:extLst>
              <a:ext uri="{FF2B5EF4-FFF2-40B4-BE49-F238E27FC236}">
                <a16:creationId xmlns:a16="http://schemas.microsoft.com/office/drawing/2014/main" id="{EB7D5D19-7961-4B5F-9D7B-434377AE1E2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718" y="2109788"/>
            <a:ext cx="756195" cy="266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Dizi Örnekleri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25" name="Google Shape;164;p18" descr="image.png">
            <a:extLst>
              <a:ext uri="{FF2B5EF4-FFF2-40B4-BE49-F238E27FC236}">
                <a16:creationId xmlns:a16="http://schemas.microsoft.com/office/drawing/2014/main" id="{40957338-2FAE-45D7-BBB9-7AD7E1FE55F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89784" y="2702272"/>
            <a:ext cx="3127325" cy="2282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165;p18" descr="image.png">
            <a:extLst>
              <a:ext uri="{FF2B5EF4-FFF2-40B4-BE49-F238E27FC236}">
                <a16:creationId xmlns:a16="http://schemas.microsoft.com/office/drawing/2014/main" id="{0FF62CDD-C100-4C9F-9F1C-F50E7BE1082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54267" y="2702272"/>
            <a:ext cx="3127325" cy="2282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166;p18" descr="image.png">
            <a:extLst>
              <a:ext uri="{FF2B5EF4-FFF2-40B4-BE49-F238E27FC236}">
                <a16:creationId xmlns:a16="http://schemas.microsoft.com/office/drawing/2014/main" id="{4996E50D-A30D-47B3-909E-303763C400D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37733" y="2702272"/>
            <a:ext cx="3127325" cy="228213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170;p18">
            <a:extLst>
              <a:ext uri="{FF2B5EF4-FFF2-40B4-BE49-F238E27FC236}">
                <a16:creationId xmlns:a16="http://schemas.microsoft.com/office/drawing/2014/main" id="{D9FAA7F9-1703-4170-96EC-F1FD0D37DE6B}"/>
              </a:ext>
            </a:extLst>
          </p:cNvPr>
          <p:cNvSpPr txBox="1"/>
          <p:nvPr/>
        </p:nvSpPr>
        <p:spPr>
          <a:xfrm>
            <a:off x="1512544" y="3511897"/>
            <a:ext cx="280042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E3A8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Doğal Sayılar</a:t>
            </a:r>
            <a:endParaRPr/>
          </a:p>
        </p:txBody>
      </p:sp>
      <p:sp>
        <p:nvSpPr>
          <p:cNvPr id="29" name="Google Shape;171;p18">
            <a:extLst>
              <a:ext uri="{FF2B5EF4-FFF2-40B4-BE49-F238E27FC236}">
                <a16:creationId xmlns:a16="http://schemas.microsoft.com/office/drawing/2014/main" id="{816946E7-4548-4ADB-ACF1-3FC6C1B00C8E}"/>
              </a:ext>
            </a:extLst>
          </p:cNvPr>
          <p:cNvSpPr txBox="1"/>
          <p:nvPr/>
        </p:nvSpPr>
        <p:spPr>
          <a:xfrm>
            <a:off x="1502390" y="395957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Genel terimi olan dizidir.</a:t>
            </a:r>
            <a:endParaRPr/>
          </a:p>
        </p:txBody>
      </p:sp>
      <p:sp>
        <p:nvSpPr>
          <p:cNvPr id="30" name="Google Shape;172;p18">
            <a:extLst>
              <a:ext uri="{FF2B5EF4-FFF2-40B4-BE49-F238E27FC236}">
                <a16:creationId xmlns:a16="http://schemas.microsoft.com/office/drawing/2014/main" id="{A1ED6262-AAFE-4CF2-A584-E37712A6AB71}"/>
              </a:ext>
            </a:extLst>
          </p:cNvPr>
          <p:cNvSpPr txBox="1"/>
          <p:nvPr/>
        </p:nvSpPr>
        <p:spPr>
          <a:xfrm>
            <a:off x="1502390" y="434816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Elemanları: 1, 2, 3, 4, ...</a:t>
            </a:r>
            <a:endParaRPr/>
          </a:p>
        </p:txBody>
      </p:sp>
      <p:sp>
        <p:nvSpPr>
          <p:cNvPr id="31" name="Google Shape;173;p18">
            <a:extLst>
              <a:ext uri="{FF2B5EF4-FFF2-40B4-BE49-F238E27FC236}">
                <a16:creationId xmlns:a16="http://schemas.microsoft.com/office/drawing/2014/main" id="{FE69C768-0CFB-41DB-A275-75D8335F0709}"/>
              </a:ext>
            </a:extLst>
          </p:cNvPr>
          <p:cNvSpPr txBox="1"/>
          <p:nvPr/>
        </p:nvSpPr>
        <p:spPr>
          <a:xfrm>
            <a:off x="4677027" y="3511897"/>
            <a:ext cx="280042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E3A8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Tek Sayılar</a:t>
            </a:r>
            <a:endParaRPr/>
          </a:p>
        </p:txBody>
      </p:sp>
      <p:sp>
        <p:nvSpPr>
          <p:cNvPr id="32" name="Google Shape;174;p18">
            <a:extLst>
              <a:ext uri="{FF2B5EF4-FFF2-40B4-BE49-F238E27FC236}">
                <a16:creationId xmlns:a16="http://schemas.microsoft.com/office/drawing/2014/main" id="{4A323CAB-D8EA-40B7-B9BC-E1F302894122}"/>
              </a:ext>
            </a:extLst>
          </p:cNvPr>
          <p:cNvSpPr txBox="1"/>
          <p:nvPr/>
        </p:nvSpPr>
        <p:spPr>
          <a:xfrm>
            <a:off x="4666873" y="395957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Genel terimi şeklindedir.</a:t>
            </a:r>
            <a:endParaRPr/>
          </a:p>
        </p:txBody>
      </p:sp>
      <p:sp>
        <p:nvSpPr>
          <p:cNvPr id="33" name="Google Shape;175;p18">
            <a:extLst>
              <a:ext uri="{FF2B5EF4-FFF2-40B4-BE49-F238E27FC236}">
                <a16:creationId xmlns:a16="http://schemas.microsoft.com/office/drawing/2014/main" id="{F440BE9D-17AE-4D04-A51E-5EDC3246EB00}"/>
              </a:ext>
            </a:extLst>
          </p:cNvPr>
          <p:cNvSpPr txBox="1"/>
          <p:nvPr/>
        </p:nvSpPr>
        <p:spPr>
          <a:xfrm>
            <a:off x="4666873" y="434816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Elemanları: 1, 3, 5, 7, ...</a:t>
            </a:r>
            <a:endParaRPr/>
          </a:p>
        </p:txBody>
      </p:sp>
      <p:sp>
        <p:nvSpPr>
          <p:cNvPr id="34" name="Google Shape;176;p18">
            <a:extLst>
              <a:ext uri="{FF2B5EF4-FFF2-40B4-BE49-F238E27FC236}">
                <a16:creationId xmlns:a16="http://schemas.microsoft.com/office/drawing/2014/main" id="{974565E8-3AAC-4857-B26E-72AD44A4B710}"/>
              </a:ext>
            </a:extLst>
          </p:cNvPr>
          <p:cNvSpPr txBox="1"/>
          <p:nvPr/>
        </p:nvSpPr>
        <p:spPr>
          <a:xfrm>
            <a:off x="7960493" y="3511897"/>
            <a:ext cx="280042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E3A8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Harmonik Dizi</a:t>
            </a:r>
            <a:endParaRPr/>
          </a:p>
        </p:txBody>
      </p:sp>
      <p:sp>
        <p:nvSpPr>
          <p:cNvPr id="35" name="Google Shape;177;p18">
            <a:extLst>
              <a:ext uri="{FF2B5EF4-FFF2-40B4-BE49-F238E27FC236}">
                <a16:creationId xmlns:a16="http://schemas.microsoft.com/office/drawing/2014/main" id="{89272B54-EFBC-46DC-8D9E-2668CC028D50}"/>
              </a:ext>
            </a:extLst>
          </p:cNvPr>
          <p:cNvSpPr txBox="1"/>
          <p:nvPr/>
        </p:nvSpPr>
        <p:spPr>
          <a:xfrm>
            <a:off x="7950339" y="395957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Genel terimi olan klasik dizidir.</a:t>
            </a:r>
            <a:endParaRPr/>
          </a:p>
        </p:txBody>
      </p:sp>
      <p:sp>
        <p:nvSpPr>
          <p:cNvPr id="36" name="Google Shape;178;p18">
            <a:extLst>
              <a:ext uri="{FF2B5EF4-FFF2-40B4-BE49-F238E27FC236}">
                <a16:creationId xmlns:a16="http://schemas.microsoft.com/office/drawing/2014/main" id="{0F50C458-D169-4057-BBC6-20C8B507A527}"/>
              </a:ext>
            </a:extLst>
          </p:cNvPr>
          <p:cNvSpPr txBox="1"/>
          <p:nvPr/>
        </p:nvSpPr>
        <p:spPr>
          <a:xfrm>
            <a:off x="7950339" y="4348162"/>
            <a:ext cx="266707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Elemanları: 1, 1/2, 1/3, 1/4, ...</a:t>
            </a:r>
            <a:endParaRPr/>
          </a:p>
        </p:txBody>
      </p:sp>
      <p:pic>
        <p:nvPicPr>
          <p:cNvPr id="37" name="Google Shape;179;p18" descr="image.png">
            <a:extLst>
              <a:ext uri="{FF2B5EF4-FFF2-40B4-BE49-F238E27FC236}">
                <a16:creationId xmlns:a16="http://schemas.microsoft.com/office/drawing/2014/main" id="{50E90122-6D81-45FD-9697-FF85B742DC3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26942" y="2997547"/>
            <a:ext cx="362893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180;p18" descr="image.png">
            <a:extLst>
              <a:ext uri="{FF2B5EF4-FFF2-40B4-BE49-F238E27FC236}">
                <a16:creationId xmlns:a16="http://schemas.microsoft.com/office/drawing/2014/main" id="{6D679A19-A695-4B0E-8DAC-025DC777930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29133" y="4077370"/>
            <a:ext cx="499807" cy="142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181;p18" descr="image.png">
            <a:extLst>
              <a:ext uri="{FF2B5EF4-FFF2-40B4-BE49-F238E27FC236}">
                <a16:creationId xmlns:a16="http://schemas.microsoft.com/office/drawing/2014/main" id="{56E7F222-37D9-4700-A773-6313469AAA95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481990" y="2997547"/>
            <a:ext cx="238978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182;p18" descr="image.png">
            <a:extLst>
              <a:ext uri="{FF2B5EF4-FFF2-40B4-BE49-F238E27FC236}">
                <a16:creationId xmlns:a16="http://schemas.microsoft.com/office/drawing/2014/main" id="{73CB6A4B-92D9-4EFA-B193-F1687E4FA493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60455" y="4072382"/>
            <a:ext cx="873488" cy="180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183;p18" descr="image.png">
            <a:extLst>
              <a:ext uri="{FF2B5EF4-FFF2-40B4-BE49-F238E27FC236}">
                <a16:creationId xmlns:a16="http://schemas.microsoft.com/office/drawing/2014/main" id="{EE2FD9BC-4485-4427-984A-D50A9F3EA44A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777587" y="2997547"/>
            <a:ext cx="398297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184;p18" descr="image.png">
            <a:extLst>
              <a:ext uri="{FF2B5EF4-FFF2-40B4-BE49-F238E27FC236}">
                <a16:creationId xmlns:a16="http://schemas.microsoft.com/office/drawing/2014/main" id="{25D514F8-60D8-4616-94FD-938061367E7A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219534" y="4005038"/>
            <a:ext cx="489850" cy="2044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4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Dizi Türleri ve Sınıflandırma</a:t>
            </a:r>
            <a:br>
              <a:rPr lang="tr-TR" dirty="0"/>
            </a:br>
            <a:r>
              <a:rPr lang="tr-TR" b="1" dirty="0"/>
              <a:t>Sonlu Dizi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Tanım kümesi belirli bir k pozitif tam sayısına kadar olan sınırlı bir küme ise buna sonlu dizi denir. Tanım Kümesi:</a:t>
            </a:r>
          </a:p>
          <a:p>
            <a:pPr marL="0" indent="0">
              <a:buNone/>
            </a:pPr>
            <a:r>
              <a:rPr lang="tr-TR" b="1" dirty="0"/>
              <a:t>Karakteristik Özellikler:</a:t>
            </a:r>
          </a:p>
          <a:p>
            <a:pPr marL="0" indent="0">
              <a:buNone/>
            </a:pPr>
            <a:r>
              <a:rPr lang="tr-TR" dirty="0"/>
              <a:t>Sonsuza gitmeyen, eleman sayısı sayılabilen ve sonlu bir sınırda duran diziler bilgisayar bilimlerinde ve matris hesaplamalarında sıklıkla kullanılır.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7" name="Google Shape;213;p20" descr="image.png">
            <a:extLst>
              <a:ext uri="{FF2B5EF4-FFF2-40B4-BE49-F238E27FC236}">
                <a16:creationId xmlns:a16="http://schemas.microsoft.com/office/drawing/2014/main" id="{DB2501EB-4EC1-4C15-B085-333A5B8498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0049" y="2700338"/>
            <a:ext cx="2314426" cy="336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Sabit Dizi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terimleri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eşit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dizilere</a:t>
            </a:r>
            <a:r>
              <a:rPr lang="en-US" dirty="0"/>
              <a:t> </a:t>
            </a:r>
            <a:r>
              <a:rPr lang="en-US" dirty="0" err="1"/>
              <a:t>sabit</a:t>
            </a:r>
            <a:r>
              <a:rPr lang="en-US" dirty="0"/>
              <a:t> dizi </a:t>
            </a:r>
            <a:r>
              <a:rPr lang="en-US" dirty="0" err="1"/>
              <a:t>denir</a:t>
            </a:r>
            <a:r>
              <a:rPr lang="en-US" dirty="0"/>
              <a:t>.</a:t>
            </a:r>
            <a:r>
              <a:rPr lang="tr-TR" dirty="0"/>
              <a:t> </a:t>
            </a:r>
            <a:r>
              <a:rPr lang="en-US" dirty="0"/>
              <a:t>Her n </a:t>
            </a:r>
            <a:r>
              <a:rPr lang="en-US" dirty="0" err="1"/>
              <a:t>pozitif</a:t>
            </a:r>
            <a:r>
              <a:rPr lang="en-US" dirty="0"/>
              <a:t> tam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(</a:t>
            </a:r>
            <a:r>
              <a:rPr lang="en-US" dirty="0" err="1"/>
              <a:t>burada</a:t>
            </a:r>
            <a:r>
              <a:rPr lang="en-US" dirty="0"/>
              <a:t> c </a:t>
            </a:r>
            <a:r>
              <a:rPr lang="en-US" dirty="0" err="1"/>
              <a:t>bir</a:t>
            </a:r>
            <a:r>
              <a:rPr lang="en-US" dirty="0"/>
              <a:t> reel </a:t>
            </a:r>
            <a:r>
              <a:rPr lang="en-US" dirty="0" err="1"/>
              <a:t>sayıdır</a:t>
            </a:r>
            <a:r>
              <a:rPr lang="en-US" dirty="0"/>
              <a:t>).</a:t>
            </a:r>
          </a:p>
          <a:p>
            <a:pPr marL="0" indent="0" algn="l">
              <a:buNone/>
            </a:pP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rasyonel</a:t>
            </a:r>
            <a:r>
              <a:rPr lang="en-US" dirty="0"/>
              <a:t> </a:t>
            </a:r>
            <a:r>
              <a:rPr lang="en-US" dirty="0" err="1"/>
              <a:t>formda</a:t>
            </a:r>
            <a:r>
              <a:rPr lang="en-US" dirty="0"/>
              <a:t> </a:t>
            </a:r>
            <a:r>
              <a:rPr lang="en-US" dirty="0" err="1"/>
              <a:t>verilmişse</a:t>
            </a:r>
            <a:r>
              <a:rPr lang="en-US" dirty="0"/>
              <a:t>:</a:t>
            </a:r>
            <a:r>
              <a:rPr lang="tr-TR" dirty="0"/>
              <a:t> </a:t>
            </a: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err="1"/>
              <a:t>Sabit</a:t>
            </a:r>
            <a:r>
              <a:rPr lang="en-US" dirty="0"/>
              <a:t> dizi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katsayılar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</a:t>
            </a:r>
            <a:r>
              <a:rPr lang="en-US" dirty="0" err="1"/>
              <a:t>eşit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:</a:t>
            </a:r>
          </a:p>
          <a:p>
            <a:pPr algn="l"/>
            <a:endParaRPr lang="en-US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9" name="Google Shape;232;p21" descr="image.png">
            <a:extLst>
              <a:ext uri="{FF2B5EF4-FFF2-40B4-BE49-F238E27FC236}">
                <a16:creationId xmlns:a16="http://schemas.microsoft.com/office/drawing/2014/main" id="{5BAA651E-7EE3-428C-ABCC-419D862DF6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34362" y="2686050"/>
            <a:ext cx="720402" cy="346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33;p21" descr="image.png">
            <a:extLst>
              <a:ext uri="{FF2B5EF4-FFF2-40B4-BE49-F238E27FC236}">
                <a16:creationId xmlns:a16="http://schemas.microsoft.com/office/drawing/2014/main" id="{3B66B28C-A419-4A4A-9AE9-FD1DD8E6191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68170" y="3359324"/>
            <a:ext cx="1018579" cy="533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34;p21" descr="image.png">
            <a:extLst>
              <a:ext uri="{FF2B5EF4-FFF2-40B4-BE49-F238E27FC236}">
                <a16:creationId xmlns:a16="http://schemas.microsoft.com/office/drawing/2014/main" id="{9B7C9548-4998-4F7B-8C0A-3C03C4F4E50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01101" y="4972051"/>
            <a:ext cx="800694" cy="4058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Eşit Diziler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27A993CA-F534-44F5-94E1-49337672D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658" y="2579619"/>
            <a:ext cx="8836684" cy="28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İndirgemeli Diziler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Bir terimi kendinden önceki bir veya birkaç terim cinsinden tanımlanabilen dizilere indirgemeli dizi denir. Bu ilişkiyi kuran formüle ise indirgeme bağıntısı denir.</a:t>
            </a:r>
          </a:p>
          <a:p>
            <a:pPr marL="0" indent="0">
              <a:buNone/>
            </a:pPr>
            <a:r>
              <a:rPr lang="tr-TR" dirty="0"/>
              <a:t>İndirgeme bağıntısı şu şekilde tanımlanabilir:</a:t>
            </a:r>
          </a:p>
          <a:p>
            <a:pPr marL="0" indent="0">
              <a:buNone/>
            </a:pPr>
            <a:r>
              <a:rPr lang="tr-TR" dirty="0"/>
              <a:t>Eğer ilk terim verilirse , tüm diğer ardışık terimler adım adım hesaplanabilir.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11" name="Google Shape;289;p23" descr="image.png">
            <a:extLst>
              <a:ext uri="{FF2B5EF4-FFF2-40B4-BE49-F238E27FC236}">
                <a16:creationId xmlns:a16="http://schemas.microsoft.com/office/drawing/2014/main" id="{81C3A79F-66C4-438A-99CF-95B883A851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43863" y="4057651"/>
            <a:ext cx="1444227" cy="383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90;p23" descr="image.png">
            <a:extLst>
              <a:ext uri="{FF2B5EF4-FFF2-40B4-BE49-F238E27FC236}">
                <a16:creationId xmlns:a16="http://schemas.microsoft.com/office/drawing/2014/main" id="{5F06BABF-8074-4C3B-9AF8-35FBBA8F93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1400" y="5472113"/>
            <a:ext cx="1217413" cy="3409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1149</Words>
  <Application>Microsoft Office PowerPoint</Application>
  <PresentationFormat>Geniş ekran</PresentationFormat>
  <Paragraphs>166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20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Calibri Light</vt:lpstr>
      <vt:lpstr>Lato</vt:lpstr>
      <vt:lpstr>Poppins SemiBold</vt:lpstr>
      <vt:lpstr>Wingdings</vt:lpstr>
      <vt:lpstr>Office Teması</vt:lpstr>
      <vt:lpstr>1_Özel Tasarım</vt:lpstr>
      <vt:lpstr>Özel Tasarım</vt:lpstr>
      <vt:lpstr>MATEMATİK I</vt:lpstr>
      <vt:lpstr>Dizi Kavramı ve Temel Tanımlar</vt:lpstr>
      <vt:lpstr>Tanım ve Değer Kümesi</vt:lpstr>
      <vt:lpstr>Genel Terim Gösterimi</vt:lpstr>
      <vt:lpstr>Temel Dizi Örnekleri</vt:lpstr>
      <vt:lpstr>Özel Dizi Türleri ve Sınıflandırma Sonlu Dizi</vt:lpstr>
      <vt:lpstr>Sabit Dizi</vt:lpstr>
      <vt:lpstr>Eşit Diziler</vt:lpstr>
      <vt:lpstr>İndirgemeli Diziler</vt:lpstr>
      <vt:lpstr>Monoton Diziler</vt:lpstr>
      <vt:lpstr>Monoton Diziler</vt:lpstr>
      <vt:lpstr>Sınırlı Diziler</vt:lpstr>
      <vt:lpstr>Alt Dizi Kavramı</vt:lpstr>
      <vt:lpstr>Yakınsaklık ve Iraksaklık</vt:lpstr>
      <vt:lpstr>Bir Dizinin Limiti</vt:lpstr>
      <vt:lpstr>Aritmetik Dizi </vt:lpstr>
      <vt:lpstr>Aritmetik Dizi Özellikleri </vt:lpstr>
      <vt:lpstr>Aritmetik Dizi 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57</cp:revision>
  <dcterms:created xsi:type="dcterms:W3CDTF">2026-04-02T07:47:59Z</dcterms:created>
  <dcterms:modified xsi:type="dcterms:W3CDTF">2026-06-25T08:15:28Z</dcterms:modified>
</cp:coreProperties>
</file>