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72" r:id="rId2"/>
    <p:sldMasterId id="2147483660" r:id="rId3"/>
  </p:sldMasterIdLst>
  <p:notesMasterIdLst>
    <p:notesMasterId r:id="rId20"/>
  </p:notesMasterIdLst>
  <p:sldIdLst>
    <p:sldId id="256" r:id="rId4"/>
    <p:sldId id="257" r:id="rId5"/>
    <p:sldId id="313" r:id="rId6"/>
    <p:sldId id="303" r:id="rId7"/>
    <p:sldId id="308" r:id="rId8"/>
    <p:sldId id="314" r:id="rId9"/>
    <p:sldId id="291" r:id="rId10"/>
    <p:sldId id="311" r:id="rId11"/>
    <p:sldId id="286" r:id="rId12"/>
    <p:sldId id="316" r:id="rId13"/>
    <p:sldId id="318" r:id="rId14"/>
    <p:sldId id="320" r:id="rId15"/>
    <p:sldId id="321" r:id="rId16"/>
    <p:sldId id="322" r:id="rId17"/>
    <p:sldId id="285" r:id="rId18"/>
    <p:sldId id="267" r:id="rId1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Tema Uygulanmış Stil 1 - Vurgu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B4B98B0-60AC-42C2-AFA5-B58CD77FA1E5}" styleName="Açık Stil 1 - Vurgu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84E427A-3D55-4303-BF80-6455036E1DE7}" styleName="Tema Uygulanmış Stil 1 - Vurgu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DA37D80-6434-44D0-A028-1B22A696006F}" styleName="Açık Stil 3 - Vurgu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Açık Stil 3 - Vurgu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Açık Stil 3 - Vurgu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B344D84-9AFB-497E-A393-DC336BA19D2E}" styleName="Orta Stil 3 - Vurgu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2833802-FEF1-4C79-8D5D-14CF1EAF98D9}" styleName="Açık Stil 2 - Vurgu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D27102A9-8310-4765-A935-A1911B00CA55}" styleName="Açık Stil 1 - Vurgu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8D230F3-CF80-4859-8CE7-A43EE81993B5}" styleName="Açık Stil 1 - Vurgu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74" autoAdjust="0"/>
    <p:restoredTop sz="94710" autoAdjust="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0EA4C-3CB9-41B9-993F-C5E9FE752049}" type="datetimeFigureOut">
              <a:rPr lang="tr-TR" smtClean="0"/>
              <a:t>26.06.2026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732D3-B5C6-46FE-A7A4-D7AB75A97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00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183C16-B983-A090-02DD-3A327714FD4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dirty="0"/>
              <a:t>DERS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2EA4D01-3725-4321-55A4-B35FBE578C8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dirty="0"/>
              <a:t>HAFTA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C83165B-D989-8151-23EE-E777C9C83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EA893-7C0C-4563-A7B3-3AAF4E7619B5}" type="datetime1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0A4A97C-EC8E-82D0-C4BB-7F1837304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D1CB181-A1FD-268C-8ED4-254453547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27AED295-D59B-09B4-5BFA-2A4858A94B96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  <p:pic>
        <p:nvPicPr>
          <p:cNvPr id="8" name="Picture 2" descr="Kastamonu Üniversitesi Taşköprü Meslek Yüksekokulu">
            <a:extLst>
              <a:ext uri="{FF2B5EF4-FFF2-40B4-BE49-F238E27FC236}">
                <a16:creationId xmlns:a16="http://schemas.microsoft.com/office/drawing/2014/main" id="{E49264DF-D7EC-DFAA-1227-B39A33FD0AE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0428" y="58213"/>
            <a:ext cx="2557940" cy="998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6815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02F156-400A-90E5-A7C9-9E05BA612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C458E96-9093-DBBA-8D4C-AC6F07ACDC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D0A213C-EC03-CEEC-1D2A-10DDFA079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8792-112C-4D2E-BF3A-8D7530A05941}" type="datetime1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26C095-364E-776F-17C0-CE0AF13FC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920B3B-DC51-ADF6-D80C-83C469903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73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43C74F6-8890-DF90-10AA-DD0D35CCB0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11D8111-6F95-80E0-D149-9B8750AA0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A0BBE2-E88D-2A28-C6B2-E616A188F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8C00E-8FAA-43A5-A41E-ACD841201B1F}" type="datetime1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CB2C068-5E5C-1EF0-BFE9-72D724CD2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D20562E-E7D7-682D-3C14-4A86A830E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638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604647F-F4EB-4552-8656-61940BEC94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2D0B4AB-3411-4839-8E33-AD07B4711C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07839FF-59D6-456C-AA91-BDA419581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2B61944-24BE-48B5-99C3-962946F42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C259A6F-137E-42D4-A2DB-2024FB06D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17559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CD16AE-8781-40DB-A879-CAB1BE422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594233C-CF34-44EE-9802-D8524CD316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A82B9BC-2468-43E2-8203-D9A9DFCDA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1AD5AC6-77DF-40A5-BC7E-B50153BDA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535B464-150A-4505-9875-548CBBC8E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02967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E1CD5FB-6A80-4DBD-BED0-C4B2EA508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7B7BA20-6CB6-406A-8E48-77E29C76AC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F9ED909-B384-4DC4-A57F-76EA7916E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686E7C8-B75C-4793-BD41-C00FCDAF2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15BC6A3-7B90-4955-878E-169691414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60974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6C1794A-0B07-43A5-87BF-26C05E503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9F1EF28-9AE7-4E5F-ACBF-66E85DFF76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50C1EDF0-284A-4479-BCBF-DCAE6FCC8D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0F33A89-B213-457A-B74A-146F1B42F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26.06.2026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0D2E1B9-6648-4E5E-A6B2-BFEF7801C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73DB94C-8957-439D-9658-FDCB664B2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80094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FAF5942-7DF5-401C-9650-4A26526B1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FFE696D-5F1A-48C2-A593-6C0C297012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83B053A-8BF2-4C46-9DBF-A549612808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CC1AAD70-A543-4385-B30D-93966EF981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EBE7F8D0-09DD-4B65-A749-FC482C2088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2217E4BF-FB41-41F6-BCB6-E08CCC558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26.06.2026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289867F-E6E3-4F6E-8C18-C6297773D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F772E8C8-9167-4743-B54B-2DC3ADDB1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3092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F688BDD-CA84-4B17-A93E-4A0D8298B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A97FAFD7-B349-4507-84D0-91BCFB5D4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26.06.2026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2AD2F1FA-986C-42BC-BFD2-8153BB47D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15848410-B12B-4988-8A35-79858DAC5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34285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61AA6025-9E37-4C2C-9322-8881C1F60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26.06.2026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D2E2BF9C-303E-4E54-9B12-D8631FC7B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9D5B05C9-37CA-42ED-9909-B8F93525D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94763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84F3E36-1E3C-4A76-B886-D5C222BBF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03E2E1-D3A0-4BC5-890C-45A85ED1F5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5D4CE5-DD77-4B08-A5A2-BA160AFF2E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D66E2B1-F3B7-483A-B149-010C94B17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26.06.2026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C2B74B7-C9D0-45CC-B045-345AF8DB4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46ABD26-A6B7-40E9-B543-7118E0581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8410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E66603-00C2-D304-0F49-DBD968F61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40F2B9-BED7-A6AC-DA50-3E4CCB2B4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Asıl metin stillerini düzenlemek için tıklayın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6E300DDD-70F0-4C6B-8D49-3D61D563A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3AAA5-FDBF-4123-A916-9B2C93523EBE}" type="datetime1">
              <a:rPr lang="tr-TR" smtClean="0"/>
              <a:t>26.06.2026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98873149-14C0-48B2-8B98-2FA739EB7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ETİN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8AADC9F1-7E2B-4327-8FF0-74BD9DD96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64349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D685A40-FAAD-4FCE-A41D-66546485D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173238FD-E7BF-47EC-A228-182E155486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133FAF6-845A-40CA-A94D-5126115015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54BFD8C-E3D6-4630-982D-32F0DFCFF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26.06.2026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BDC9B60-B715-427F-9F35-533F36774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DBB2642-B4C6-4255-A235-5456C773A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80722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83A4B31-DDCF-4017-8859-346C8B773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D72DD2C-0057-41BB-BA6C-26C65E436D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16C9C07-3981-4837-A6FB-7A92573C0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D2126A9-6ABA-46EC-BD77-326BEA80D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921940B-C63B-42DC-93B5-779762D72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6543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A72877E3-6FA7-48EE-93EC-086FA2BBC1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1EA2641C-9106-4094-A50F-0ADF8177E7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F4C88AC-425C-4776-86F4-304914F66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87CFA1-7E1B-4304-98AF-BB07D3228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ACD1725-6886-43A4-ABAB-3E3851FEC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5001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1B9ACB-9341-6ABF-F527-A0073888CE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6E234E5-AEF1-E78C-9E4F-B14B0C492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13EF8F-B148-565D-A225-56D0439A9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9D099B-73EE-280C-DDB0-173B94BF8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7A15AC2-4B12-53D4-8E7D-1BAC8831C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696620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DC8647-F32A-CFA5-6EAC-522FA4725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F18EFC-E7A4-2522-5DD1-CB1A6EC7A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E8C32FA-F273-5B4F-4C6D-694D0EFFD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CA7EA8-50A1-E323-9D33-450C3E74E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B86F0D-545A-8D1D-643E-2C8764ABA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65683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086450-734F-D756-C5F5-435D9D9C6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F87F6EF-8E8C-A9AC-A50E-CAFDA4E8E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171B36E-B4FA-AD6A-F70E-E5EA71E10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36BFAC0-CF17-D37F-20F9-DF6100256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86EF2D6-94FA-DE3E-4454-48A7533BF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10965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B06F8A-7D76-179A-49FE-855471DE0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F24245-439E-B5BC-9AD8-B20A55A070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4622A3D-8688-FBB6-54FB-78E3AEF59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631EC54-AE94-BC55-69BB-8A1E19E14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26.06.2026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FC1BEE6-67C2-3221-015B-7922A632C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62CEED0-67B7-B03D-3428-FCEB6D913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23567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B72CDF-F43C-9BA0-DD72-81232FBD5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56AE4B6-0687-7911-A70F-3AD9D9076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7095ABB-EAD2-4E1C-83CC-BC29A3A024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84F174C-F2D0-6B9F-F3DA-AA1E2F407A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703A831-DCE7-7479-73BD-84D9174817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F8C6109-7F67-493E-3420-B6E4DB2EC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26.06.2026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AE46383-270F-2CF7-B05E-F665FBD5E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3096FB7-6438-74C1-5D65-8ABE7A363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201691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41D141-05F2-ACE1-84DB-E3E6CCF1D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6441D00-0E66-956B-8E77-66A408930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26.06.2026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DB79452-032D-D2FF-C22D-BD05590D9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EF24E4-1689-DB56-C4EA-699C23054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96675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568CE5D-5E89-0F77-9041-9CC18EB3C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26.06.2026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7425017-AFAB-88E9-8E05-A38923ED5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686E839-3407-8988-783D-47515BD6F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366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FFA3E6-C620-28D2-3955-B214AA557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1E0D841-1A1A-E8E0-5FD6-C3EC3087F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14C637-476D-F3D1-DE9D-2D701735F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19CC4-FED9-449D-BCEC-9104E45EF66F}" type="datetime1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656D0AB-3513-3F58-ECB2-3D3C040DF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1FE0E90-8D99-5294-EBBB-49EE9A40E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110316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205FA7-0FD4-9C76-C496-64EE61C94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EDF812-C791-7952-EC89-7D640268D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F33595-2B8E-81C7-E575-58CFAE7E8C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C55534C-4534-E10F-C35E-E56B69477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26.06.2026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34B669D-95B1-D80E-A214-1155CDA7B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A84C5-0BF1-41C8-E0D1-8922F820C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48394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5CD60B-B77B-BCC5-61C6-3ED9A00BF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9697742-523F-D85C-114C-DA464EDEAA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5617908-7BCF-3739-9A82-7EB8F10DE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060CE51-AD79-409B-DC03-9AA6FD27A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26.06.2026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EF05653-3957-BF56-FB90-2AB31CBAD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94FDD86-E92B-A8A2-7DC4-9BB98FC9D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054552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A3106D-E665-028D-ED5B-B08B8B769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71C2C65-99FE-F9EE-F026-9D2B2405E1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73A877F-3573-2751-0561-546A738F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F6D856-9200-DC5A-EE21-1AC20D566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4B5CE31-C758-CE15-77D8-1DA746B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34205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04110B2-4CAE-A572-F077-DD3E9FF6B8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802D4A9-0FB5-8F7F-AE3A-041DF2ECB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A6699DA-4364-C8E9-98C5-6CE1D0F3D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50371E0-DFDE-95E1-1D1D-95BBDFDAF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48D49F3-1C9B-C23D-F70D-A90D4C3D5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2782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BB2CBE-DC94-8057-739F-D4F1AC7FA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876134-D3D6-B384-2C25-BF339A5EBC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B81846B-0935-EB88-BE32-4AADF3BB9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EA9E647-15D9-3529-A510-CB332E1DE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E88C6-7C08-4873-BD38-E8952F2790FA}" type="datetime1">
              <a:rPr lang="tr-TR" smtClean="0"/>
              <a:t>26.06.2026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6E11F2B-5AFF-0685-481D-7845E8D35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1029C08-CF4B-53F5-98E5-D8D3505F2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92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851378-62E5-FD11-7D3D-6395E44E2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9620259-66F4-680B-EF21-0F38AAAA7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F2E9394-47E0-600B-B2C5-7AF7BC494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AD5C2BC-7A56-033A-613C-9950B3554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4B5B5C0-C876-AD3E-BBA6-1431ABB3E4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50D5FFB-C8B6-E2C6-6972-35E2F1E40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C05CB-9D74-4EB3-B932-F2415694B02B}" type="datetime1">
              <a:rPr lang="tr-TR" smtClean="0"/>
              <a:t>26.06.2026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FE20207-F2AE-B89E-4947-CC05F51B1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DBE0AC6-BFA3-19CE-89AD-1311EE3E8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0528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46B43B-B12F-4ADD-0B7C-C87FD8D8A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7294FEE-7A8A-BBC0-C3F2-417A23838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EA6FF-6278-4042-A2D2-2EB48B45FDC2}" type="datetime1">
              <a:rPr lang="tr-TR" smtClean="0"/>
              <a:t>26.06.2026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CD0CA0E-BED6-C6FD-BEF0-18F6AC68A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29496F7-A38F-385C-0B03-AEAB847A5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97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459AEC1-9127-AE52-9601-3ED7209FD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A50D-93F4-4D4C-9F56-C634CE3364E7}" type="datetime1">
              <a:rPr lang="tr-TR" smtClean="0"/>
              <a:t>26.06.2026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94F2669-6387-1FDA-CD98-18E841C08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21AF9F5-AD89-2C62-88AD-481C8B8C7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74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691C1B-918B-B1F8-4ECE-83551E5D0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95D609-431F-E148-54C1-97EC5DB95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E71A3DE-E8B2-105E-EC91-EFBB268FD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43D87BB-DEBB-E6BF-C830-9033600FC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0030C-6F07-469E-90FE-15247EC78970}" type="datetime1">
              <a:rPr lang="tr-TR" smtClean="0"/>
              <a:t>26.06.2026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BA4F310-FE9D-CC16-70B4-D041ACAAA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96A9E-9BEE-E670-968F-07F2C3880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39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11DA66-4CCE-0CB4-CEDC-B5AA1A2F1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018BCED-8DE2-E630-5E15-A3245F1DCE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7C6CEDD-56D7-BC1D-BDDF-2E1B2B31A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4875058-3196-77D7-17DB-F7178CD53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3729-A6D0-495D-9E61-3AF7C98C397D}" type="datetime1">
              <a:rPr lang="tr-TR" smtClean="0"/>
              <a:t>26.06.2026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44AB686-4DE8-EDCC-5632-54208EEDB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D545446-2DBC-404F-F411-E91F31B68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5138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D8BB320-C01A-B5BA-12FD-ACB20B5D2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720" y="365125"/>
            <a:ext cx="101650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Örnek: Yaratıcı Drama Nedir?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8128440-113F-0F80-D1AC-FA752BE18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88718" y="1825625"/>
            <a:ext cx="10165081" cy="4351338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algn="just" rtl="0">
              <a:lnSpc>
                <a:spcPct val="150000"/>
              </a:lnSpc>
            </a:pPr>
            <a:r>
              <a:rPr lang="tr-TR" dirty="0"/>
              <a:t>Öğrencinin yaratıcılığını geliştiren, onu yetiştiren ve hayata hazırlayan drama, eğitimde hem bir alanı hem bir dersi hem de bir öğretim yöntemini ifade etmektedir.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831AEE0-5E25-4FE1-CF64-2294D1C6C5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F3AAA5-FDBF-4123-A916-9B2C93523EBE}" type="datetime1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F9C75FE-F87C-1F36-7D66-0644FA4FF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BDA2A62-1CBE-7898-AB5C-1903001AE3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722D2BD5-3696-0BBF-09CA-69AB4753533B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89275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just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D8641B33-8722-4492-84ED-BB6CE058D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9851835-54DC-4523-8E77-2246B610A7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0F2CF36-93C6-4B2A-9764-170572CDEC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672F2-D4AE-441B-A71B-E15F2A998379}" type="datetimeFigureOut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4E3B4EA-6489-404F-9E38-2C1A93716F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A290BE0-1062-40F5-BC50-527540241C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6145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5D34CA6-FDA0-E955-66CA-DB52D022F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Kaynaklar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C7EB061-EB1F-DC63-13F9-FE0326806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1847DA7-9457-2F13-92E2-D3127D3F2C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518641-3DC2-4FDE-A7C3-A837FBA3D6E8}" type="datetimeFigureOut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6D99CD-621F-DB9D-2CD9-9C432FFE99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3F08739-1DC1-C634-E855-9B80C65B4C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9728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65487D-5BCD-F4CC-009E-7744BFF3DC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MATEMATİK 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A3BE055-7531-60B0-E21B-FEE6BCB910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14. HAFTA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58074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SINÜS DENKLEMININ ÇÖZÜMÜ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tr-TR" dirty="0"/>
              <a:t>sin(x) = sin(</a:t>
            </a:r>
            <a:r>
              <a:rPr lang="el-GR" dirty="0"/>
              <a:t>α) </a:t>
            </a:r>
            <a:r>
              <a:rPr lang="tr-TR" dirty="0"/>
              <a:t>denkleminin genel çözüm kümesi:</a:t>
            </a:r>
          </a:p>
          <a:p>
            <a:pPr marL="0" indent="0" algn="l">
              <a:buNone/>
            </a:pPr>
            <a:endParaRPr lang="tr-TR" dirty="0"/>
          </a:p>
          <a:p>
            <a:pPr marL="0" indent="0" algn="l">
              <a:buNone/>
            </a:pPr>
            <a:endParaRPr lang="tr-TR" dirty="0"/>
          </a:p>
          <a:p>
            <a:pPr marL="0" indent="0" algn="l">
              <a:buNone/>
            </a:pPr>
            <a:r>
              <a:rPr lang="tr-TR" dirty="0"/>
              <a:t>Soru: sin(x) = 1/2 denkleminin [0, 2</a:t>
            </a:r>
            <a:r>
              <a:rPr lang="el-GR" dirty="0"/>
              <a:t>π] </a:t>
            </a:r>
            <a:r>
              <a:rPr lang="tr-TR" dirty="0"/>
              <a:t>aralığındaki kökleri nelerdir?</a:t>
            </a:r>
            <a:br>
              <a:rPr lang="tr-TR" dirty="0"/>
            </a:br>
            <a:r>
              <a:rPr lang="tr-TR" dirty="0"/>
              <a:t> </a:t>
            </a:r>
            <a:r>
              <a:rPr lang="el-GR" dirty="0"/>
              <a:t>α = 30° (π/6) -&gt; </a:t>
            </a:r>
            <a:r>
              <a:rPr lang="tr-TR" dirty="0"/>
              <a:t>x₁ = </a:t>
            </a:r>
            <a:r>
              <a:rPr lang="el-GR" dirty="0"/>
              <a:t>π/6, </a:t>
            </a:r>
            <a:r>
              <a:rPr lang="tr-TR" dirty="0"/>
              <a:t>x₂ = 5</a:t>
            </a:r>
            <a:r>
              <a:rPr lang="el-GR" dirty="0"/>
              <a:t>π/6</a:t>
            </a:r>
          </a:p>
          <a:p>
            <a:pPr marL="0" indent="0" algn="l">
              <a:buNone/>
            </a:pPr>
            <a:endParaRPr lang="tr-TR" dirty="0"/>
          </a:p>
          <a:p>
            <a:pPr marL="0" indent="0" algn="l">
              <a:buNone/>
            </a:pPr>
            <a:endParaRPr lang="tr-TR" dirty="0"/>
          </a:p>
          <a:p>
            <a:pPr marL="0" indent="0" algn="l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10</a:t>
            </a:fld>
            <a:endParaRPr lang="tr-TR"/>
          </a:p>
        </p:txBody>
      </p:sp>
      <p:pic>
        <p:nvPicPr>
          <p:cNvPr id="7" name="Google Shape;301;p27" descr="image.png">
            <a:extLst>
              <a:ext uri="{FF2B5EF4-FFF2-40B4-BE49-F238E27FC236}">
                <a16:creationId xmlns:a16="http://schemas.microsoft.com/office/drawing/2014/main" id="{D08C06CD-CBC3-4ED2-913E-0B2981B0ABA1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757362" y="2614613"/>
            <a:ext cx="5929313" cy="1700212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311;p27">
            <a:extLst>
              <a:ext uri="{FF2B5EF4-FFF2-40B4-BE49-F238E27FC236}">
                <a16:creationId xmlns:a16="http://schemas.microsoft.com/office/drawing/2014/main" id="{1E40EFDB-C692-4CCC-9899-274568269DA6}"/>
              </a:ext>
            </a:extLst>
          </p:cNvPr>
          <p:cNvSpPr txBox="1"/>
          <p:nvPr/>
        </p:nvSpPr>
        <p:spPr>
          <a:xfrm>
            <a:off x="2070193" y="2878931"/>
            <a:ext cx="9216931" cy="3635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996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75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1. x = α + k · 2π</a:t>
            </a:r>
            <a:endParaRPr dirty="0"/>
          </a:p>
        </p:txBody>
      </p:sp>
      <p:sp>
        <p:nvSpPr>
          <p:cNvPr id="9" name="Google Shape;312;p27">
            <a:extLst>
              <a:ext uri="{FF2B5EF4-FFF2-40B4-BE49-F238E27FC236}">
                <a16:creationId xmlns:a16="http://schemas.microsoft.com/office/drawing/2014/main" id="{6B24DA7D-B369-4F83-99DC-5D1923D8282C}"/>
              </a:ext>
            </a:extLst>
          </p:cNvPr>
          <p:cNvSpPr txBox="1"/>
          <p:nvPr/>
        </p:nvSpPr>
        <p:spPr>
          <a:xfrm>
            <a:off x="2070193" y="3378993"/>
            <a:ext cx="9216931" cy="3635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996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75" b="0" i="0" u="none" strike="noStrike" cap="none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2. x = (π - α) + k · 2π</a:t>
            </a:r>
            <a:endParaRPr/>
          </a:p>
        </p:txBody>
      </p:sp>
      <p:sp>
        <p:nvSpPr>
          <p:cNvPr id="10" name="Google Shape;313;p27">
            <a:extLst>
              <a:ext uri="{FF2B5EF4-FFF2-40B4-BE49-F238E27FC236}">
                <a16:creationId xmlns:a16="http://schemas.microsoft.com/office/drawing/2014/main" id="{805EE988-1F06-4C26-A489-76A668607454}"/>
              </a:ext>
            </a:extLst>
          </p:cNvPr>
          <p:cNvSpPr txBox="1"/>
          <p:nvPr/>
        </p:nvSpPr>
        <p:spPr>
          <a:xfrm>
            <a:off x="2070193" y="3879056"/>
            <a:ext cx="9216931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(k bir tam sayıdır)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5715227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7816475-B49D-4502-9B98-8E6C6503B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KOSINÜS DENKLEMININ ÇÖZÜMÜ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F0C6D5D-8D77-44DC-B1D6-B77D8C8262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cos(x) = cos(</a:t>
            </a:r>
            <a:r>
              <a:rPr lang="el-GR" dirty="0"/>
              <a:t>α) </a:t>
            </a:r>
            <a:r>
              <a:rPr lang="tr-TR" dirty="0"/>
              <a:t>denkleminin genel çözüm kümesi: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Örnek: cos(x) = √2/2 denklemi için x = ±45° + k·360°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888CD30-B630-4E8B-A3D2-07BF8D086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3AAA5-FDBF-4123-A916-9B2C93523EBE}" type="datetime1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BB55055-1D31-4F74-9401-0A3C88856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Onur ETİN</a:t>
            </a:r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D5D11B0-8A2F-47B8-8208-6B74055DD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11</a:t>
            </a:fld>
            <a:endParaRPr lang="tr-TR"/>
          </a:p>
        </p:txBody>
      </p:sp>
      <p:pic>
        <p:nvPicPr>
          <p:cNvPr id="10" name="Google Shape;320;p28" descr="image.png">
            <a:extLst>
              <a:ext uri="{FF2B5EF4-FFF2-40B4-BE49-F238E27FC236}">
                <a16:creationId xmlns:a16="http://schemas.microsoft.com/office/drawing/2014/main" id="{ADFAE08D-D851-472F-AE9B-5F70811E949C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686050" y="2797946"/>
            <a:ext cx="5286376" cy="154305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330;p28">
            <a:extLst>
              <a:ext uri="{FF2B5EF4-FFF2-40B4-BE49-F238E27FC236}">
                <a16:creationId xmlns:a16="http://schemas.microsoft.com/office/drawing/2014/main" id="{4F8C09B9-3117-4BE7-A335-86B9BCF1AAA9}"/>
              </a:ext>
            </a:extLst>
          </p:cNvPr>
          <p:cNvSpPr txBox="1"/>
          <p:nvPr/>
        </p:nvSpPr>
        <p:spPr>
          <a:xfrm>
            <a:off x="4077242" y="3072186"/>
            <a:ext cx="9110120" cy="3635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996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75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1. x = α + k · 2π</a:t>
            </a:r>
            <a:endParaRPr dirty="0"/>
          </a:p>
        </p:txBody>
      </p:sp>
      <p:sp>
        <p:nvSpPr>
          <p:cNvPr id="12" name="Google Shape;331;p28">
            <a:extLst>
              <a:ext uri="{FF2B5EF4-FFF2-40B4-BE49-F238E27FC236}">
                <a16:creationId xmlns:a16="http://schemas.microsoft.com/office/drawing/2014/main" id="{4DD601F6-3977-4A2E-A657-5276C1D92558}"/>
              </a:ext>
            </a:extLst>
          </p:cNvPr>
          <p:cNvSpPr txBox="1"/>
          <p:nvPr/>
        </p:nvSpPr>
        <p:spPr>
          <a:xfrm>
            <a:off x="4077242" y="3508352"/>
            <a:ext cx="9110120" cy="3635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996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75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2. x = -α + k · 2π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100160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CE4142E-C13B-4BFB-95E0-8ACE63922C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TAN VE COT DENKLEMLERI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714BB59-2916-4043-BA41-C4232C1F3A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tan(x) = tan(</a:t>
            </a:r>
            <a:r>
              <a:rPr lang="el-GR" dirty="0"/>
              <a:t>α) </a:t>
            </a:r>
            <a:r>
              <a:rPr lang="tr-TR" dirty="0"/>
              <a:t>denklemi tek bir genel çözüm yapısına sahiptir: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Periyot </a:t>
            </a:r>
            <a:r>
              <a:rPr lang="el-GR" dirty="0"/>
              <a:t>π (180°) </a:t>
            </a:r>
            <a:r>
              <a:rPr lang="tr-TR" dirty="0"/>
              <a:t>olduğu için kökler her 180 derecede bir tekrarlanır.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CF7E14C-F4A0-4C69-A836-A25B50648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3AAA5-FDBF-4123-A916-9B2C93523EBE}" type="datetime1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45CA60F-3A5F-4E8D-8624-2A2BA7519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Onur ETİN</a:t>
            </a:r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CAFCB11-E8BD-4216-8C69-ACCE84682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12</a:t>
            </a:fld>
            <a:endParaRPr lang="tr-TR"/>
          </a:p>
        </p:txBody>
      </p:sp>
      <p:pic>
        <p:nvPicPr>
          <p:cNvPr id="7" name="Google Shape;556;p37" descr="image.png">
            <a:extLst>
              <a:ext uri="{FF2B5EF4-FFF2-40B4-BE49-F238E27FC236}">
                <a16:creationId xmlns:a16="http://schemas.microsoft.com/office/drawing/2014/main" id="{EF014BCF-C8E0-49F2-AD7B-C89AB782706D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295649" y="2603691"/>
            <a:ext cx="4576762" cy="1397603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330;p28">
            <a:extLst>
              <a:ext uri="{FF2B5EF4-FFF2-40B4-BE49-F238E27FC236}">
                <a16:creationId xmlns:a16="http://schemas.microsoft.com/office/drawing/2014/main" id="{ABFBA686-2A5E-4038-B5A3-15B1D24FB7FF}"/>
              </a:ext>
            </a:extLst>
          </p:cNvPr>
          <p:cNvSpPr txBox="1"/>
          <p:nvPr/>
        </p:nvSpPr>
        <p:spPr>
          <a:xfrm>
            <a:off x="4077242" y="3072186"/>
            <a:ext cx="9110120" cy="3635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996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575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             </a:t>
            </a:r>
            <a:r>
              <a:rPr lang="en-US" sz="1575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x = α + k · π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766402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E383B0D-3CF1-45BF-BA22-62E7E656C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Çözüm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F100864-8DD3-4769-B903-26656118AC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Soru: cos(2x) = sin(x) denklemini çözünüz.</a:t>
            </a:r>
          </a:p>
          <a:p>
            <a:pPr marL="0" indent="0" algn="l">
              <a:buNone/>
            </a:pPr>
            <a:r>
              <a:rPr lang="tr-TR" dirty="0"/>
              <a:t>1. sin(x) ifadesini cos(90-x) olarak yazalım.</a:t>
            </a:r>
            <a:br>
              <a:rPr lang="tr-TR" dirty="0"/>
            </a:br>
            <a:r>
              <a:rPr lang="tr-TR" dirty="0"/>
              <a:t>2. cos(2x) = cos(</a:t>
            </a:r>
            <a:r>
              <a:rPr lang="el-GR" dirty="0"/>
              <a:t>π/2 - </a:t>
            </a:r>
            <a:r>
              <a:rPr lang="tr-TR" dirty="0"/>
              <a:t>x)</a:t>
            </a:r>
            <a:br>
              <a:rPr lang="tr-TR" dirty="0"/>
            </a:br>
            <a:r>
              <a:rPr lang="tr-TR" dirty="0"/>
              <a:t>3. Çözüm 1: 2x = </a:t>
            </a:r>
            <a:r>
              <a:rPr lang="el-GR" dirty="0"/>
              <a:t>π/2 - </a:t>
            </a:r>
            <a:r>
              <a:rPr lang="tr-TR" dirty="0"/>
              <a:t>x + 2k</a:t>
            </a:r>
            <a:r>
              <a:rPr lang="el-GR" dirty="0"/>
              <a:t>π -&gt; 3</a:t>
            </a:r>
            <a:r>
              <a:rPr lang="tr-TR" dirty="0"/>
              <a:t>x = </a:t>
            </a:r>
            <a:r>
              <a:rPr lang="el-GR" dirty="0"/>
              <a:t>π/2 + 2</a:t>
            </a:r>
            <a:r>
              <a:rPr lang="tr-TR" dirty="0"/>
              <a:t>k</a:t>
            </a:r>
            <a:r>
              <a:rPr lang="el-GR" dirty="0"/>
              <a:t>π -&gt; </a:t>
            </a:r>
            <a:r>
              <a:rPr lang="tr-TR" dirty="0"/>
              <a:t>x = </a:t>
            </a:r>
            <a:r>
              <a:rPr lang="el-GR" dirty="0"/>
              <a:t>π/6 + 2</a:t>
            </a:r>
            <a:r>
              <a:rPr lang="tr-TR" dirty="0"/>
              <a:t>k</a:t>
            </a:r>
            <a:r>
              <a:rPr lang="el-GR" dirty="0"/>
              <a:t>π/3</a:t>
            </a:r>
            <a:br>
              <a:rPr lang="el-GR" dirty="0"/>
            </a:br>
            <a:r>
              <a:rPr lang="el-GR" dirty="0"/>
              <a:t>4. </a:t>
            </a:r>
            <a:r>
              <a:rPr lang="tr-TR" dirty="0"/>
              <a:t>Çözüm 2: 2x = -(</a:t>
            </a:r>
            <a:r>
              <a:rPr lang="el-GR" dirty="0"/>
              <a:t>π/2 - </a:t>
            </a:r>
            <a:r>
              <a:rPr lang="tr-TR" dirty="0"/>
              <a:t>x) + 2k</a:t>
            </a:r>
            <a:r>
              <a:rPr lang="el-GR" dirty="0"/>
              <a:t>π -&gt; </a:t>
            </a:r>
            <a:r>
              <a:rPr lang="tr-TR" dirty="0"/>
              <a:t>x = -</a:t>
            </a:r>
            <a:r>
              <a:rPr lang="el-GR" dirty="0"/>
              <a:t>π/2 + 2</a:t>
            </a:r>
            <a:r>
              <a:rPr lang="tr-TR" dirty="0"/>
              <a:t>k</a:t>
            </a:r>
            <a:r>
              <a:rPr lang="el-GR" dirty="0"/>
              <a:t>π</a:t>
            </a:r>
          </a:p>
          <a:p>
            <a:pPr marL="0" indent="0" algn="l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674BB10-A6FA-4317-9B56-E71A80335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3AAA5-FDBF-4123-A916-9B2C93523EBE}" type="datetime1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CCDD6D7-DD39-4CCF-90B0-9822A5782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Onur ETİN</a:t>
            </a:r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4DC5171-EAA4-49AD-8BC3-3C70FAAD1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38227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60CCF39-577F-463A-8847-EC287BD36C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Formül Tablosu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D445318-FEA5-425C-BD61-082E9B123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 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0FDAE8C-DC52-4620-9A3B-2216B7B0B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3AAA5-FDBF-4123-A916-9B2C93523EBE}" type="datetime1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F87999D-4F96-4975-9204-DD3221021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Onur ETİN</a:t>
            </a:r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57DFE77-D0AA-453E-B914-14E31B585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14</a:t>
            </a:fld>
            <a:endParaRPr lang="tr-TR"/>
          </a:p>
        </p:txBody>
      </p:sp>
      <p:graphicFrame>
        <p:nvGraphicFramePr>
          <p:cNvPr id="7" name="Google Shape;373;p31">
            <a:extLst>
              <a:ext uri="{FF2B5EF4-FFF2-40B4-BE49-F238E27FC236}">
                <a16:creationId xmlns:a16="http://schemas.microsoft.com/office/drawing/2014/main" id="{3EF919F0-D73C-48C1-A4C2-8A039B6A38B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51404356"/>
              </p:ext>
            </p:extLst>
          </p:nvPr>
        </p:nvGraphicFramePr>
        <p:xfrm>
          <a:off x="2171700" y="2728913"/>
          <a:ext cx="7672388" cy="2543225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1619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104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864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 u="none" strike="noStrike" cap="none" dirty="0" err="1">
                          <a:solidFill>
                            <a:srgbClr val="FFFFFF"/>
                          </a:solidFill>
                          <a:sym typeface="Inter"/>
                        </a:rPr>
                        <a:t>Özellik</a:t>
                      </a:r>
                      <a:endParaRPr dirty="0"/>
                    </a:p>
                  </a:txBody>
                  <a:tcPr marL="63500" marR="63500" marT="25400" marB="2540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 u="none" strike="noStrike" cap="none">
                          <a:solidFill>
                            <a:srgbClr val="FFFFFF"/>
                          </a:solidFill>
                          <a:sym typeface="Inter"/>
                        </a:rPr>
                        <a:t>Formül</a:t>
                      </a:r>
                      <a:endParaRPr/>
                    </a:p>
                  </a:txBody>
                  <a:tcPr marL="63500" marR="63500" marT="25400" marB="2540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64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25" b="0" u="none" strike="noStrike" cap="none">
                          <a:solidFill>
                            <a:srgbClr val="2D3436"/>
                          </a:solidFill>
                          <a:sym typeface="Inter"/>
                        </a:rPr>
                        <a:t>Sin 2x</a:t>
                      </a:r>
                      <a:endParaRPr/>
                    </a:p>
                  </a:txBody>
                  <a:tcPr marL="63500" marR="63500" marT="25400" marB="2540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25" b="0" u="none" strike="noStrike" cap="none">
                          <a:solidFill>
                            <a:srgbClr val="2D3436"/>
                          </a:solidFill>
                          <a:sym typeface="Inter"/>
                        </a:rPr>
                        <a:t>2 sinx cosx</a:t>
                      </a:r>
                      <a:endParaRPr/>
                    </a:p>
                  </a:txBody>
                  <a:tcPr marL="63500" marR="63500" marT="25400" marB="2540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864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25" b="0" u="none" strike="noStrike" cap="none">
                          <a:solidFill>
                            <a:srgbClr val="2D3436"/>
                          </a:solidFill>
                          <a:sym typeface="Inter"/>
                        </a:rPr>
                        <a:t>Cos 2x</a:t>
                      </a:r>
                      <a:endParaRPr/>
                    </a:p>
                  </a:txBody>
                  <a:tcPr marL="63500" marR="63500" marT="25400" marB="2540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25" b="0" u="none" strike="noStrike" cap="none">
                          <a:solidFill>
                            <a:srgbClr val="2D3436"/>
                          </a:solidFill>
                          <a:sym typeface="Inter"/>
                        </a:rPr>
                        <a:t>2 cos²x - 1</a:t>
                      </a:r>
                      <a:endParaRPr/>
                    </a:p>
                  </a:txBody>
                  <a:tcPr marL="63500" marR="63500" marT="25400" marB="2540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64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25" b="0" u="none" strike="noStrike" cap="none">
                          <a:solidFill>
                            <a:srgbClr val="2D3436"/>
                          </a:solidFill>
                          <a:sym typeface="Inter"/>
                        </a:rPr>
                        <a:t>Tan(a+b)</a:t>
                      </a:r>
                      <a:endParaRPr/>
                    </a:p>
                  </a:txBody>
                  <a:tcPr marL="63500" marR="63500" marT="25400" marB="2540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25" b="0" u="none" strike="noStrike" cap="none">
                          <a:solidFill>
                            <a:srgbClr val="2D3436"/>
                          </a:solidFill>
                          <a:sym typeface="Inter"/>
                        </a:rPr>
                        <a:t>(tana + tanb) / (1 - tana·tanb)</a:t>
                      </a:r>
                      <a:endParaRPr/>
                    </a:p>
                  </a:txBody>
                  <a:tcPr marL="63500" marR="63500" marT="25400" marB="2540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864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25" b="0" u="none" strike="noStrike" cap="none">
                          <a:solidFill>
                            <a:srgbClr val="2D3436"/>
                          </a:solidFill>
                          <a:sym typeface="Inter"/>
                        </a:rPr>
                        <a:t>Sin(a-b)</a:t>
                      </a:r>
                      <a:endParaRPr/>
                    </a:p>
                  </a:txBody>
                  <a:tcPr marL="63500" marR="63500" marT="25400" marB="2540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25" b="0" u="none" strike="noStrike" cap="none" dirty="0" err="1">
                          <a:solidFill>
                            <a:srgbClr val="2D3436"/>
                          </a:solidFill>
                          <a:sym typeface="Inter"/>
                        </a:rPr>
                        <a:t>sina</a:t>
                      </a:r>
                      <a:r>
                        <a:rPr lang="en-US" sz="1425" b="0" u="none" strike="noStrike" cap="none" dirty="0">
                          <a:solidFill>
                            <a:srgbClr val="2D3436"/>
                          </a:solidFill>
                          <a:sym typeface="Inter"/>
                        </a:rPr>
                        <a:t> </a:t>
                      </a:r>
                      <a:r>
                        <a:rPr lang="en-US" sz="1425" b="0" u="none" strike="noStrike" cap="none" dirty="0" err="1">
                          <a:solidFill>
                            <a:srgbClr val="2D3436"/>
                          </a:solidFill>
                          <a:sym typeface="Inter"/>
                        </a:rPr>
                        <a:t>cosb</a:t>
                      </a:r>
                      <a:r>
                        <a:rPr lang="en-US" sz="1425" b="0" u="none" strike="noStrike" cap="none" dirty="0">
                          <a:solidFill>
                            <a:srgbClr val="2D3436"/>
                          </a:solidFill>
                          <a:sym typeface="Inter"/>
                        </a:rPr>
                        <a:t> - </a:t>
                      </a:r>
                      <a:r>
                        <a:rPr lang="en-US" sz="1425" b="0" u="none" strike="noStrike" cap="none" dirty="0" err="1">
                          <a:solidFill>
                            <a:srgbClr val="2D3436"/>
                          </a:solidFill>
                          <a:sym typeface="Inter"/>
                        </a:rPr>
                        <a:t>cosa</a:t>
                      </a:r>
                      <a:r>
                        <a:rPr lang="en-US" sz="1425" b="0" u="none" strike="noStrike" cap="none" dirty="0">
                          <a:solidFill>
                            <a:srgbClr val="2D3436"/>
                          </a:solidFill>
                          <a:sym typeface="Inter"/>
                        </a:rPr>
                        <a:t> </a:t>
                      </a:r>
                      <a:r>
                        <a:rPr lang="en-US" sz="1425" b="0" u="none" strike="noStrike" cap="none" dirty="0" err="1">
                          <a:solidFill>
                            <a:srgbClr val="2D3436"/>
                          </a:solidFill>
                          <a:sym typeface="Inter"/>
                        </a:rPr>
                        <a:t>sinb</a:t>
                      </a:r>
                      <a:endParaRPr dirty="0"/>
                    </a:p>
                  </a:txBody>
                  <a:tcPr marL="63500" marR="63500" marT="25400" marB="2540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96174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8718" y="1825625"/>
            <a:ext cx="10165081" cy="4351338"/>
          </a:xfrm>
        </p:spPr>
        <p:txBody>
          <a:bodyPr>
            <a:normAutofit fontScale="47500" lnSpcReduction="20000"/>
          </a:bodyPr>
          <a:lstStyle/>
          <a:p>
            <a:pPr marL="0" indent="0" algn="l">
              <a:buNone/>
            </a:pPr>
            <a:r>
              <a:rPr lang="tr-TR" sz="4500" dirty="0"/>
              <a:t>Balcı, M. (2014). Genel matematik (Cilt 1). Sürat Üniversite Yayınları.</a:t>
            </a:r>
          </a:p>
          <a:p>
            <a:pPr marL="0" indent="0" algn="l">
              <a:buNone/>
            </a:pPr>
            <a:r>
              <a:rPr lang="tr-TR" sz="4500" dirty="0"/>
              <a:t>Nesin, A. (2020). Analiz I. Nesin Yayınevi.</a:t>
            </a:r>
          </a:p>
          <a:p>
            <a:pPr marL="0" indent="0" algn="l">
              <a:buNone/>
            </a:pPr>
            <a:r>
              <a:rPr lang="tr-TR" sz="4500" dirty="0" err="1"/>
              <a:t>Blitzer</a:t>
            </a:r>
            <a:r>
              <a:rPr lang="tr-TR" sz="4500" dirty="0"/>
              <a:t>, R. F. (2017). </a:t>
            </a:r>
            <a:r>
              <a:rPr lang="tr-TR" sz="4500" dirty="0" err="1"/>
              <a:t>Precalculus</a:t>
            </a:r>
            <a:r>
              <a:rPr lang="tr-TR" sz="4500" dirty="0"/>
              <a:t> (6th ed.). </a:t>
            </a:r>
            <a:r>
              <a:rPr lang="tr-TR" sz="4500" dirty="0" err="1"/>
              <a:t>Pearson</a:t>
            </a:r>
            <a:r>
              <a:rPr lang="tr-TR" sz="4500" dirty="0"/>
              <a:t>.</a:t>
            </a:r>
          </a:p>
          <a:p>
            <a:pPr marL="0" indent="0" algn="l">
              <a:buNone/>
            </a:pPr>
            <a:r>
              <a:rPr lang="tr-TR" sz="4500" dirty="0" err="1"/>
              <a:t>Sullivan</a:t>
            </a:r>
            <a:r>
              <a:rPr lang="tr-TR" sz="4500" dirty="0"/>
              <a:t>, M. (2020). </a:t>
            </a:r>
            <a:r>
              <a:rPr lang="tr-TR" sz="4500" dirty="0" err="1"/>
              <a:t>Algebra</a:t>
            </a:r>
            <a:r>
              <a:rPr lang="tr-TR" sz="4500" dirty="0"/>
              <a:t> </a:t>
            </a:r>
            <a:r>
              <a:rPr lang="tr-TR" sz="4500" dirty="0" err="1"/>
              <a:t>and</a:t>
            </a:r>
            <a:r>
              <a:rPr lang="tr-TR" sz="4500" dirty="0"/>
              <a:t> </a:t>
            </a:r>
            <a:r>
              <a:rPr lang="tr-TR" sz="4500" dirty="0" err="1"/>
              <a:t>trigonometry</a:t>
            </a:r>
            <a:r>
              <a:rPr lang="tr-TR" sz="4500" dirty="0"/>
              <a:t> (11th ed.). </a:t>
            </a:r>
            <a:r>
              <a:rPr lang="tr-TR" sz="4500" dirty="0" err="1"/>
              <a:t>Pearson</a:t>
            </a:r>
            <a:r>
              <a:rPr lang="tr-TR" sz="4500" dirty="0"/>
              <a:t>.</a:t>
            </a:r>
          </a:p>
          <a:p>
            <a:pPr marL="0" indent="0" algn="l">
              <a:buNone/>
            </a:pPr>
            <a:r>
              <a:rPr lang="tr-TR" sz="4500" dirty="0" err="1"/>
              <a:t>Stewart</a:t>
            </a:r>
            <a:r>
              <a:rPr lang="tr-TR" sz="4500" dirty="0"/>
              <a:t>, J. (2016). </a:t>
            </a:r>
            <a:r>
              <a:rPr lang="tr-TR" sz="4500" dirty="0" err="1"/>
              <a:t>Calculus</a:t>
            </a:r>
            <a:r>
              <a:rPr lang="tr-TR" sz="4500" dirty="0"/>
              <a:t>: </a:t>
            </a:r>
            <a:r>
              <a:rPr lang="tr-TR" sz="4500" dirty="0" err="1"/>
              <a:t>Early</a:t>
            </a:r>
            <a:r>
              <a:rPr lang="tr-TR" sz="4500" dirty="0"/>
              <a:t> </a:t>
            </a:r>
            <a:r>
              <a:rPr lang="tr-TR" sz="4500" dirty="0" err="1"/>
              <a:t>transcendentals</a:t>
            </a:r>
            <a:r>
              <a:rPr lang="tr-TR" sz="4500" dirty="0"/>
              <a:t> (8th ed.). </a:t>
            </a:r>
            <a:r>
              <a:rPr lang="tr-TR" sz="4500" dirty="0" err="1"/>
              <a:t>Cengage</a:t>
            </a:r>
            <a:r>
              <a:rPr lang="tr-TR" sz="4500" dirty="0"/>
              <a:t> Learning.</a:t>
            </a:r>
          </a:p>
          <a:p>
            <a:pPr marL="0" indent="0" algn="l">
              <a:buNone/>
            </a:pPr>
            <a:r>
              <a:rPr lang="tr-TR" sz="4500" dirty="0"/>
              <a:t>Tektaş, M., Tektaş, N., Onat, N., &amp; Atış, S. (2014). Uygulamalı genel matematik. Marmara Üniversitesi Yayınları.</a:t>
            </a:r>
          </a:p>
          <a:p>
            <a:pPr marL="0" indent="0" algn="l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23977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C6D8EC20-82C3-82C7-B882-344F5E19DBE7}"/>
              </a:ext>
            </a:extLst>
          </p:cNvPr>
          <p:cNvSpPr txBox="1"/>
          <p:nvPr/>
        </p:nvSpPr>
        <p:spPr>
          <a:xfrm>
            <a:off x="3047189" y="2601396"/>
            <a:ext cx="65151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6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TEŞEKKÜRLER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E26573C-4382-81EB-2B22-724D21122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AE451C86-62C0-1BD8-BBCC-001DC7CFFFE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924" y="161784"/>
            <a:ext cx="883212" cy="8778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98863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0002D10-CDEE-630F-84E8-315F610ED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SINÜS TOPLAM VE FARK FORMÜLLERI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9ECFE3-8E08-29DC-717C-FDDC26AC9E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124543B-6AFE-55A3-80A0-09DB045411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26.06.2026</a:t>
            </a:fld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D6B48A8-A3F3-3BDC-C970-636850E90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175ADDD-A240-51FF-6001-D894A710A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2</a:t>
            </a:fld>
            <a:endParaRPr lang="tr-TR"/>
          </a:p>
        </p:txBody>
      </p:sp>
      <p:pic>
        <p:nvPicPr>
          <p:cNvPr id="16" name="Google Shape;112;p15" descr="image.png">
            <a:extLst>
              <a:ext uri="{FF2B5EF4-FFF2-40B4-BE49-F238E27FC236}">
                <a16:creationId xmlns:a16="http://schemas.microsoft.com/office/drawing/2014/main" id="{DF306025-23BE-4035-83AB-C750C236D1CD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928938" y="2462212"/>
            <a:ext cx="6886575" cy="714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21;p15" descr="image.png">
            <a:extLst>
              <a:ext uri="{FF2B5EF4-FFF2-40B4-BE49-F238E27FC236}">
                <a16:creationId xmlns:a16="http://schemas.microsoft.com/office/drawing/2014/main" id="{102BDAC0-4C7D-4796-B9A7-07E8388F7D04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129087" y="2728912"/>
            <a:ext cx="3933825" cy="228600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Metin kutusu 18">
            <a:extLst>
              <a:ext uri="{FF2B5EF4-FFF2-40B4-BE49-F238E27FC236}">
                <a16:creationId xmlns:a16="http://schemas.microsoft.com/office/drawing/2014/main" id="{C15CCCBF-7FCA-4DA1-9670-0ADC3E38CF23}"/>
              </a:ext>
            </a:extLst>
          </p:cNvPr>
          <p:cNvSpPr txBox="1"/>
          <p:nvPr/>
        </p:nvSpPr>
        <p:spPr>
          <a:xfrm>
            <a:off x="1457326" y="3532936"/>
            <a:ext cx="7167562" cy="22876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2800" dirty="0" err="1">
                <a:sym typeface="Inter"/>
              </a:rPr>
              <a:t>Örnek</a:t>
            </a:r>
            <a:r>
              <a:rPr lang="en-US" sz="2800" dirty="0">
                <a:sym typeface="Inter"/>
              </a:rPr>
              <a:t>: sin(75°) </a:t>
            </a:r>
            <a:r>
              <a:rPr lang="en-US" sz="2800" dirty="0" err="1">
                <a:sym typeface="Inter"/>
              </a:rPr>
              <a:t>değerini</a:t>
            </a:r>
            <a:r>
              <a:rPr lang="en-US" sz="2800" dirty="0">
                <a:sym typeface="Inter"/>
              </a:rPr>
              <a:t> </a:t>
            </a:r>
            <a:r>
              <a:rPr lang="en-US" sz="2800" dirty="0" err="1">
                <a:sym typeface="Inter"/>
              </a:rPr>
              <a:t>bulunuz</a:t>
            </a:r>
            <a:r>
              <a:rPr lang="en-US" sz="2800" dirty="0">
                <a:sym typeface="Inter"/>
              </a:rPr>
              <a:t>.</a:t>
            </a:r>
            <a:br>
              <a:rPr lang="en-US" sz="2800" dirty="0">
                <a:sym typeface="Calibri"/>
              </a:rPr>
            </a:br>
            <a:r>
              <a:rPr lang="en-US" sz="2800" dirty="0">
                <a:sym typeface="Inter"/>
              </a:rPr>
              <a:t> sin(75°) = sin(45° + 30°)</a:t>
            </a:r>
            <a:br>
              <a:rPr lang="en-US" sz="2800" dirty="0">
                <a:sym typeface="Calibri"/>
              </a:rPr>
            </a:br>
            <a:r>
              <a:rPr lang="en-US" sz="2800" dirty="0">
                <a:sym typeface="Inter"/>
              </a:rPr>
              <a:t> = sin45·cos30 + cos45·sin30</a:t>
            </a:r>
            <a:br>
              <a:rPr lang="en-US" sz="2800" dirty="0">
                <a:sym typeface="Calibri"/>
              </a:rPr>
            </a:br>
            <a:r>
              <a:rPr lang="en-US" sz="2800" dirty="0">
                <a:sym typeface="Inter"/>
              </a:rPr>
              <a:t> = (√2/2 · √3/2) + (√2/2 · 1/2) = (√6 + √2) / 4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15315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8661B55-0C32-4E5F-932F-765E6EFCA6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KOSINÜS TOPLAM VE FARK FORMÜLLERI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3000E5E-421E-4A69-B4D6-62ECE54AC8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Dikkat: Kosinüs formülünde işaret tersine döner (+ ise -, - ise + olur).</a:t>
            </a:r>
          </a:p>
          <a:p>
            <a:pPr marL="0" indent="0">
              <a:buNone/>
            </a:pPr>
            <a:r>
              <a:rPr lang="es-ES" dirty="0"/>
              <a:t>Örnek: cos(15°) = cos(45° - 30°) 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                             </a:t>
            </a:r>
            <a:r>
              <a:rPr lang="es-ES" dirty="0"/>
              <a:t>= cos45·cos30 + sin45·sin30 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                             </a:t>
            </a:r>
            <a:r>
              <a:rPr lang="es-ES" dirty="0"/>
              <a:t>= (√6 + √2) / 4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B9415E6-D8E8-4B59-ADD8-447B898C2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3AAA5-FDBF-4123-A916-9B2C93523EBE}" type="datetime1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FC54BB1-1F3C-4561-8770-E069D0ACC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Onur ETİN</a:t>
            </a:r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B6E5DF1-74DE-4D90-A287-FD19EFF0C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3</a:t>
            </a:fld>
            <a:endParaRPr lang="tr-TR"/>
          </a:p>
        </p:txBody>
      </p:sp>
      <p:pic>
        <p:nvPicPr>
          <p:cNvPr id="8" name="Google Shape;128;p16" descr="image.png">
            <a:extLst>
              <a:ext uri="{FF2B5EF4-FFF2-40B4-BE49-F238E27FC236}">
                <a16:creationId xmlns:a16="http://schemas.microsoft.com/office/drawing/2014/main" id="{583D160B-1237-409F-871C-AAA887C4A30C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419698" y="2300287"/>
            <a:ext cx="9703120" cy="714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oogle Shape;138;p16" descr="image.png">
            <a:extLst>
              <a:ext uri="{FF2B5EF4-FFF2-40B4-BE49-F238E27FC236}">
                <a16:creationId xmlns:a16="http://schemas.microsoft.com/office/drawing/2014/main" id="{AF6F3E9A-B450-4D83-AFF0-51A67E875FC9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890665" y="2543174"/>
            <a:ext cx="3981896" cy="228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344564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TANJANT TOPLAM VE FARK FORMÜLLERI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tr-TR" dirty="0"/>
              <a:t>Uygulama: İki doğrunun arasındaki açıyı bulmak için tanjant fark formülü sıklıkla kullanılır.</a:t>
            </a:r>
          </a:p>
          <a:p>
            <a:pPr marL="0" indent="0" algn="l">
              <a:buNone/>
            </a:pPr>
            <a:endParaRPr lang="tr-TR" dirty="0"/>
          </a:p>
          <a:p>
            <a:pPr marL="0" indent="0" algn="l">
              <a:buNone/>
            </a:pPr>
            <a:endParaRPr lang="tr-TR" dirty="0"/>
          </a:p>
          <a:p>
            <a:pPr marL="0" indent="0" algn="l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4</a:t>
            </a:fld>
            <a:endParaRPr lang="tr-TR"/>
          </a:p>
        </p:txBody>
      </p:sp>
      <p:pic>
        <p:nvPicPr>
          <p:cNvPr id="7" name="Google Shape;145;p17" descr="image.png">
            <a:extLst>
              <a:ext uri="{FF2B5EF4-FFF2-40B4-BE49-F238E27FC236}">
                <a16:creationId xmlns:a16="http://schemas.microsoft.com/office/drawing/2014/main" id="{388039AB-E5A0-4541-A8FA-5ED709DB5896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828925" y="3676154"/>
            <a:ext cx="6557964" cy="723304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154;p17" descr="image.png">
            <a:extLst>
              <a:ext uri="{FF2B5EF4-FFF2-40B4-BE49-F238E27FC236}">
                <a16:creationId xmlns:a16="http://schemas.microsoft.com/office/drawing/2014/main" id="{299D7D22-F2BA-4C97-B1D7-4EE6C029DA09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804469" y="3915767"/>
            <a:ext cx="2583060" cy="29319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764293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SINÜS İKI KAT AÇI FORMÜLÜ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/>
              <a:t>Toplam formülünde b yerine a yazıldığında elde edilir: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/>
              <a:t>                                                          </a:t>
            </a:r>
          </a:p>
          <a:p>
            <a:pPr marL="0" indent="0">
              <a:buNone/>
            </a:pPr>
            <a:endParaRPr lang="tr-TR" dirty="0"/>
          </a:p>
          <a:p>
            <a:pPr marL="0" indent="0" algn="l">
              <a:buNone/>
            </a:pPr>
            <a:r>
              <a:rPr lang="tr-TR" dirty="0"/>
              <a:t>Örnek: sin(x) = 3/5 ise sin(2x) kaçtır?</a:t>
            </a:r>
            <a:br>
              <a:rPr lang="tr-TR" dirty="0"/>
            </a:br>
            <a:r>
              <a:rPr lang="tr-TR" dirty="0"/>
              <a:t> cos(x) = 4/5 (Pisagor üçgeninden)</a:t>
            </a:r>
            <a:br>
              <a:rPr lang="tr-TR" dirty="0"/>
            </a:br>
            <a:r>
              <a:rPr lang="tr-TR" dirty="0"/>
              <a:t> sin(2x) = 2 · (3/5) · (4/5) = 24/25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5</a:t>
            </a:fld>
            <a:endParaRPr lang="tr-TR"/>
          </a:p>
        </p:txBody>
      </p:sp>
      <p:pic>
        <p:nvPicPr>
          <p:cNvPr id="10" name="Google Shape;175;p19" descr="image.png">
            <a:extLst>
              <a:ext uri="{FF2B5EF4-FFF2-40B4-BE49-F238E27FC236}">
                <a16:creationId xmlns:a16="http://schemas.microsoft.com/office/drawing/2014/main" id="{C3071A31-AFF6-44FA-A1E1-9C31AE491A51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581400" y="2714625"/>
            <a:ext cx="4748213" cy="714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185;p19" descr="image.png">
            <a:extLst>
              <a:ext uri="{FF2B5EF4-FFF2-40B4-BE49-F238E27FC236}">
                <a16:creationId xmlns:a16="http://schemas.microsoft.com/office/drawing/2014/main" id="{04BC8F0D-B215-4B8C-8F71-7874A72CB84C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74108" y="2981325"/>
            <a:ext cx="2643633" cy="228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83837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KOSINÜS İKI KAT AÇI FORMÜLLERI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Kosinüs için üç farklı yazım mevcuttur:</a:t>
            </a:r>
          </a:p>
          <a:p>
            <a:pPr marL="0" indent="0">
              <a:buNone/>
            </a:pP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  <a:p>
            <a:pPr marL="0" indent="0" algn="l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6</a:t>
            </a:fld>
            <a:endParaRPr lang="tr-TR"/>
          </a:p>
        </p:txBody>
      </p:sp>
      <p:pic>
        <p:nvPicPr>
          <p:cNvPr id="7" name="Google Shape;192;p20" descr="image.png">
            <a:extLst>
              <a:ext uri="{FF2B5EF4-FFF2-40B4-BE49-F238E27FC236}">
                <a16:creationId xmlns:a16="http://schemas.microsoft.com/office/drawing/2014/main" id="{2D277FD9-A94E-4032-97E2-74817BBDEE18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414463" y="3166269"/>
            <a:ext cx="9588819" cy="714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193;p20" descr="image.png">
            <a:extLst>
              <a:ext uri="{FF2B5EF4-FFF2-40B4-BE49-F238E27FC236}">
                <a16:creationId xmlns:a16="http://schemas.microsoft.com/office/drawing/2014/main" id="{CABE7C07-C54A-4051-9FEB-01945725A9CB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14464" y="4023519"/>
            <a:ext cx="4587754" cy="857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oogle Shape;194;p20" descr="image.png">
            <a:extLst>
              <a:ext uri="{FF2B5EF4-FFF2-40B4-BE49-F238E27FC236}">
                <a16:creationId xmlns:a16="http://schemas.microsoft.com/office/drawing/2014/main" id="{2BB9BA92-CC69-453C-8333-5250F5BBF720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619876" y="4015581"/>
            <a:ext cx="4587754" cy="857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203;p20" descr="image.png">
            <a:extLst>
              <a:ext uri="{FF2B5EF4-FFF2-40B4-BE49-F238E27FC236}">
                <a16:creationId xmlns:a16="http://schemas.microsoft.com/office/drawing/2014/main" id="{D595BDAC-4E04-416E-ABB6-7F4B4278C6A1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962688" y="3395614"/>
            <a:ext cx="2266624" cy="2945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204;p20" descr="image.png">
            <a:extLst>
              <a:ext uri="{FF2B5EF4-FFF2-40B4-BE49-F238E27FC236}">
                <a16:creationId xmlns:a16="http://schemas.microsoft.com/office/drawing/2014/main" id="{F75869EB-AD16-47D6-9ED6-3225339C3E93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804988" y="4372670"/>
            <a:ext cx="1240579" cy="1747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Google Shape;205;p20" descr="image.png">
            <a:extLst>
              <a:ext uri="{FF2B5EF4-FFF2-40B4-BE49-F238E27FC236}">
                <a16:creationId xmlns:a16="http://schemas.microsoft.com/office/drawing/2014/main" id="{5759568F-B966-4152-923B-8E2BCEF81FD6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7010401" y="4364732"/>
            <a:ext cx="1218622" cy="17472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618836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TANJANT İKI KAT AÇI FORMÜLÜ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Bu formül, bir dik üçgende yarım açıya geçiş yaparken veya trigonometrik denklemleri sadeleştirirken kritik rol oynar.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7</a:t>
            </a:fld>
            <a:endParaRPr lang="tr-TR"/>
          </a:p>
        </p:txBody>
      </p:sp>
      <p:pic>
        <p:nvPicPr>
          <p:cNvPr id="11" name="Google Shape;211;p21" descr="image.png">
            <a:extLst>
              <a:ext uri="{FF2B5EF4-FFF2-40B4-BE49-F238E27FC236}">
                <a16:creationId xmlns:a16="http://schemas.microsoft.com/office/drawing/2014/main" id="{4F367965-587C-4629-A696-3460DE61E898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581400" y="3650184"/>
            <a:ext cx="4572000" cy="7466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Google Shape;220;p21" descr="image.png">
            <a:extLst>
              <a:ext uri="{FF2B5EF4-FFF2-40B4-BE49-F238E27FC236}">
                <a16:creationId xmlns:a16="http://schemas.microsoft.com/office/drawing/2014/main" id="{FE6A0771-51D4-4AE5-B0E9-00328AB71A64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146923" y="3889798"/>
            <a:ext cx="1898005" cy="31655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177519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MÜHENDISLIK UYGULAMALARI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spcBef>
                <a:spcPts val="1200"/>
              </a:spcBef>
              <a:buNone/>
            </a:pPr>
            <a:r>
              <a:rPr lang="tr-TR" dirty="0"/>
              <a:t>Trigonometrik özdeşlikler, alternatif akım (AC) devrelerinde güç hesaplamalarında ve sinyal işlemede kullanılır.</a:t>
            </a:r>
          </a:p>
          <a:p>
            <a:pPr marL="0" indent="0">
              <a:buNone/>
            </a:pPr>
            <a:r>
              <a:rPr lang="tr-TR" dirty="0"/>
              <a:t>Frekans katlama ve modülasyon işlemleri tamamen yarım açı ve toplam formüllerine dayanır.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05180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Dönüşüm ve Ters Dönüşüm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TOPLAMI ÇARPIMA DÖNÜŞTÜRME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ÇARPIMI TOPLAMA DÖNÜŞTÜRME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9</a:t>
            </a:fld>
            <a:endParaRPr lang="tr-TR"/>
          </a:p>
        </p:txBody>
      </p:sp>
      <p:pic>
        <p:nvPicPr>
          <p:cNvPr id="8" name="Google Shape;255;p24" descr="image.png">
            <a:extLst>
              <a:ext uri="{FF2B5EF4-FFF2-40B4-BE49-F238E27FC236}">
                <a16:creationId xmlns:a16="http://schemas.microsoft.com/office/drawing/2014/main" id="{84396605-02A2-4709-93BC-548C175464CF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171825" y="2590800"/>
            <a:ext cx="6457950" cy="714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oogle Shape;256;p24" descr="image.png">
            <a:extLst>
              <a:ext uri="{FF2B5EF4-FFF2-40B4-BE49-F238E27FC236}">
                <a16:creationId xmlns:a16="http://schemas.microsoft.com/office/drawing/2014/main" id="{F6CB8BAE-F746-43C5-930D-FF88761C6E89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171825" y="3427808"/>
            <a:ext cx="6457951" cy="714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264;p24" descr="image.png">
            <a:extLst>
              <a:ext uri="{FF2B5EF4-FFF2-40B4-BE49-F238E27FC236}">
                <a16:creationId xmlns:a16="http://schemas.microsoft.com/office/drawing/2014/main" id="{8A828E02-2EC3-4CDF-8DE3-6AF55A629BC6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305746" y="2801838"/>
            <a:ext cx="3961358" cy="31224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265;p24" descr="image.png">
            <a:extLst>
              <a:ext uri="{FF2B5EF4-FFF2-40B4-BE49-F238E27FC236}">
                <a16:creationId xmlns:a16="http://schemas.microsoft.com/office/drawing/2014/main" id="{87483A5E-24F8-4688-8960-0725E879F490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305746" y="3628874"/>
            <a:ext cx="4085034" cy="312241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Google Shape;271;p25" descr="image.png">
            <a:extLst>
              <a:ext uri="{FF2B5EF4-FFF2-40B4-BE49-F238E27FC236}">
                <a16:creationId xmlns:a16="http://schemas.microsoft.com/office/drawing/2014/main" id="{D1404CAC-151C-4EA8-A109-EF29217CF9CA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171824" y="4744241"/>
            <a:ext cx="6457950" cy="714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272;p25" descr="image.png">
            <a:extLst>
              <a:ext uri="{FF2B5EF4-FFF2-40B4-BE49-F238E27FC236}">
                <a16:creationId xmlns:a16="http://schemas.microsoft.com/office/drawing/2014/main" id="{C8018C46-799B-4DD3-985A-22B2D66F3C3B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171823" y="5499891"/>
            <a:ext cx="6457951" cy="714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280;p25" descr="image.png">
            <a:extLst>
              <a:ext uri="{FF2B5EF4-FFF2-40B4-BE49-F238E27FC236}">
                <a16:creationId xmlns:a16="http://schemas.microsoft.com/office/drawing/2014/main" id="{4B2077B3-E5A1-41B9-A4D4-B9DE6550004E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4063454" y="4983854"/>
            <a:ext cx="4598342" cy="283666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281;p25" descr="image.png">
            <a:extLst>
              <a:ext uri="{FF2B5EF4-FFF2-40B4-BE49-F238E27FC236}">
                <a16:creationId xmlns:a16="http://schemas.microsoft.com/office/drawing/2014/main" id="{CC41FB94-9131-48A7-A7BF-99F0CAC68977}"/>
              </a:ext>
            </a:extLst>
          </p:cNvPr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4513956" y="5776116"/>
            <a:ext cx="3697337" cy="2095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281827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Özel Tasarı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Özel Tasarım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2046</TotalTime>
  <Words>870</Words>
  <Application>Microsoft Office PowerPoint</Application>
  <PresentationFormat>Geniş ekran</PresentationFormat>
  <Paragraphs>143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16</vt:i4>
      </vt:variant>
    </vt:vector>
  </HeadingPairs>
  <TitlesOfParts>
    <vt:vector size="26" baseType="lpstr">
      <vt:lpstr>Aptos</vt:lpstr>
      <vt:lpstr>Aptos Display</vt:lpstr>
      <vt:lpstr>Arial</vt:lpstr>
      <vt:lpstr>Calibri</vt:lpstr>
      <vt:lpstr>Calibri Light</vt:lpstr>
      <vt:lpstr>Inter</vt:lpstr>
      <vt:lpstr>Wingdings</vt:lpstr>
      <vt:lpstr>Office Teması</vt:lpstr>
      <vt:lpstr>1_Özel Tasarım</vt:lpstr>
      <vt:lpstr>Özel Tasarım</vt:lpstr>
      <vt:lpstr>MATEMATİK I</vt:lpstr>
      <vt:lpstr>SINÜS TOPLAM VE FARK FORMÜLLERI</vt:lpstr>
      <vt:lpstr>KOSINÜS TOPLAM VE FARK FORMÜLLERI</vt:lpstr>
      <vt:lpstr>TANJANT TOPLAM VE FARK FORMÜLLERI</vt:lpstr>
      <vt:lpstr>SINÜS İKI KAT AÇI FORMÜLÜ</vt:lpstr>
      <vt:lpstr>KOSINÜS İKI KAT AÇI FORMÜLLERI</vt:lpstr>
      <vt:lpstr>TANJANT İKI KAT AÇI FORMÜLÜ</vt:lpstr>
      <vt:lpstr>MÜHENDISLIK UYGULAMALARI</vt:lpstr>
      <vt:lpstr>Dönüşüm ve Ters Dönüşüm</vt:lpstr>
      <vt:lpstr>SINÜS DENKLEMININ ÇÖZÜMÜ</vt:lpstr>
      <vt:lpstr>KOSINÜS DENKLEMININ ÇÖZÜMÜ</vt:lpstr>
      <vt:lpstr>TAN VE COT DENKLEMLERI</vt:lpstr>
      <vt:lpstr>Örnek Çözüm</vt:lpstr>
      <vt:lpstr>Formül Tablosu</vt:lpstr>
      <vt:lpstr>KAYNAKLAR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EÖ</dc:creator>
  <cp:lastModifiedBy>ONUR METIN</cp:lastModifiedBy>
  <cp:revision>142</cp:revision>
  <dcterms:created xsi:type="dcterms:W3CDTF">2026-04-02T07:47:59Z</dcterms:created>
  <dcterms:modified xsi:type="dcterms:W3CDTF">2026-06-26T13:08:25Z</dcterms:modified>
</cp:coreProperties>
</file>