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0"/>
  </p:notesMasterIdLst>
  <p:sldIdLst>
    <p:sldId id="256" r:id="rId4"/>
    <p:sldId id="257" r:id="rId5"/>
    <p:sldId id="313" r:id="rId6"/>
    <p:sldId id="303" r:id="rId7"/>
    <p:sldId id="308" r:id="rId8"/>
    <p:sldId id="314" r:id="rId9"/>
    <p:sldId id="291" r:id="rId10"/>
    <p:sldId id="311" r:id="rId11"/>
    <p:sldId id="286" r:id="rId12"/>
    <p:sldId id="316" r:id="rId13"/>
    <p:sldId id="318" r:id="rId14"/>
    <p:sldId id="320" r:id="rId15"/>
    <p:sldId id="321" r:id="rId16"/>
    <p:sldId id="322" r:id="rId17"/>
    <p:sldId id="28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26.06.2026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26.06.2026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26.06.2026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26.06.2026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14.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SINÜS DENKLEMININ ÇÖZÜMÜ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dirty="0"/>
              <a:t>sin(x) = sin(</a:t>
            </a:r>
            <a:r>
              <a:rPr lang="el-GR" dirty="0"/>
              <a:t>α) </a:t>
            </a:r>
            <a:r>
              <a:rPr lang="tr-TR" dirty="0"/>
              <a:t>denkleminin genel çözüm kümesi: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Soru: sin(x) = 1/2 denkleminin [0, 2</a:t>
            </a:r>
            <a:r>
              <a:rPr lang="el-GR" dirty="0"/>
              <a:t>π] </a:t>
            </a:r>
            <a:r>
              <a:rPr lang="tr-TR" dirty="0"/>
              <a:t>aralığındaki kökleri nelerdir?</a:t>
            </a:r>
            <a:br>
              <a:rPr lang="tr-TR" dirty="0"/>
            </a:br>
            <a:r>
              <a:rPr lang="tr-TR" dirty="0"/>
              <a:t> </a:t>
            </a:r>
            <a:r>
              <a:rPr lang="el-GR" dirty="0"/>
              <a:t>α = 30° (π/6) -&gt; </a:t>
            </a:r>
            <a:r>
              <a:rPr lang="tr-TR" dirty="0"/>
              <a:t>x₁ = </a:t>
            </a:r>
            <a:r>
              <a:rPr lang="el-GR" dirty="0"/>
              <a:t>π/6, </a:t>
            </a:r>
            <a:r>
              <a:rPr lang="tr-TR" dirty="0"/>
              <a:t>x₂ = 5</a:t>
            </a:r>
            <a:r>
              <a:rPr lang="el-GR" dirty="0"/>
              <a:t>π/6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7" name="Google Shape;301;p27" descr="image.png">
            <a:extLst>
              <a:ext uri="{FF2B5EF4-FFF2-40B4-BE49-F238E27FC236}">
                <a16:creationId xmlns:a16="http://schemas.microsoft.com/office/drawing/2014/main" id="{D08C06CD-CBC3-4ED2-913E-0B2981B0AB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7362" y="2614613"/>
            <a:ext cx="5929313" cy="17002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11;p27">
            <a:extLst>
              <a:ext uri="{FF2B5EF4-FFF2-40B4-BE49-F238E27FC236}">
                <a16:creationId xmlns:a16="http://schemas.microsoft.com/office/drawing/2014/main" id="{1E40EFDB-C692-4CCC-9899-274568269DA6}"/>
              </a:ext>
            </a:extLst>
          </p:cNvPr>
          <p:cNvSpPr txBox="1"/>
          <p:nvPr/>
        </p:nvSpPr>
        <p:spPr>
          <a:xfrm>
            <a:off x="2070193" y="2878931"/>
            <a:ext cx="9216931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1. x = α + k · 2π</a:t>
            </a:r>
            <a:endParaRPr dirty="0"/>
          </a:p>
        </p:txBody>
      </p:sp>
      <p:sp>
        <p:nvSpPr>
          <p:cNvPr id="9" name="Google Shape;312;p27">
            <a:extLst>
              <a:ext uri="{FF2B5EF4-FFF2-40B4-BE49-F238E27FC236}">
                <a16:creationId xmlns:a16="http://schemas.microsoft.com/office/drawing/2014/main" id="{6B24DA7D-B369-4F83-99DC-5D1923D8282C}"/>
              </a:ext>
            </a:extLst>
          </p:cNvPr>
          <p:cNvSpPr txBox="1"/>
          <p:nvPr/>
        </p:nvSpPr>
        <p:spPr>
          <a:xfrm>
            <a:off x="2070193" y="3378993"/>
            <a:ext cx="9216931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2. x = (π - α) + k · 2π</a:t>
            </a:r>
            <a:endParaRPr/>
          </a:p>
        </p:txBody>
      </p:sp>
      <p:sp>
        <p:nvSpPr>
          <p:cNvPr id="10" name="Google Shape;313;p27">
            <a:extLst>
              <a:ext uri="{FF2B5EF4-FFF2-40B4-BE49-F238E27FC236}">
                <a16:creationId xmlns:a16="http://schemas.microsoft.com/office/drawing/2014/main" id="{805EE988-1F06-4C26-A489-76A668607454}"/>
              </a:ext>
            </a:extLst>
          </p:cNvPr>
          <p:cNvSpPr txBox="1"/>
          <p:nvPr/>
        </p:nvSpPr>
        <p:spPr>
          <a:xfrm>
            <a:off x="2070193" y="3879056"/>
            <a:ext cx="921693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(k bir tam sayıdır)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1522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16475-B49D-4502-9B98-8E6C6503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KOSINÜS DENKLEMININ ÇÖZÜMÜ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C6D5D-8D77-44DC-B1D6-B77D8C826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cos(x) = cos(</a:t>
            </a:r>
            <a:r>
              <a:rPr lang="el-GR" dirty="0"/>
              <a:t>α) </a:t>
            </a:r>
            <a:r>
              <a:rPr lang="tr-TR" dirty="0"/>
              <a:t>denkleminin genel çözüm kümesi: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Örnek: cos(x) = √2/2 denklemi için x = ±45° + k·360°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88CD30-B630-4E8B-A3D2-07BF8D08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B55055-1D31-4F74-9401-0A3C8885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5D11B0-8A2F-47B8-8208-6B74055D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10" name="Google Shape;320;p28" descr="image.png">
            <a:extLst>
              <a:ext uri="{FF2B5EF4-FFF2-40B4-BE49-F238E27FC236}">
                <a16:creationId xmlns:a16="http://schemas.microsoft.com/office/drawing/2014/main" id="{ADFAE08D-D851-472F-AE9B-5F70811E949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86050" y="2797946"/>
            <a:ext cx="5286376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30;p28">
            <a:extLst>
              <a:ext uri="{FF2B5EF4-FFF2-40B4-BE49-F238E27FC236}">
                <a16:creationId xmlns:a16="http://schemas.microsoft.com/office/drawing/2014/main" id="{4F8C09B9-3117-4BE7-A335-86B9BCF1AAA9}"/>
              </a:ext>
            </a:extLst>
          </p:cNvPr>
          <p:cNvSpPr txBox="1"/>
          <p:nvPr/>
        </p:nvSpPr>
        <p:spPr>
          <a:xfrm>
            <a:off x="4077242" y="3072186"/>
            <a:ext cx="911012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1. x = α + k · 2π</a:t>
            </a:r>
            <a:endParaRPr dirty="0"/>
          </a:p>
        </p:txBody>
      </p:sp>
      <p:sp>
        <p:nvSpPr>
          <p:cNvPr id="12" name="Google Shape;331;p28">
            <a:extLst>
              <a:ext uri="{FF2B5EF4-FFF2-40B4-BE49-F238E27FC236}">
                <a16:creationId xmlns:a16="http://schemas.microsoft.com/office/drawing/2014/main" id="{4DD601F6-3977-4A2E-A657-5276C1D92558}"/>
              </a:ext>
            </a:extLst>
          </p:cNvPr>
          <p:cNvSpPr txBox="1"/>
          <p:nvPr/>
        </p:nvSpPr>
        <p:spPr>
          <a:xfrm>
            <a:off x="4077242" y="3508352"/>
            <a:ext cx="911012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2. x = -α + k · 2π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0016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E4142E-C13B-4BFB-95E0-8ACE6392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 VE COT DENKLEMLERI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14BB59-2916-4043-BA41-C4232C1F3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tan(x) = tan(</a:t>
            </a:r>
            <a:r>
              <a:rPr lang="el-GR" dirty="0"/>
              <a:t>α) </a:t>
            </a:r>
            <a:r>
              <a:rPr lang="tr-TR" dirty="0"/>
              <a:t>denklemi tek bir genel çözüm yapısına sahiptir: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Periyot </a:t>
            </a:r>
            <a:r>
              <a:rPr lang="el-GR" dirty="0"/>
              <a:t>π (180°) </a:t>
            </a:r>
            <a:r>
              <a:rPr lang="tr-TR" dirty="0"/>
              <a:t>olduğu için kökler her 180 derecede bir tekrarlanır.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F7E14C-F4A0-4C69-A836-A25B50648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5CA60F-3A5F-4E8D-8624-2A2BA7519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AFCB11-E8BD-4216-8C69-ACCE8468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7" name="Google Shape;556;p37" descr="image.png">
            <a:extLst>
              <a:ext uri="{FF2B5EF4-FFF2-40B4-BE49-F238E27FC236}">
                <a16:creationId xmlns:a16="http://schemas.microsoft.com/office/drawing/2014/main" id="{EF014BCF-C8E0-49F2-AD7B-C89AB78270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95649" y="2603691"/>
            <a:ext cx="4576762" cy="139760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30;p28">
            <a:extLst>
              <a:ext uri="{FF2B5EF4-FFF2-40B4-BE49-F238E27FC236}">
                <a16:creationId xmlns:a16="http://schemas.microsoft.com/office/drawing/2014/main" id="{ABFBA686-2A5E-4038-B5A3-15B1D24FB7FF}"/>
              </a:ext>
            </a:extLst>
          </p:cNvPr>
          <p:cNvSpPr txBox="1"/>
          <p:nvPr/>
        </p:nvSpPr>
        <p:spPr>
          <a:xfrm>
            <a:off x="4077242" y="3072186"/>
            <a:ext cx="9110120" cy="36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75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             </a:t>
            </a:r>
            <a:r>
              <a:rPr lang="en-US" sz="1575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= α + k · π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6640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383B0D-3CF1-45BF-BA22-62E7E656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100864-8DD3-4769-B903-26656118A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Soru: cos(2x) = sin(x) denklemini çözünüz.</a:t>
            </a:r>
          </a:p>
          <a:p>
            <a:pPr marL="0" indent="0" algn="l">
              <a:buNone/>
            </a:pPr>
            <a:r>
              <a:rPr lang="tr-TR" dirty="0"/>
              <a:t>1. sin(x) ifadesini cos(90-x) olarak yazalım.</a:t>
            </a:r>
            <a:br>
              <a:rPr lang="tr-TR" dirty="0"/>
            </a:br>
            <a:r>
              <a:rPr lang="tr-TR" dirty="0"/>
              <a:t>2. cos(2x) = cos(</a:t>
            </a:r>
            <a:r>
              <a:rPr lang="el-GR" dirty="0"/>
              <a:t>π/2 - </a:t>
            </a:r>
            <a:r>
              <a:rPr lang="tr-TR" dirty="0"/>
              <a:t>x)</a:t>
            </a:r>
            <a:br>
              <a:rPr lang="tr-TR" dirty="0"/>
            </a:br>
            <a:r>
              <a:rPr lang="tr-TR" dirty="0"/>
              <a:t>3. Çözüm 1: 2x = </a:t>
            </a:r>
            <a:r>
              <a:rPr lang="el-GR" dirty="0"/>
              <a:t>π/2 - </a:t>
            </a:r>
            <a:r>
              <a:rPr lang="tr-TR" dirty="0"/>
              <a:t>x + 2k</a:t>
            </a:r>
            <a:r>
              <a:rPr lang="el-GR" dirty="0"/>
              <a:t>π -&gt; 3</a:t>
            </a:r>
            <a:r>
              <a:rPr lang="tr-TR" dirty="0"/>
              <a:t>x = </a:t>
            </a:r>
            <a:r>
              <a:rPr lang="el-GR" dirty="0"/>
              <a:t>π/2 + 2</a:t>
            </a:r>
            <a:r>
              <a:rPr lang="tr-TR" dirty="0"/>
              <a:t>k</a:t>
            </a:r>
            <a:r>
              <a:rPr lang="el-GR" dirty="0"/>
              <a:t>π -&gt; </a:t>
            </a:r>
            <a:r>
              <a:rPr lang="tr-TR" dirty="0"/>
              <a:t>x = </a:t>
            </a:r>
            <a:r>
              <a:rPr lang="el-GR" dirty="0"/>
              <a:t>π/6 + 2</a:t>
            </a:r>
            <a:r>
              <a:rPr lang="tr-TR" dirty="0"/>
              <a:t>k</a:t>
            </a:r>
            <a:r>
              <a:rPr lang="el-GR" dirty="0"/>
              <a:t>π/3</a:t>
            </a:r>
            <a:br>
              <a:rPr lang="el-GR" dirty="0"/>
            </a:br>
            <a:r>
              <a:rPr lang="el-GR" dirty="0"/>
              <a:t>4. </a:t>
            </a:r>
            <a:r>
              <a:rPr lang="tr-TR" dirty="0"/>
              <a:t>Çözüm 2: 2x = -(</a:t>
            </a:r>
            <a:r>
              <a:rPr lang="el-GR" dirty="0"/>
              <a:t>π/2 - </a:t>
            </a:r>
            <a:r>
              <a:rPr lang="tr-TR" dirty="0"/>
              <a:t>x) + 2k</a:t>
            </a:r>
            <a:r>
              <a:rPr lang="el-GR" dirty="0"/>
              <a:t>π -&gt; </a:t>
            </a:r>
            <a:r>
              <a:rPr lang="tr-TR" dirty="0"/>
              <a:t>x = -</a:t>
            </a:r>
            <a:r>
              <a:rPr lang="el-GR" dirty="0"/>
              <a:t>π/2 + 2</a:t>
            </a:r>
            <a:r>
              <a:rPr lang="tr-TR" dirty="0"/>
              <a:t>k</a:t>
            </a:r>
            <a:r>
              <a:rPr lang="el-GR" dirty="0"/>
              <a:t>π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74BB10-A6FA-4317-9B56-E71A80335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CDD6D7-DD39-4CCF-90B0-9822A578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DC5171-EAA4-49AD-8BC3-3C70FAA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822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0CCF39-577F-463A-8847-EC287BD3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Formül Tablosu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445318-FEA5-425C-BD61-082E9B123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DAE8C-DC52-4620-9A3B-2216B7B0B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87999D-4F96-4975-9204-DD322102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7DFE77-D0AA-453E-B914-14E31B585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graphicFrame>
        <p:nvGraphicFramePr>
          <p:cNvPr id="7" name="Google Shape;373;p31">
            <a:extLst>
              <a:ext uri="{FF2B5EF4-FFF2-40B4-BE49-F238E27FC236}">
                <a16:creationId xmlns:a16="http://schemas.microsoft.com/office/drawing/2014/main" id="{3EF919F0-D73C-48C1-A4C2-8A039B6A3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1404356"/>
              </p:ext>
            </p:extLst>
          </p:nvPr>
        </p:nvGraphicFramePr>
        <p:xfrm>
          <a:off x="2171700" y="2728913"/>
          <a:ext cx="7672388" cy="254322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16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0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6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u="none" strike="noStrike" cap="none" dirty="0" err="1">
                          <a:solidFill>
                            <a:srgbClr val="FFFFFF"/>
                          </a:solidFill>
                          <a:sym typeface="Inter"/>
                        </a:rPr>
                        <a:t>Özellik</a:t>
                      </a:r>
                      <a:endParaRPr dirty="0"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FFFFFF"/>
                          </a:solidFill>
                          <a:sym typeface="Inter"/>
                        </a:rPr>
                        <a:t>Formül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6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Sin 2x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2 sinx cosx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6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Cos 2x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2 cos²x - 1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6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Tan(a+b)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(tana + tanb) / (1 - tana·tanb)</a:t>
                      </a:r>
                      <a:endParaRPr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6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>
                          <a:solidFill>
                            <a:srgbClr val="2D3436"/>
                          </a:solidFill>
                          <a:sym typeface="Inter"/>
                        </a:rPr>
                        <a:t>Sin(a-b)</a:t>
                      </a:r>
                      <a:endParaRPr/>
                    </a:p>
                  </a:txBody>
                  <a:tcPr marL="63500" marR="63500" marT="25400" marB="2540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sina</a:t>
                      </a:r>
                      <a:r>
                        <a:rPr lang="en-US" sz="1425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 </a:t>
                      </a:r>
                      <a:r>
                        <a:rPr lang="en-US" sz="1425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cosb</a:t>
                      </a:r>
                      <a:r>
                        <a:rPr lang="en-US" sz="1425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 - </a:t>
                      </a:r>
                      <a:r>
                        <a:rPr lang="en-US" sz="1425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cosa</a:t>
                      </a:r>
                      <a:r>
                        <a:rPr lang="en-US" sz="1425" b="0" u="none" strike="noStrike" cap="none" dirty="0">
                          <a:solidFill>
                            <a:srgbClr val="2D3436"/>
                          </a:solidFill>
                          <a:sym typeface="Inter"/>
                        </a:rPr>
                        <a:t> </a:t>
                      </a:r>
                      <a:r>
                        <a:rPr lang="en-US" sz="1425" b="0" u="none" strike="noStrike" cap="none" dirty="0" err="1">
                          <a:solidFill>
                            <a:srgbClr val="2D3436"/>
                          </a:solidFill>
                          <a:sym typeface="Inter"/>
                        </a:rPr>
                        <a:t>sinb</a:t>
                      </a:r>
                      <a:endParaRPr dirty="0"/>
                    </a:p>
                  </a:txBody>
                  <a:tcPr marL="63500" marR="63500" marT="25400" marB="254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61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Blitzer</a:t>
            </a:r>
            <a:r>
              <a:rPr lang="tr-TR" sz="4500" dirty="0"/>
              <a:t>, R. F. (2017). </a:t>
            </a:r>
            <a:r>
              <a:rPr lang="tr-TR" sz="4500" dirty="0" err="1"/>
              <a:t>Precalculus</a:t>
            </a:r>
            <a:r>
              <a:rPr lang="tr-TR" sz="4500" dirty="0"/>
              <a:t> (6th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Sullivan</a:t>
            </a:r>
            <a:r>
              <a:rPr lang="tr-TR" sz="4500" dirty="0"/>
              <a:t>, M. (2020). </a:t>
            </a:r>
            <a:r>
              <a:rPr lang="tr-TR" sz="4500" dirty="0" err="1"/>
              <a:t>Algebra</a:t>
            </a:r>
            <a:r>
              <a:rPr lang="tr-TR" sz="4500" dirty="0"/>
              <a:t> </a:t>
            </a:r>
            <a:r>
              <a:rPr lang="tr-TR" sz="4500" dirty="0" err="1"/>
              <a:t>and</a:t>
            </a:r>
            <a:r>
              <a:rPr lang="tr-TR" sz="4500" dirty="0"/>
              <a:t> </a:t>
            </a:r>
            <a:r>
              <a:rPr lang="tr-TR" sz="4500" dirty="0" err="1"/>
              <a:t>trigonometry</a:t>
            </a:r>
            <a:r>
              <a:rPr lang="tr-TR" sz="4500" dirty="0"/>
              <a:t> (11th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2601396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SINÜS TOPLAM VE FARK FORMÜLLERI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16" name="Google Shape;112;p15" descr="image.png">
            <a:extLst>
              <a:ext uri="{FF2B5EF4-FFF2-40B4-BE49-F238E27FC236}">
                <a16:creationId xmlns:a16="http://schemas.microsoft.com/office/drawing/2014/main" id="{DF306025-23BE-4035-83AB-C750C236D1C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28938" y="2462212"/>
            <a:ext cx="68865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1;p15" descr="image.png">
            <a:extLst>
              <a:ext uri="{FF2B5EF4-FFF2-40B4-BE49-F238E27FC236}">
                <a16:creationId xmlns:a16="http://schemas.microsoft.com/office/drawing/2014/main" id="{102BDAC0-4C7D-4796-B9A7-07E8388F7D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9087" y="2728912"/>
            <a:ext cx="39338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Metin kutusu 18">
            <a:extLst>
              <a:ext uri="{FF2B5EF4-FFF2-40B4-BE49-F238E27FC236}">
                <a16:creationId xmlns:a16="http://schemas.microsoft.com/office/drawing/2014/main" id="{C15CCCBF-7FCA-4DA1-9670-0ADC3E38CF23}"/>
              </a:ext>
            </a:extLst>
          </p:cNvPr>
          <p:cNvSpPr txBox="1"/>
          <p:nvPr/>
        </p:nvSpPr>
        <p:spPr>
          <a:xfrm>
            <a:off x="1457326" y="3532936"/>
            <a:ext cx="7167562" cy="2287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800" dirty="0" err="1">
                <a:sym typeface="Inter"/>
              </a:rPr>
              <a:t>Örnek</a:t>
            </a:r>
            <a:r>
              <a:rPr lang="en-US" sz="2800" dirty="0">
                <a:sym typeface="Inter"/>
              </a:rPr>
              <a:t>: sin(75°) </a:t>
            </a:r>
            <a:r>
              <a:rPr lang="en-US" sz="2800" dirty="0" err="1">
                <a:sym typeface="Inter"/>
              </a:rPr>
              <a:t>değerini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bulunuz</a:t>
            </a:r>
            <a:r>
              <a:rPr lang="en-US" sz="2800" dirty="0">
                <a:sym typeface="Inter"/>
              </a:rPr>
              <a:t>.</a:t>
            </a:r>
            <a:br>
              <a:rPr lang="en-US" sz="2800" dirty="0">
                <a:sym typeface="Calibri"/>
              </a:rPr>
            </a:br>
            <a:r>
              <a:rPr lang="en-US" sz="2800" dirty="0">
                <a:sym typeface="Inter"/>
              </a:rPr>
              <a:t> sin(75°) = sin(45° + 30°)</a:t>
            </a:r>
            <a:br>
              <a:rPr lang="en-US" sz="2800" dirty="0">
                <a:sym typeface="Calibri"/>
              </a:rPr>
            </a:br>
            <a:r>
              <a:rPr lang="en-US" sz="2800" dirty="0">
                <a:sym typeface="Inter"/>
              </a:rPr>
              <a:t> = sin45·cos30 + cos45·sin30</a:t>
            </a:r>
            <a:br>
              <a:rPr lang="en-US" sz="2800" dirty="0">
                <a:sym typeface="Calibri"/>
              </a:rPr>
            </a:br>
            <a:r>
              <a:rPr lang="en-US" sz="2800" dirty="0">
                <a:sym typeface="Inter"/>
              </a:rPr>
              <a:t> = (√2/2 · √3/2) + (√2/2 · 1/2) = (√6 + √2) / 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61B55-0C32-4E5F-932F-765E6EFC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KOSINÜS TOPLAM VE FARK FORMÜLLERI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000E5E-421E-4A69-B4D6-62ECE54A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Dikkat: Kosinüs formülünde işaret tersine döner (+ ise -, - ise + olur).</a:t>
            </a:r>
          </a:p>
          <a:p>
            <a:pPr marL="0" indent="0">
              <a:buNone/>
            </a:pPr>
            <a:r>
              <a:rPr lang="es-ES" dirty="0"/>
              <a:t>Örnek: cos(15°) = cos(45° - 30°)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</a:t>
            </a:r>
            <a:r>
              <a:rPr lang="es-ES" dirty="0"/>
              <a:t>= cos45·cos30 + sin45·sin30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</a:t>
            </a:r>
            <a:r>
              <a:rPr lang="es-ES" dirty="0"/>
              <a:t>= (√6 + √2) / 4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9415E6-D8E8-4B59-ADD8-447B898C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C54BB1-1F3C-4561-8770-E069D0AC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6E5DF1-74DE-4D90-A287-FD19EFF0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8" name="Google Shape;128;p16" descr="image.png">
            <a:extLst>
              <a:ext uri="{FF2B5EF4-FFF2-40B4-BE49-F238E27FC236}">
                <a16:creationId xmlns:a16="http://schemas.microsoft.com/office/drawing/2014/main" id="{583D160B-1237-409F-871C-AAA887C4A30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9698" y="2300287"/>
            <a:ext cx="970312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8;p16" descr="image.png">
            <a:extLst>
              <a:ext uri="{FF2B5EF4-FFF2-40B4-BE49-F238E27FC236}">
                <a16:creationId xmlns:a16="http://schemas.microsoft.com/office/drawing/2014/main" id="{AF6F3E9A-B450-4D83-AFF0-51A67E875F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0665" y="2543174"/>
            <a:ext cx="3981896" cy="22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45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TANJANT TOPLAM VE FARK FORMÜLLERI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dirty="0"/>
              <a:t>Uygulama: İki doğrunun arasındaki açıyı bulmak için tanjant fark formülü sıklıkla kullanılır.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7" name="Google Shape;145;p17" descr="image.png">
            <a:extLst>
              <a:ext uri="{FF2B5EF4-FFF2-40B4-BE49-F238E27FC236}">
                <a16:creationId xmlns:a16="http://schemas.microsoft.com/office/drawing/2014/main" id="{388039AB-E5A0-4541-A8FA-5ED709DB589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8925" y="3676154"/>
            <a:ext cx="6557964" cy="72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4;p17" descr="image.png">
            <a:extLst>
              <a:ext uri="{FF2B5EF4-FFF2-40B4-BE49-F238E27FC236}">
                <a16:creationId xmlns:a16="http://schemas.microsoft.com/office/drawing/2014/main" id="{299D7D22-F2BA-4C97-B1D7-4EE6C029DA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4469" y="3915767"/>
            <a:ext cx="2583060" cy="293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SINÜS İKI KAT AÇI FORMÜLÜ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Toplam formülünde b yerine a yazıldığında elde edilir: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                           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Örnek: sin(x) = 3/5 ise sin(2x) kaçtır?</a:t>
            </a:r>
            <a:br>
              <a:rPr lang="tr-TR" dirty="0"/>
            </a:br>
            <a:r>
              <a:rPr lang="tr-TR" dirty="0"/>
              <a:t> cos(x) = 4/5 (Pisagor üçgeninden)</a:t>
            </a:r>
            <a:br>
              <a:rPr lang="tr-TR" dirty="0"/>
            </a:br>
            <a:r>
              <a:rPr lang="tr-TR" dirty="0"/>
              <a:t> sin(2x) = 2 · (3/5) · (4/5) = 24/25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10" name="Google Shape;175;p19" descr="image.png">
            <a:extLst>
              <a:ext uri="{FF2B5EF4-FFF2-40B4-BE49-F238E27FC236}">
                <a16:creationId xmlns:a16="http://schemas.microsoft.com/office/drawing/2014/main" id="{C3071A31-AFF6-44FA-A1E1-9C31AE491A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400" y="2714625"/>
            <a:ext cx="4748213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85;p19" descr="image.png">
            <a:extLst>
              <a:ext uri="{FF2B5EF4-FFF2-40B4-BE49-F238E27FC236}">
                <a16:creationId xmlns:a16="http://schemas.microsoft.com/office/drawing/2014/main" id="{04BC8F0D-B215-4B8C-8F71-7874A72CB8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4108" y="2981325"/>
            <a:ext cx="2643633" cy="22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8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KOSINÜS İKI KAT AÇI FORMÜLLERI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Kosinüs için üç farklı yazım mevcuttur: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7" name="Google Shape;192;p20" descr="image.png">
            <a:extLst>
              <a:ext uri="{FF2B5EF4-FFF2-40B4-BE49-F238E27FC236}">
                <a16:creationId xmlns:a16="http://schemas.microsoft.com/office/drawing/2014/main" id="{2D277FD9-A94E-4032-97E2-74817BBDEE1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4463" y="3166269"/>
            <a:ext cx="9588819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3;p20" descr="image.png">
            <a:extLst>
              <a:ext uri="{FF2B5EF4-FFF2-40B4-BE49-F238E27FC236}">
                <a16:creationId xmlns:a16="http://schemas.microsoft.com/office/drawing/2014/main" id="{CABE7C07-C54A-4051-9FEB-01945725A9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4464" y="4023519"/>
            <a:ext cx="4587754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94;p20" descr="image.png">
            <a:extLst>
              <a:ext uri="{FF2B5EF4-FFF2-40B4-BE49-F238E27FC236}">
                <a16:creationId xmlns:a16="http://schemas.microsoft.com/office/drawing/2014/main" id="{2BB9BA92-CC69-453C-8333-5250F5BBF7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9876" y="4015581"/>
            <a:ext cx="4587754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3;p20" descr="image.png">
            <a:extLst>
              <a:ext uri="{FF2B5EF4-FFF2-40B4-BE49-F238E27FC236}">
                <a16:creationId xmlns:a16="http://schemas.microsoft.com/office/drawing/2014/main" id="{D595BDAC-4E04-416E-ABB6-7F4B4278C6A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2688" y="3395614"/>
            <a:ext cx="2266624" cy="2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4;p20" descr="image.png">
            <a:extLst>
              <a:ext uri="{FF2B5EF4-FFF2-40B4-BE49-F238E27FC236}">
                <a16:creationId xmlns:a16="http://schemas.microsoft.com/office/drawing/2014/main" id="{F75869EB-AD16-47D6-9ED6-3225339C3E9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4988" y="4372670"/>
            <a:ext cx="1240579" cy="17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05;p20" descr="image.png">
            <a:extLst>
              <a:ext uri="{FF2B5EF4-FFF2-40B4-BE49-F238E27FC236}">
                <a16:creationId xmlns:a16="http://schemas.microsoft.com/office/drawing/2014/main" id="{5759568F-B966-4152-923B-8E2BCEF81FD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10401" y="4364732"/>
            <a:ext cx="1218622" cy="174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88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TANJANT İKI KAT AÇI FORMÜLÜ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 formül, bir dik üçgende yarım açıya geçiş yaparken veya trigonometrik denklemleri sadeleştirirken kritik rol oynar.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11" name="Google Shape;211;p21" descr="image.png">
            <a:extLst>
              <a:ext uri="{FF2B5EF4-FFF2-40B4-BE49-F238E27FC236}">
                <a16:creationId xmlns:a16="http://schemas.microsoft.com/office/drawing/2014/main" id="{4F367965-587C-4629-A696-3460DE61E8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400" y="3650184"/>
            <a:ext cx="4572000" cy="74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20;p21" descr="image.png">
            <a:extLst>
              <a:ext uri="{FF2B5EF4-FFF2-40B4-BE49-F238E27FC236}">
                <a16:creationId xmlns:a16="http://schemas.microsoft.com/office/drawing/2014/main" id="{FE6A0771-51D4-4AE5-B0E9-00328AB71A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6923" y="3889798"/>
            <a:ext cx="1898005" cy="316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MÜHENDISLIK UYGULAMALARI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spcBef>
                <a:spcPts val="1200"/>
              </a:spcBef>
              <a:buNone/>
            </a:pPr>
            <a:r>
              <a:rPr lang="tr-TR" dirty="0"/>
              <a:t>Trigonometrik özdeşlikler, alternatif akım (AC) devrelerinde güç hesaplamalarında ve sinyal işlemede kullanılır.</a:t>
            </a:r>
          </a:p>
          <a:p>
            <a:pPr marL="0" indent="0">
              <a:buNone/>
            </a:pPr>
            <a:r>
              <a:rPr lang="tr-TR" dirty="0"/>
              <a:t>Frekans katlama ve modülasyon işlemleri tamamen yarım açı ve toplam formüllerine dayanır.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51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Dönüşüm ve Ters Dönüşüm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TOPLAMI ÇARPIMA DÖNÜŞTÜRME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ÇARPIMI TOPLAMA DÖNÜŞTÜRME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8" name="Google Shape;255;p24" descr="image.png">
            <a:extLst>
              <a:ext uri="{FF2B5EF4-FFF2-40B4-BE49-F238E27FC236}">
                <a16:creationId xmlns:a16="http://schemas.microsoft.com/office/drawing/2014/main" id="{84396605-02A2-4709-93BC-548C175464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71825" y="2590800"/>
            <a:ext cx="64579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56;p24" descr="image.png">
            <a:extLst>
              <a:ext uri="{FF2B5EF4-FFF2-40B4-BE49-F238E27FC236}">
                <a16:creationId xmlns:a16="http://schemas.microsoft.com/office/drawing/2014/main" id="{F6CB8BAE-F746-43C5-930D-FF88761C6E8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1825" y="3427808"/>
            <a:ext cx="6457951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4;p24" descr="image.png">
            <a:extLst>
              <a:ext uri="{FF2B5EF4-FFF2-40B4-BE49-F238E27FC236}">
                <a16:creationId xmlns:a16="http://schemas.microsoft.com/office/drawing/2014/main" id="{8A828E02-2EC3-4CDF-8DE3-6AF55A629BC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05746" y="2801838"/>
            <a:ext cx="3961358" cy="31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5;p24" descr="image.png">
            <a:extLst>
              <a:ext uri="{FF2B5EF4-FFF2-40B4-BE49-F238E27FC236}">
                <a16:creationId xmlns:a16="http://schemas.microsoft.com/office/drawing/2014/main" id="{87483A5E-24F8-4688-8960-0725E879F49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746" y="3628874"/>
            <a:ext cx="4085034" cy="31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71;p25" descr="image.png">
            <a:extLst>
              <a:ext uri="{FF2B5EF4-FFF2-40B4-BE49-F238E27FC236}">
                <a16:creationId xmlns:a16="http://schemas.microsoft.com/office/drawing/2014/main" id="{D1404CAC-151C-4EA8-A109-EF29217CF9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71824" y="4744241"/>
            <a:ext cx="645795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72;p25" descr="image.png">
            <a:extLst>
              <a:ext uri="{FF2B5EF4-FFF2-40B4-BE49-F238E27FC236}">
                <a16:creationId xmlns:a16="http://schemas.microsoft.com/office/drawing/2014/main" id="{C8018C46-799B-4DD3-985A-22B2D66F3C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1823" y="5499891"/>
            <a:ext cx="6457951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80;p25" descr="image.png">
            <a:extLst>
              <a:ext uri="{FF2B5EF4-FFF2-40B4-BE49-F238E27FC236}">
                <a16:creationId xmlns:a16="http://schemas.microsoft.com/office/drawing/2014/main" id="{4B2077B3-E5A1-41B9-A4D4-B9DE6550004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63454" y="4983854"/>
            <a:ext cx="4598342" cy="28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81;p25" descr="image.png">
            <a:extLst>
              <a:ext uri="{FF2B5EF4-FFF2-40B4-BE49-F238E27FC236}">
                <a16:creationId xmlns:a16="http://schemas.microsoft.com/office/drawing/2014/main" id="{CC41FB94-9131-48A7-A7BF-99F0CAC6897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13956" y="5776116"/>
            <a:ext cx="3697337" cy="20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870</Words>
  <Application>Microsoft Office PowerPoint</Application>
  <PresentationFormat>Geniş ekran</PresentationFormat>
  <Paragraphs>143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16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Inter</vt:lpstr>
      <vt:lpstr>Wingdings</vt:lpstr>
      <vt:lpstr>Office Teması</vt:lpstr>
      <vt:lpstr>1_Özel Tasarım</vt:lpstr>
      <vt:lpstr>Özel Tasarım</vt:lpstr>
      <vt:lpstr>MATEMATİK I</vt:lpstr>
      <vt:lpstr>SINÜS TOPLAM VE FARK FORMÜLLERI</vt:lpstr>
      <vt:lpstr>KOSINÜS TOPLAM VE FARK FORMÜLLERI</vt:lpstr>
      <vt:lpstr>TANJANT TOPLAM VE FARK FORMÜLLERI</vt:lpstr>
      <vt:lpstr>SINÜS İKI KAT AÇI FORMÜLÜ</vt:lpstr>
      <vt:lpstr>KOSINÜS İKI KAT AÇI FORMÜLLERI</vt:lpstr>
      <vt:lpstr>TANJANT İKI KAT AÇI FORMÜLÜ</vt:lpstr>
      <vt:lpstr>MÜHENDISLIK UYGULAMALARI</vt:lpstr>
      <vt:lpstr>Dönüşüm ve Ters Dönüşüm</vt:lpstr>
      <vt:lpstr>SINÜS DENKLEMININ ÇÖZÜMÜ</vt:lpstr>
      <vt:lpstr>KOSINÜS DENKLEMININ ÇÖZÜMÜ</vt:lpstr>
      <vt:lpstr>TAN VE COT DENKLEMLERI</vt:lpstr>
      <vt:lpstr>Örnek Çözüm</vt:lpstr>
      <vt:lpstr>Formül Tablosu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142</cp:revision>
  <dcterms:created xsi:type="dcterms:W3CDTF">2026-04-02T07:47:59Z</dcterms:created>
  <dcterms:modified xsi:type="dcterms:W3CDTF">2026-06-26T13:08:25Z</dcterms:modified>
</cp:coreProperties>
</file>