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Default Extension="jpg" ContentType="image/jpg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77876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8640" y="10680"/>
            <a:ext cx="2088642" cy="51128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13084" y="6247413"/>
            <a:ext cx="254594" cy="5856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660" y="699592"/>
            <a:ext cx="8072678" cy="1002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10309"/>
            <a:ext cx="8072755" cy="4037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449314" y="6625234"/>
            <a:ext cx="218312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8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1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14.png"/><Relationship Id="rId4" Type="http://schemas.openxmlformats.org/officeDocument/2006/relationships/image" Target="../media/image15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image" Target="../media/image19.png"/><Relationship Id="rId7" Type="http://schemas.openxmlformats.org/officeDocument/2006/relationships/image" Target="../media/image20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21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10.jp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917573" y="1777365"/>
            <a:ext cx="530860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BULAŞICI</a:t>
            </a:r>
            <a:r>
              <a:rPr dirty="0" sz="3600" spc="-35"/>
              <a:t> </a:t>
            </a:r>
            <a:r>
              <a:rPr dirty="0" sz="3600" spc="-10"/>
              <a:t>HASTALIKLARIN</a:t>
            </a:r>
            <a:endParaRPr sz="3600"/>
          </a:p>
          <a:p>
            <a:pPr algn="ctr">
              <a:lnSpc>
                <a:spcPct val="100000"/>
              </a:lnSpc>
            </a:pPr>
            <a:r>
              <a:rPr dirty="0" sz="3600"/>
              <a:t>İHBAR</a:t>
            </a:r>
            <a:r>
              <a:rPr dirty="0" sz="3600" spc="-110"/>
              <a:t> </a:t>
            </a:r>
            <a:r>
              <a:rPr dirty="0" sz="3600"/>
              <a:t>VE</a:t>
            </a:r>
            <a:r>
              <a:rPr dirty="0" sz="3600" spc="-105"/>
              <a:t> </a:t>
            </a:r>
            <a:r>
              <a:rPr dirty="0" sz="3600"/>
              <a:t>BİLDİRİM</a:t>
            </a:r>
            <a:r>
              <a:rPr dirty="0" sz="3600" spc="-110"/>
              <a:t> </a:t>
            </a:r>
            <a:r>
              <a:rPr dirty="0" sz="3600" spc="-10"/>
              <a:t>SİSTEMİ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67533" y="3859529"/>
            <a:ext cx="447865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6096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latin typeface="Calibri"/>
                <a:cs typeface="Calibri"/>
              </a:rPr>
              <a:t>Türkiye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Halk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Sağlığı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Kurumu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Bulaşıcı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Hastalıklar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Daire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Başkanlığı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701034" y="556006"/>
            <a:ext cx="17399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Sürveyans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10309"/>
            <a:ext cx="8074025" cy="879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341630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41630" algn="l"/>
              </a:tabLst>
            </a:pPr>
            <a:r>
              <a:rPr dirty="0" sz="2800" spc="-10" b="1">
                <a:latin typeface="Calibri"/>
                <a:cs typeface="Calibri"/>
              </a:rPr>
              <a:t>Sürveyans</a:t>
            </a:r>
            <a:r>
              <a:rPr dirty="0" sz="2800" spc="-10">
                <a:latin typeface="Calibri"/>
                <a:cs typeface="Calibri"/>
              </a:rPr>
              <a:t>,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sağlık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uygulamalarını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planlama,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müdahale</a:t>
            </a:r>
            <a:endParaRPr sz="28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  <a:spcBef>
                <a:spcPts val="5"/>
              </a:spcBef>
              <a:tabLst>
                <a:tab pos="608965" algn="l"/>
                <a:tab pos="3009900" algn="l"/>
                <a:tab pos="3785870" algn="l"/>
                <a:tab pos="5021580" algn="l"/>
                <a:tab pos="6097905" algn="l"/>
              </a:tabLst>
            </a:pPr>
            <a:r>
              <a:rPr dirty="0" sz="2800" spc="-25">
                <a:latin typeface="Calibri"/>
                <a:cs typeface="Calibri"/>
              </a:rPr>
              <a:t>ve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değerlendirme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için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gerekli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sağlık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bilgilerinin,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144" y="2464435"/>
            <a:ext cx="132461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bilmesi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800" spc="-10">
                <a:latin typeface="Calibri"/>
                <a:cs typeface="Calibri"/>
              </a:rPr>
              <a:t>yakından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8022" y="2464435"/>
            <a:ext cx="117856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gereken</a:t>
            </a:r>
            <a:endParaRPr sz="2800">
              <a:latin typeface="Calibri"/>
              <a:cs typeface="Calibri"/>
            </a:endParaRPr>
          </a:p>
          <a:p>
            <a:pPr algn="r" marR="55880">
              <a:lnSpc>
                <a:spcPct val="100000"/>
              </a:lnSpc>
            </a:pPr>
            <a:r>
              <a:rPr dirty="0" sz="2800" spc="-10">
                <a:latin typeface="Calibri"/>
                <a:cs typeface="Calibri"/>
              </a:rPr>
              <a:t>ilişkili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1630" y="2464435"/>
            <a:ext cx="104965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kişilere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800" spc="-10">
                <a:latin typeface="Calibri"/>
                <a:cs typeface="Calibri"/>
              </a:rPr>
              <a:t>olarak,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0145" y="2464435"/>
            <a:ext cx="363855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95"/>
              </a:spcBef>
              <a:tabLst>
                <a:tab pos="1426845" algn="l"/>
                <a:tab pos="3288029" algn="l"/>
              </a:tabLst>
            </a:pPr>
            <a:r>
              <a:rPr dirty="0" sz="2800" spc="-10">
                <a:latin typeface="Calibri"/>
                <a:cs typeface="Calibri"/>
              </a:rPr>
              <a:t>zamanlı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dağıtılması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ile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489710" algn="l"/>
              </a:tabLst>
            </a:pPr>
            <a:r>
              <a:rPr dirty="0" sz="2800" spc="-10">
                <a:latin typeface="Calibri"/>
                <a:cs typeface="Calibri"/>
              </a:rPr>
              <a:t>devamlı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ve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22414" y="2891154"/>
            <a:ext cx="14859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sistematik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9144" y="3318128"/>
            <a:ext cx="7157720" cy="1475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toplanması,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analizi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ile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yorumudur.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85"/>
              </a:spcBef>
            </a:pPr>
            <a:endParaRPr sz="2800">
              <a:latin typeface="Calibri"/>
              <a:cs typeface="Calibri"/>
            </a:endParaRPr>
          </a:p>
          <a:p>
            <a:pPr marL="3881120">
              <a:lnSpc>
                <a:spcPct val="100000"/>
              </a:lnSpc>
            </a:pPr>
            <a:r>
              <a:rPr dirty="0" sz="2800" b="1" i="1">
                <a:solidFill>
                  <a:srgbClr val="C00000"/>
                </a:solidFill>
                <a:latin typeface="Calibri"/>
                <a:cs typeface="Calibri"/>
              </a:rPr>
              <a:t>(Dünya</a:t>
            </a:r>
            <a:r>
              <a:rPr dirty="0" sz="2800" spc="-75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C00000"/>
                </a:solidFill>
                <a:latin typeface="Calibri"/>
                <a:cs typeface="Calibri"/>
              </a:rPr>
              <a:t>Sağlık</a:t>
            </a:r>
            <a:r>
              <a:rPr dirty="0" sz="2800" spc="-65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0" b="1" i="1">
                <a:solidFill>
                  <a:srgbClr val="C00000"/>
                </a:solidFill>
                <a:latin typeface="Calibri"/>
                <a:cs typeface="Calibri"/>
              </a:rPr>
              <a:t>Örgütü)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437" y="1850262"/>
            <a:ext cx="8208009" cy="433578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just" marL="354330" marR="8255" indent="-34163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Verilerin</a:t>
            </a:r>
            <a:r>
              <a:rPr dirty="0" sz="2800" spc="415">
                <a:latin typeface="Calibri"/>
                <a:cs typeface="Calibri"/>
              </a:rPr>
              <a:t>    </a:t>
            </a:r>
            <a:r>
              <a:rPr dirty="0" sz="2800" b="1">
                <a:latin typeface="Calibri"/>
                <a:cs typeface="Calibri"/>
              </a:rPr>
              <a:t>sistematik</a:t>
            </a:r>
            <a:r>
              <a:rPr dirty="0" sz="2800" spc="415" b="1">
                <a:latin typeface="Calibri"/>
                <a:cs typeface="Calibri"/>
              </a:rPr>
              <a:t>    </a:t>
            </a:r>
            <a:r>
              <a:rPr dirty="0" sz="2800" b="1">
                <a:latin typeface="Calibri"/>
                <a:cs typeface="Calibri"/>
              </a:rPr>
              <a:t>olarak</a:t>
            </a:r>
            <a:r>
              <a:rPr dirty="0" sz="2800" spc="420" b="1">
                <a:latin typeface="Calibri"/>
                <a:cs typeface="Calibri"/>
              </a:rPr>
              <a:t>    </a:t>
            </a:r>
            <a:r>
              <a:rPr dirty="0" sz="2800" b="1">
                <a:latin typeface="Calibri"/>
                <a:cs typeface="Calibri"/>
              </a:rPr>
              <a:t>toplanması</a:t>
            </a:r>
            <a:r>
              <a:rPr dirty="0" sz="2800" spc="420" b="1">
                <a:latin typeface="Calibri"/>
                <a:cs typeface="Calibri"/>
              </a:rPr>
              <a:t>    </a:t>
            </a:r>
            <a:r>
              <a:rPr dirty="0" sz="2800" spc="-25">
                <a:latin typeface="Calibri"/>
                <a:cs typeface="Calibri"/>
              </a:rPr>
              <a:t>ve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biriktirilmesidir.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0"/>
              </a:spcBef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algn="just" marL="354330" marR="5080" indent="-341630">
              <a:lnSpc>
                <a:spcPts val="302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Elde</a:t>
            </a:r>
            <a:r>
              <a:rPr dirty="0" sz="2800" spc="5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edilen</a:t>
            </a:r>
            <a:r>
              <a:rPr dirty="0" sz="2800" spc="6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sonuçlara</a:t>
            </a:r>
            <a:r>
              <a:rPr dirty="0" sz="2800" spc="6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göre</a:t>
            </a:r>
            <a:r>
              <a:rPr dirty="0" sz="2800" spc="6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harekete</a:t>
            </a:r>
            <a:r>
              <a:rPr dirty="0" sz="2800" spc="5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geçecek</a:t>
            </a:r>
            <a:r>
              <a:rPr dirty="0" sz="2800" spc="6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kişiler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başta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olmak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üzere,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bu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sonuçlara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ihtiyacı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olan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birimlere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hızla</a:t>
            </a:r>
            <a:r>
              <a:rPr dirty="0" sz="2800" spc="415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geri</a:t>
            </a:r>
            <a:r>
              <a:rPr dirty="0" sz="2800" spc="42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bildirimini</a:t>
            </a:r>
            <a:r>
              <a:rPr dirty="0" sz="2800" spc="415" b="1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sağlayacak</a:t>
            </a:r>
            <a:r>
              <a:rPr dirty="0" sz="2800" spc="42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şekilde</a:t>
            </a:r>
            <a:r>
              <a:rPr dirty="0" sz="2800" spc="415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verilerin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değerlendirilmesi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sürecidir.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80"/>
              </a:spcBef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 i="1">
                <a:latin typeface="Calibri"/>
                <a:cs typeface="Calibri"/>
              </a:rPr>
              <a:t>Sürveyans</a:t>
            </a:r>
            <a:r>
              <a:rPr dirty="0" sz="2800" spc="-7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kısaca;</a:t>
            </a:r>
            <a:endParaRPr sz="2800">
              <a:latin typeface="Calibri"/>
              <a:cs typeface="Calibri"/>
            </a:endParaRPr>
          </a:p>
          <a:p>
            <a:pPr marL="335280">
              <a:lnSpc>
                <a:spcPct val="100000"/>
              </a:lnSpc>
              <a:spcBef>
                <a:spcPts val="335"/>
              </a:spcBef>
            </a:pPr>
            <a:r>
              <a:rPr dirty="0" sz="2800" spc="-10" b="1" i="1">
                <a:latin typeface="Calibri"/>
                <a:cs typeface="Calibri"/>
              </a:rPr>
              <a:t>Harekete</a:t>
            </a:r>
            <a:r>
              <a:rPr dirty="0" sz="2800" spc="-55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geçmek</a:t>
            </a:r>
            <a:r>
              <a:rPr dirty="0" sz="2800" spc="-70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için</a:t>
            </a:r>
            <a:r>
              <a:rPr dirty="0" sz="2800" spc="-85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veri</a:t>
            </a:r>
            <a:r>
              <a:rPr dirty="0" sz="2800" spc="-85" b="1" i="1">
                <a:latin typeface="Calibri"/>
                <a:cs typeface="Calibri"/>
              </a:rPr>
              <a:t> </a:t>
            </a:r>
            <a:r>
              <a:rPr dirty="0" sz="2800" spc="-10" b="1" i="1">
                <a:latin typeface="Calibri"/>
                <a:cs typeface="Calibri"/>
              </a:rPr>
              <a:t>toplamaktır.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3701034" y="641984"/>
            <a:ext cx="17399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Sürveyans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53820">
              <a:lnSpc>
                <a:spcPct val="100000"/>
              </a:lnSpc>
              <a:spcBef>
                <a:spcPts val="105"/>
              </a:spcBef>
            </a:pPr>
            <a:r>
              <a:rPr dirty="0"/>
              <a:t>Bulaşıcı</a:t>
            </a:r>
            <a:r>
              <a:rPr dirty="0" spc="-100"/>
              <a:t> </a:t>
            </a:r>
            <a:r>
              <a:rPr dirty="0"/>
              <a:t>Hastalıkların</a:t>
            </a:r>
            <a:r>
              <a:rPr dirty="0" spc="-85"/>
              <a:t> </a:t>
            </a:r>
            <a:r>
              <a:rPr dirty="0" spc="-10"/>
              <a:t>Sürveyansı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832559"/>
            <a:ext cx="8069580" cy="2927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1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hastalıklardan</a:t>
            </a:r>
            <a:r>
              <a:rPr dirty="0" sz="2800" spc="1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korunma</a:t>
            </a:r>
            <a:r>
              <a:rPr dirty="0" sz="2800" spc="1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1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bunların</a:t>
            </a:r>
            <a:r>
              <a:rPr dirty="0" sz="2800" spc="1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kontrolü 	için;</a:t>
            </a:r>
            <a:endParaRPr sz="2800">
              <a:latin typeface="Calibri"/>
              <a:cs typeface="Calibri"/>
            </a:endParaRPr>
          </a:p>
          <a:p>
            <a:pPr marL="355600" marR="465455" indent="-20320">
              <a:lnSpc>
                <a:spcPct val="120000"/>
              </a:lnSpc>
              <a:spcBef>
                <a:spcPts val="5"/>
              </a:spcBef>
            </a:pPr>
            <a:r>
              <a:rPr dirty="0" sz="2800">
                <a:latin typeface="Calibri"/>
                <a:cs typeface="Calibri"/>
              </a:rPr>
              <a:t>verilerin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düzenli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rutin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olarak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sürekli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toplanması, </a:t>
            </a:r>
            <a:r>
              <a:rPr dirty="0" sz="2800">
                <a:latin typeface="Calibri"/>
                <a:cs typeface="Calibri"/>
              </a:rPr>
              <a:t>analiz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edilmesi,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675"/>
              </a:spcBef>
            </a:pPr>
            <a:r>
              <a:rPr dirty="0" sz="2800" spc="-10">
                <a:latin typeface="Calibri"/>
                <a:cs typeface="Calibri"/>
              </a:rPr>
              <a:t>yorumlanması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ve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670"/>
              </a:spcBef>
            </a:pPr>
            <a:r>
              <a:rPr dirty="0" sz="2800">
                <a:latin typeface="Calibri"/>
                <a:cs typeface="Calibri"/>
              </a:rPr>
              <a:t>geri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bildirim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yapılmasıdır.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392" rIns="0" bIns="0" rtlCol="0" vert="horz">
            <a:spAutoFit/>
          </a:bodyPr>
          <a:lstStyle/>
          <a:p>
            <a:pPr marL="2245360">
              <a:lnSpc>
                <a:spcPct val="100000"/>
              </a:lnSpc>
              <a:spcBef>
                <a:spcPts val="105"/>
              </a:spcBef>
            </a:pPr>
            <a:r>
              <a:rPr dirty="0"/>
              <a:t>Sürveyansın</a:t>
            </a:r>
            <a:r>
              <a:rPr dirty="0" spc="-160"/>
              <a:t> </a:t>
            </a:r>
            <a:r>
              <a:rPr dirty="0" spc="-10"/>
              <a:t>Amacı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267" y="1751203"/>
            <a:ext cx="8165465" cy="3537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Bir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durumun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veya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hastalığın</a:t>
            </a:r>
            <a:endParaRPr sz="24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buFont typeface="Wingdings"/>
              <a:buChar char=""/>
              <a:tabLst>
                <a:tab pos="812165" algn="l"/>
              </a:tabLst>
            </a:pPr>
            <a:r>
              <a:rPr dirty="0" sz="2400" b="1">
                <a:latin typeface="Calibri"/>
                <a:cs typeface="Calibri"/>
              </a:rPr>
              <a:t>Görülme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sıklığındaki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değişiklikleri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gözlemlemek,</a:t>
            </a:r>
            <a:endParaRPr sz="24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buFont typeface="Wingdings"/>
              <a:buChar char=""/>
              <a:tabLst>
                <a:tab pos="812165" algn="l"/>
              </a:tabLst>
            </a:pPr>
            <a:r>
              <a:rPr dirty="0" sz="2400">
                <a:latin typeface="Calibri"/>
                <a:cs typeface="Calibri"/>
              </a:rPr>
              <a:t>Salgınları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erken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tespit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etmek,</a:t>
            </a:r>
            <a:endParaRPr sz="24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buFont typeface="Wingdings"/>
              <a:buChar char=""/>
              <a:tabLst>
                <a:tab pos="812165" algn="l"/>
              </a:tabLst>
            </a:pPr>
            <a:r>
              <a:rPr dirty="0" sz="2400" spc="-10">
                <a:latin typeface="Calibri"/>
                <a:cs typeface="Calibri"/>
              </a:rPr>
              <a:t>Koruyucu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önlemlerin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etkisini</a:t>
            </a:r>
            <a:r>
              <a:rPr dirty="0" sz="2400" spc="-10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değerlendirmek</a:t>
            </a:r>
            <a:r>
              <a:rPr dirty="0" sz="2400" spc="-1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buFont typeface="Wingdings"/>
              <a:buChar char=""/>
              <a:tabLst>
                <a:tab pos="812165" algn="l"/>
              </a:tabLst>
            </a:pPr>
            <a:r>
              <a:rPr dirty="0" sz="2400" spc="-20">
                <a:latin typeface="Calibri"/>
                <a:cs typeface="Calibri"/>
              </a:rPr>
              <a:t>Etkenlere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hassas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grupları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belirlemek,</a:t>
            </a:r>
            <a:endParaRPr sz="24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buFont typeface="Wingdings"/>
              <a:buChar char=""/>
              <a:tabLst>
                <a:tab pos="812165" algn="l"/>
              </a:tabLst>
            </a:pPr>
            <a:r>
              <a:rPr dirty="0" sz="2400" spc="-10">
                <a:latin typeface="Calibri"/>
                <a:cs typeface="Calibri"/>
              </a:rPr>
              <a:t>Kaynakların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bölüşülmesi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için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öncelikleri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ortaya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koyabilmek,</a:t>
            </a:r>
            <a:endParaRPr sz="24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buFont typeface="Wingdings"/>
              <a:buChar char=""/>
              <a:tabLst>
                <a:tab pos="812165" algn="l"/>
              </a:tabLst>
            </a:pPr>
            <a:r>
              <a:rPr dirty="0" sz="2400">
                <a:latin typeface="Calibri"/>
                <a:cs typeface="Calibri"/>
              </a:rPr>
              <a:t>Hastalığın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nedenine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ilişkin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ipuçları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bulabilmektir</a:t>
            </a:r>
            <a:r>
              <a:rPr dirty="0" sz="2400" spc="-1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595"/>
              </a:lnSpc>
              <a:spcBef>
                <a:spcPts val="230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Hastalıkların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kontrolü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korunması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sağlanarak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morbidite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ve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595"/>
              </a:lnSpc>
            </a:pPr>
            <a:r>
              <a:rPr dirty="0" sz="2400">
                <a:latin typeface="Calibri"/>
                <a:cs typeface="Calibri"/>
              </a:rPr>
              <a:t>mortaliteyi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azaltmaktır.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7784" rIns="0" bIns="0" rtlCol="0" vert="horz">
            <a:spAutoFit/>
          </a:bodyPr>
          <a:lstStyle/>
          <a:p>
            <a:pPr marL="752475">
              <a:lnSpc>
                <a:spcPct val="100000"/>
              </a:lnSpc>
              <a:spcBef>
                <a:spcPts val="105"/>
              </a:spcBef>
            </a:pPr>
            <a:r>
              <a:rPr dirty="0"/>
              <a:t>Sürveyansın</a:t>
            </a:r>
            <a:r>
              <a:rPr dirty="0" spc="-114"/>
              <a:t> </a:t>
            </a:r>
            <a:r>
              <a:rPr dirty="0"/>
              <a:t>Sağlık</a:t>
            </a:r>
            <a:r>
              <a:rPr dirty="0" spc="-105"/>
              <a:t> </a:t>
            </a:r>
            <a:r>
              <a:rPr dirty="0"/>
              <a:t>Hizmetlerine</a:t>
            </a:r>
            <a:r>
              <a:rPr dirty="0" spc="-80"/>
              <a:t> </a:t>
            </a:r>
            <a:r>
              <a:rPr dirty="0" spc="-10"/>
              <a:t>Katkısı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3444" y="1711579"/>
            <a:ext cx="7615555" cy="3866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Arial MT"/>
              <a:buChar char="–"/>
              <a:tabLst>
                <a:tab pos="298450" algn="l"/>
                <a:tab pos="1840230" algn="l"/>
                <a:tab pos="2876550" algn="l"/>
                <a:tab pos="4810760" algn="l"/>
                <a:tab pos="6189980" algn="l"/>
              </a:tabLst>
            </a:pPr>
            <a:r>
              <a:rPr dirty="0" sz="2800" spc="-10">
                <a:latin typeface="Calibri"/>
                <a:cs typeface="Calibri"/>
              </a:rPr>
              <a:t>Sağlıkla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ilgili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sorunların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ortaya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konularak</a:t>
            </a:r>
            <a:endParaRPr sz="2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2800" spc="-10">
                <a:latin typeface="Calibri"/>
                <a:cs typeface="Calibri"/>
              </a:rPr>
              <a:t>tanımlanması,</a:t>
            </a:r>
            <a:endParaRPr sz="2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70"/>
              </a:spcBef>
              <a:buFont typeface="Arial MT"/>
              <a:buChar char="–"/>
              <a:tabLst>
                <a:tab pos="298450" algn="l"/>
              </a:tabLst>
            </a:pPr>
            <a:r>
              <a:rPr dirty="0" sz="2800">
                <a:latin typeface="Calibri"/>
                <a:cs typeface="Calibri"/>
              </a:rPr>
              <a:t>Sorunlarla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ilgili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önceliklerin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belirlenmesi,</a:t>
            </a:r>
            <a:endParaRPr sz="2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75"/>
              </a:spcBef>
              <a:buFont typeface="Arial MT"/>
              <a:buChar char="–"/>
              <a:tabLst>
                <a:tab pos="298450" algn="l"/>
              </a:tabLst>
            </a:pPr>
            <a:r>
              <a:rPr dirty="0" sz="2800">
                <a:latin typeface="Calibri"/>
                <a:cs typeface="Calibri"/>
              </a:rPr>
              <a:t>Sorunlara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yönelik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amaçların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belirlenmesi,</a:t>
            </a:r>
            <a:endParaRPr sz="2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70"/>
              </a:spcBef>
              <a:buFont typeface="Arial MT"/>
              <a:buChar char="–"/>
              <a:tabLst>
                <a:tab pos="298450" algn="l"/>
              </a:tabLst>
            </a:pPr>
            <a:r>
              <a:rPr dirty="0" sz="2800" spc="-10">
                <a:latin typeface="Calibri"/>
                <a:cs typeface="Calibri"/>
              </a:rPr>
              <a:t>Stratejilerin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saptanması,</a:t>
            </a:r>
            <a:endParaRPr sz="2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75"/>
              </a:spcBef>
              <a:buFont typeface="Arial MT"/>
              <a:buChar char="–"/>
              <a:tabLst>
                <a:tab pos="298450" algn="l"/>
              </a:tabLst>
            </a:pPr>
            <a:r>
              <a:rPr dirty="0" sz="2800">
                <a:latin typeface="Calibri"/>
                <a:cs typeface="Calibri"/>
              </a:rPr>
              <a:t>Koruma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kontrol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önlemlerinin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değerlendirilmesi,</a:t>
            </a:r>
            <a:endParaRPr sz="280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spcBef>
                <a:spcPts val="675"/>
              </a:spcBef>
              <a:buFont typeface="Arial MT"/>
              <a:buChar char="–"/>
              <a:tabLst>
                <a:tab pos="299085" algn="l"/>
                <a:tab pos="1379220" algn="l"/>
                <a:tab pos="2259330" algn="l"/>
                <a:tab pos="3964940" algn="l"/>
                <a:tab pos="6783070" algn="l"/>
              </a:tabLst>
            </a:pPr>
            <a:r>
              <a:rPr dirty="0" sz="2800" spc="-20">
                <a:latin typeface="Calibri"/>
                <a:cs typeface="Calibri"/>
              </a:rPr>
              <a:t>Daha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ileri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araştırma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gereksinimlerinin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tespit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edilmesi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olarak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sıralanabilir.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768345" y="628014"/>
            <a:ext cx="360807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Sürveyansın</a:t>
            </a:r>
            <a:r>
              <a:rPr dirty="0" spc="-155"/>
              <a:t> </a:t>
            </a:r>
            <a:r>
              <a:rPr dirty="0"/>
              <a:t>Önemi-</a:t>
            </a:r>
            <a:r>
              <a:rPr dirty="0" spc="-50"/>
              <a:t>1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9144" y="2037714"/>
            <a:ext cx="28435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7910" algn="l"/>
                <a:tab pos="2467610" algn="l"/>
              </a:tabLst>
            </a:pPr>
            <a:r>
              <a:rPr dirty="0" sz="2800" spc="-10">
                <a:latin typeface="Calibri"/>
                <a:cs typeface="Calibri"/>
              </a:rPr>
              <a:t>Hangi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verilerin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610309"/>
            <a:ext cx="6715759" cy="879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330" algn="l"/>
                <a:tab pos="2298700" algn="l"/>
                <a:tab pos="3373120" algn="l"/>
                <a:tab pos="4589780" algn="l"/>
                <a:tab pos="5344160" algn="l"/>
              </a:tabLst>
            </a:pPr>
            <a:r>
              <a:rPr dirty="0" sz="2800" spc="-10">
                <a:latin typeface="Calibri"/>
                <a:cs typeface="Calibri"/>
              </a:rPr>
              <a:t>Sürveyansın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amacı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sadece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veri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toplamak</a:t>
            </a:r>
            <a:endParaRPr sz="2800">
              <a:latin typeface="Calibri"/>
              <a:cs typeface="Calibri"/>
            </a:endParaRPr>
          </a:p>
          <a:p>
            <a:pPr marL="3394710">
              <a:lnSpc>
                <a:spcPct val="100000"/>
              </a:lnSpc>
              <a:spcBef>
                <a:spcPts val="5"/>
              </a:spcBef>
              <a:tabLst>
                <a:tab pos="4641850" algn="l"/>
              </a:tabLst>
            </a:pPr>
            <a:r>
              <a:rPr dirty="0" sz="2800" spc="-10">
                <a:latin typeface="Calibri"/>
                <a:cs typeface="Calibri"/>
              </a:rPr>
              <a:t>amaçla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toplandığının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83957" y="1610309"/>
            <a:ext cx="1325880" cy="879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0815">
              <a:lnSpc>
                <a:spcPct val="100000"/>
              </a:lnSpc>
              <a:spcBef>
                <a:spcPts val="95"/>
              </a:spcBef>
            </a:pPr>
            <a:r>
              <a:rPr dirty="0" sz="2800" spc="-30">
                <a:latin typeface="Calibri"/>
                <a:cs typeface="Calibri"/>
              </a:rPr>
              <a:t>değildir.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 spc="-10">
                <a:latin typeface="Calibri"/>
                <a:cs typeface="Calibri"/>
              </a:rPr>
              <a:t>bilinmesi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378481"/>
            <a:ext cx="8071484" cy="284226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5600">
              <a:lnSpc>
                <a:spcPct val="100000"/>
              </a:lnSpc>
              <a:spcBef>
                <a:spcPts val="770"/>
              </a:spcBef>
            </a:pPr>
            <a:r>
              <a:rPr dirty="0" sz="2800" spc="-10">
                <a:latin typeface="Calibri"/>
                <a:cs typeface="Calibri"/>
              </a:rPr>
              <a:t>gereklidir.</a:t>
            </a:r>
            <a:endParaRPr sz="2800">
              <a:latin typeface="Calibri"/>
              <a:cs typeface="Calibri"/>
            </a:endParaRPr>
          </a:p>
          <a:p>
            <a:pPr algn="just" marL="353695" marR="5080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Hastalıkların</a:t>
            </a:r>
            <a:r>
              <a:rPr dirty="0" sz="2800" spc="48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sıklığını</a:t>
            </a:r>
            <a:r>
              <a:rPr dirty="0" sz="2800" spc="4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belirlemek</a:t>
            </a:r>
            <a:r>
              <a:rPr dirty="0" sz="2800" spc="4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için</a:t>
            </a:r>
            <a:r>
              <a:rPr dirty="0" sz="2800" spc="48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analiz</a:t>
            </a:r>
            <a:r>
              <a:rPr dirty="0" sz="2800" spc="4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edilebilir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bilgileri</a:t>
            </a:r>
            <a:r>
              <a:rPr dirty="0" sz="2800" spc="57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hızlı</a:t>
            </a:r>
            <a:r>
              <a:rPr dirty="0" sz="2800" spc="5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57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güvenli</a:t>
            </a:r>
            <a:r>
              <a:rPr dirty="0" sz="2800" spc="5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biçimde</a:t>
            </a:r>
            <a:r>
              <a:rPr dirty="0" sz="2800" spc="5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sağlamak</a:t>
            </a:r>
            <a:r>
              <a:rPr dirty="0" sz="2800" spc="580">
                <a:latin typeface="Calibri"/>
                <a:cs typeface="Calibri"/>
              </a:rPr>
              <a:t>  </a:t>
            </a:r>
            <a:r>
              <a:rPr dirty="0" sz="2800" spc="-25">
                <a:latin typeface="Calibri"/>
                <a:cs typeface="Calibri"/>
              </a:rPr>
              <a:t>ve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hastalığın</a:t>
            </a:r>
            <a:r>
              <a:rPr dirty="0" sz="2800" spc="29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kimlerde</a:t>
            </a:r>
            <a:r>
              <a:rPr dirty="0" sz="2800" spc="29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nerede</a:t>
            </a:r>
            <a:r>
              <a:rPr dirty="0" sz="2800" spc="30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30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ne</a:t>
            </a:r>
            <a:r>
              <a:rPr dirty="0" sz="2800" spc="30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zaman</a:t>
            </a:r>
            <a:r>
              <a:rPr dirty="0" sz="2800" spc="300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ortaya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çıktığına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dair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soruları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yanıtlayabilmek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önemlidir.</a:t>
            </a:r>
            <a:endParaRPr sz="2800">
              <a:latin typeface="Calibri"/>
              <a:cs typeface="Calibri"/>
            </a:endParaRPr>
          </a:p>
          <a:p>
            <a:pPr algn="just" marL="354330" indent="-34163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>
                <a:latin typeface="Calibri"/>
                <a:cs typeface="Calibri"/>
              </a:rPr>
              <a:t>Sağlık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hizmeti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sunumundaki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değişiklikler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saptanabilir.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768345" y="772159"/>
            <a:ext cx="360807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Sürveyansın</a:t>
            </a:r>
            <a:r>
              <a:rPr dirty="0" spc="-155"/>
              <a:t> </a:t>
            </a:r>
            <a:r>
              <a:rPr dirty="0"/>
              <a:t>Önemi-</a:t>
            </a:r>
            <a:r>
              <a:rPr dirty="0" spc="-50"/>
              <a:t>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353695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/>
              <a:t>Sürveyans</a:t>
            </a:r>
            <a:r>
              <a:rPr dirty="0" spc="480"/>
              <a:t> </a:t>
            </a:r>
            <a:r>
              <a:rPr dirty="0"/>
              <a:t>ile</a:t>
            </a:r>
            <a:r>
              <a:rPr dirty="0" spc="495"/>
              <a:t> </a:t>
            </a:r>
            <a:r>
              <a:rPr dirty="0"/>
              <a:t>hastalıkların</a:t>
            </a:r>
            <a:r>
              <a:rPr dirty="0" spc="484"/>
              <a:t> </a:t>
            </a:r>
            <a:r>
              <a:rPr dirty="0"/>
              <a:t>tipleri,</a:t>
            </a:r>
            <a:r>
              <a:rPr dirty="0" spc="484"/>
              <a:t> </a:t>
            </a:r>
            <a:r>
              <a:rPr dirty="0"/>
              <a:t>değişim</a:t>
            </a:r>
            <a:r>
              <a:rPr dirty="0" spc="480"/>
              <a:t> </a:t>
            </a:r>
            <a:r>
              <a:rPr dirty="0" spc="-10"/>
              <a:t>trendleri, </a:t>
            </a:r>
            <a:r>
              <a:rPr dirty="0" spc="-10"/>
              <a:t>	</a:t>
            </a:r>
            <a:r>
              <a:rPr dirty="0"/>
              <a:t>alınabilecek</a:t>
            </a:r>
            <a:r>
              <a:rPr dirty="0" spc="140"/>
              <a:t>  </a:t>
            </a:r>
            <a:r>
              <a:rPr dirty="0"/>
              <a:t>korunma</a:t>
            </a:r>
            <a:r>
              <a:rPr dirty="0" spc="145"/>
              <a:t>  </a:t>
            </a:r>
            <a:r>
              <a:rPr dirty="0"/>
              <a:t>ve</a:t>
            </a:r>
            <a:r>
              <a:rPr dirty="0" spc="150"/>
              <a:t>  </a:t>
            </a:r>
            <a:r>
              <a:rPr dirty="0"/>
              <a:t>kontrol</a:t>
            </a:r>
            <a:r>
              <a:rPr dirty="0" spc="140"/>
              <a:t>  </a:t>
            </a:r>
            <a:r>
              <a:rPr dirty="0"/>
              <a:t>önlemleri</a:t>
            </a:r>
            <a:r>
              <a:rPr dirty="0" spc="140"/>
              <a:t>  </a:t>
            </a:r>
            <a:r>
              <a:rPr dirty="0" spc="-10"/>
              <a:t>ortaya 	konabilir.</a:t>
            </a:r>
          </a:p>
          <a:p>
            <a:pPr algn="just" marL="353695" marR="5080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/>
              <a:t>Hastalığın</a:t>
            </a:r>
            <a:r>
              <a:rPr dirty="0" spc="645"/>
              <a:t> </a:t>
            </a:r>
            <a:r>
              <a:rPr dirty="0"/>
              <a:t>toplumdaki</a:t>
            </a:r>
            <a:r>
              <a:rPr dirty="0" spc="640"/>
              <a:t> </a:t>
            </a:r>
            <a:r>
              <a:rPr dirty="0"/>
              <a:t>insidansı</a:t>
            </a:r>
            <a:r>
              <a:rPr dirty="0" spc="645"/>
              <a:t> </a:t>
            </a:r>
            <a:r>
              <a:rPr dirty="0"/>
              <a:t>ve</a:t>
            </a:r>
            <a:r>
              <a:rPr dirty="0" spc="645"/>
              <a:t> </a:t>
            </a:r>
            <a:r>
              <a:rPr dirty="0"/>
              <a:t>prevalansı</a:t>
            </a:r>
            <a:r>
              <a:rPr dirty="0" spc="625"/>
              <a:t> </a:t>
            </a:r>
            <a:r>
              <a:rPr dirty="0" spc="-10"/>
              <a:t>takip </a:t>
            </a:r>
            <a:r>
              <a:rPr dirty="0" spc="-10"/>
              <a:t>	</a:t>
            </a:r>
            <a:r>
              <a:rPr dirty="0"/>
              <a:t>edilebilir,</a:t>
            </a:r>
            <a:r>
              <a:rPr dirty="0" spc="495"/>
              <a:t>  </a:t>
            </a:r>
            <a:r>
              <a:rPr dirty="0"/>
              <a:t>yüksek</a:t>
            </a:r>
            <a:r>
              <a:rPr dirty="0" spc="495"/>
              <a:t>  </a:t>
            </a:r>
            <a:r>
              <a:rPr dirty="0"/>
              <a:t>riskli</a:t>
            </a:r>
            <a:r>
              <a:rPr dirty="0" spc="495"/>
              <a:t>  </a:t>
            </a:r>
            <a:r>
              <a:rPr dirty="0"/>
              <a:t>bölge</a:t>
            </a:r>
            <a:r>
              <a:rPr dirty="0" spc="495"/>
              <a:t>  </a:t>
            </a:r>
            <a:r>
              <a:rPr dirty="0"/>
              <a:t>ve</a:t>
            </a:r>
            <a:r>
              <a:rPr dirty="0" spc="484"/>
              <a:t>  </a:t>
            </a:r>
            <a:r>
              <a:rPr dirty="0"/>
              <a:t>kişi</a:t>
            </a:r>
            <a:r>
              <a:rPr dirty="0" spc="495"/>
              <a:t>  </a:t>
            </a:r>
            <a:r>
              <a:rPr dirty="0" spc="-10"/>
              <a:t>özellikleri </a:t>
            </a:r>
            <a:r>
              <a:rPr dirty="0" spc="-10"/>
              <a:t>	</a:t>
            </a:r>
            <a:r>
              <a:rPr dirty="0"/>
              <a:t>tanımlanabilir</a:t>
            </a:r>
            <a:r>
              <a:rPr dirty="0" spc="465"/>
              <a:t>  </a:t>
            </a:r>
            <a:r>
              <a:rPr dirty="0"/>
              <a:t>ve</a:t>
            </a:r>
            <a:r>
              <a:rPr dirty="0" spc="470"/>
              <a:t>  </a:t>
            </a:r>
            <a:r>
              <a:rPr dirty="0"/>
              <a:t>hastalığın</a:t>
            </a:r>
            <a:r>
              <a:rPr dirty="0" spc="475"/>
              <a:t>  </a:t>
            </a:r>
            <a:r>
              <a:rPr dirty="0"/>
              <a:t>topluma</a:t>
            </a:r>
            <a:r>
              <a:rPr dirty="0" spc="480"/>
              <a:t>  </a:t>
            </a:r>
            <a:r>
              <a:rPr dirty="0"/>
              <a:t>olan</a:t>
            </a:r>
            <a:r>
              <a:rPr dirty="0" spc="470"/>
              <a:t>  </a:t>
            </a:r>
            <a:r>
              <a:rPr dirty="0" spc="-20"/>
              <a:t>yükü </a:t>
            </a:r>
            <a:r>
              <a:rPr dirty="0" spc="-20"/>
              <a:t>	</a:t>
            </a:r>
            <a:r>
              <a:rPr dirty="0" spc="-10"/>
              <a:t>belirlenebilir.</a:t>
            </a:r>
          </a:p>
          <a:p>
            <a:pPr algn="just" marL="353695" marR="6985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/>
              <a:t>Hastalıkların</a:t>
            </a:r>
            <a:r>
              <a:rPr dirty="0" spc="55"/>
              <a:t>  </a:t>
            </a:r>
            <a:r>
              <a:rPr dirty="0"/>
              <a:t>değişim</a:t>
            </a:r>
            <a:r>
              <a:rPr dirty="0" spc="45"/>
              <a:t>  </a:t>
            </a:r>
            <a:r>
              <a:rPr dirty="0"/>
              <a:t>trendleri</a:t>
            </a:r>
            <a:r>
              <a:rPr dirty="0" spc="45"/>
              <a:t>  </a:t>
            </a:r>
            <a:r>
              <a:rPr dirty="0"/>
              <a:t>yer,</a:t>
            </a:r>
            <a:r>
              <a:rPr dirty="0" spc="50"/>
              <a:t>  </a:t>
            </a:r>
            <a:r>
              <a:rPr dirty="0"/>
              <a:t>kişi</a:t>
            </a:r>
            <a:r>
              <a:rPr dirty="0" spc="55"/>
              <a:t>  </a:t>
            </a:r>
            <a:r>
              <a:rPr dirty="0"/>
              <a:t>ve</a:t>
            </a:r>
            <a:r>
              <a:rPr dirty="0" spc="45"/>
              <a:t>  </a:t>
            </a:r>
            <a:r>
              <a:rPr dirty="0" spc="-10"/>
              <a:t>zamana </a:t>
            </a:r>
            <a:r>
              <a:rPr dirty="0" spc="-10"/>
              <a:t>	</a:t>
            </a:r>
            <a:r>
              <a:rPr dirty="0"/>
              <a:t>göre</a:t>
            </a:r>
            <a:r>
              <a:rPr dirty="0" spc="-90"/>
              <a:t> </a:t>
            </a:r>
            <a:r>
              <a:rPr dirty="0" spc="-10"/>
              <a:t>izlenebilir.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768345" y="628014"/>
            <a:ext cx="360807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Sürveyansın</a:t>
            </a:r>
            <a:r>
              <a:rPr dirty="0" spc="-100"/>
              <a:t> </a:t>
            </a:r>
            <a:r>
              <a:rPr dirty="0" spc="-10"/>
              <a:t>Önemi-</a:t>
            </a:r>
            <a:r>
              <a:rPr dirty="0" spc="-5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422857"/>
            <a:ext cx="8074025" cy="41230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3695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Hastalıkların</a:t>
            </a:r>
            <a:r>
              <a:rPr dirty="0" sz="2800" spc="1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sıklık</a:t>
            </a:r>
            <a:r>
              <a:rPr dirty="0" sz="2800" spc="1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1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dağılımının</a:t>
            </a:r>
            <a:r>
              <a:rPr dirty="0" sz="2800" spc="1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sürekli</a:t>
            </a:r>
            <a:r>
              <a:rPr dirty="0" sz="2800" spc="1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izlenmesi</a:t>
            </a:r>
            <a:r>
              <a:rPr dirty="0" sz="2800" spc="16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ile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muhtemel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salgınlar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zamanında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tespit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edilebilir.</a:t>
            </a:r>
            <a:endParaRPr sz="2800">
              <a:latin typeface="Calibri"/>
              <a:cs typeface="Calibri"/>
            </a:endParaRPr>
          </a:p>
          <a:p>
            <a:pPr algn="just" marL="353695" marR="8255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Hastalığın</a:t>
            </a:r>
            <a:r>
              <a:rPr dirty="0" sz="2800" spc="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doğal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seyrinin</a:t>
            </a:r>
            <a:r>
              <a:rPr dirty="0" sz="2800" spc="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takibiyle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olabilecek</a:t>
            </a:r>
            <a:r>
              <a:rPr dirty="0" sz="2800" spc="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salgınlar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önceden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tespit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edilebilir.</a:t>
            </a:r>
            <a:endParaRPr sz="2800">
              <a:latin typeface="Calibri"/>
              <a:cs typeface="Calibri"/>
            </a:endParaRPr>
          </a:p>
          <a:p>
            <a:pPr algn="just" marL="353695" marR="6985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Hastalığın</a:t>
            </a:r>
            <a:r>
              <a:rPr dirty="0" sz="2800" spc="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yaygın</a:t>
            </a:r>
            <a:r>
              <a:rPr dirty="0" sz="2800" spc="3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olduğu</a:t>
            </a:r>
            <a:r>
              <a:rPr dirty="0" sz="2800" spc="4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bölgelerin</a:t>
            </a:r>
            <a:r>
              <a:rPr dirty="0" sz="2800" spc="3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tespiti</a:t>
            </a:r>
            <a:r>
              <a:rPr dirty="0" sz="2800" spc="6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ile</a:t>
            </a:r>
            <a:r>
              <a:rPr dirty="0" sz="2800" spc="40">
                <a:latin typeface="Calibri"/>
                <a:cs typeface="Calibri"/>
              </a:rPr>
              <a:t>  </a:t>
            </a:r>
            <a:r>
              <a:rPr dirty="0" sz="2800" spc="-20">
                <a:latin typeface="Calibri"/>
                <a:cs typeface="Calibri"/>
              </a:rPr>
              <a:t>halk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sağlığı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müdahaleleri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yapılabilir.</a:t>
            </a:r>
            <a:endParaRPr sz="2800">
              <a:latin typeface="Calibri"/>
              <a:cs typeface="Calibri"/>
            </a:endParaRPr>
          </a:p>
          <a:p>
            <a:pPr algn="just" marL="353695" marR="6350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Hastalığın</a:t>
            </a:r>
            <a:r>
              <a:rPr dirty="0" sz="2800" spc="4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etyolojisinin</a:t>
            </a:r>
            <a:r>
              <a:rPr dirty="0" sz="2800" spc="4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tam</a:t>
            </a:r>
            <a:r>
              <a:rPr dirty="0" sz="2800" spc="4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olarak</a:t>
            </a:r>
            <a:r>
              <a:rPr dirty="0" sz="2800" spc="4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bilinmesiyle</a:t>
            </a:r>
            <a:r>
              <a:rPr dirty="0" sz="2800" spc="4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elde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edilen</a:t>
            </a:r>
            <a:r>
              <a:rPr dirty="0" sz="2800" spc="10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bilgilerle</a:t>
            </a:r>
            <a:r>
              <a:rPr dirty="0" sz="2800" spc="114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sağlıklı</a:t>
            </a:r>
            <a:r>
              <a:rPr dirty="0" sz="2800" spc="10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bireylere</a:t>
            </a:r>
            <a:r>
              <a:rPr dirty="0" sz="2800" spc="10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yönelik</a:t>
            </a:r>
            <a:r>
              <a:rPr dirty="0" sz="2800" spc="110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koruyucu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önlemler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alınabilir.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750057" y="699592"/>
            <a:ext cx="3646804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Sürveyans</a:t>
            </a:r>
            <a:r>
              <a:rPr dirty="0" spc="-135"/>
              <a:t> </a:t>
            </a:r>
            <a:r>
              <a:rPr dirty="0" spc="-10"/>
              <a:t>Öncelikleri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265704"/>
            <a:ext cx="7235190" cy="446405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>
                <a:latin typeface="Calibri"/>
                <a:cs typeface="Calibri"/>
              </a:rPr>
              <a:t>Hastalıkların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insidans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-1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prevalansı</a:t>
            </a:r>
            <a:endParaRPr sz="28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>
                <a:latin typeface="Calibri"/>
                <a:cs typeface="Calibri"/>
              </a:rPr>
              <a:t>Salgın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yapma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potansiyeli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yüksek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olan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hastalıklar</a:t>
            </a:r>
            <a:endParaRPr sz="2800">
              <a:latin typeface="Calibri"/>
              <a:cs typeface="Calibri"/>
            </a:endParaRPr>
          </a:p>
          <a:p>
            <a:pPr marL="353695" marR="9525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Mortalite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morbiditeye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neden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olan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hastalıklar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(vaka/ölüm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oranı,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hastaneye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yatış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hızı)</a:t>
            </a:r>
            <a:endParaRPr sz="28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 spc="-20">
                <a:latin typeface="Calibri"/>
                <a:cs typeface="Calibri"/>
              </a:rPr>
              <a:t>Sosyoekonomik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etki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(HIV-</a:t>
            </a:r>
            <a:r>
              <a:rPr dirty="0" sz="2800">
                <a:latin typeface="Calibri"/>
                <a:cs typeface="Calibri"/>
              </a:rPr>
              <a:t>AIDS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Hastalığı)</a:t>
            </a:r>
            <a:endParaRPr sz="28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 spc="-10">
                <a:latin typeface="Calibri"/>
                <a:cs typeface="Calibri"/>
              </a:rPr>
              <a:t>Maliyet</a:t>
            </a:r>
            <a:endParaRPr sz="28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 spc="-10">
                <a:latin typeface="Calibri"/>
                <a:cs typeface="Calibri"/>
              </a:rPr>
              <a:t>Önlenebilirlik</a:t>
            </a:r>
            <a:endParaRPr sz="2800">
              <a:latin typeface="Calibri"/>
              <a:cs typeface="Calibri"/>
            </a:endParaRPr>
          </a:p>
          <a:p>
            <a:pPr marL="353695" marR="479425" indent="-34163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Kamuyu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ilgilendiren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sorunlar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(olimpiyatlarda 	biyoterörizm)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111245" y="556006"/>
            <a:ext cx="29235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Sürveyans</a:t>
            </a:r>
            <a:r>
              <a:rPr dirty="0" spc="-135"/>
              <a:t> </a:t>
            </a:r>
            <a:r>
              <a:rPr dirty="0" spc="-10"/>
              <a:t>Türleri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4370" y="1481480"/>
            <a:ext cx="8073390" cy="463486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70"/>
              </a:spcBef>
            </a:pPr>
            <a:r>
              <a:rPr dirty="0" sz="2800" b="1">
                <a:latin typeface="Calibri"/>
                <a:cs typeface="Calibri"/>
              </a:rPr>
              <a:t>Pasif</a:t>
            </a:r>
            <a:r>
              <a:rPr dirty="0" sz="2800" spc="-10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Sürveyans:</a:t>
            </a:r>
            <a:endParaRPr sz="2800">
              <a:latin typeface="Calibri"/>
              <a:cs typeface="Calibri"/>
            </a:endParaRPr>
          </a:p>
          <a:p>
            <a:pPr algn="just" marL="12700" marR="6985">
              <a:lnSpc>
                <a:spcPct val="100000"/>
              </a:lnSpc>
              <a:spcBef>
                <a:spcPts val="675"/>
              </a:spcBef>
            </a:pPr>
            <a:r>
              <a:rPr dirty="0" sz="2800" spc="-10">
                <a:latin typeface="Calibri"/>
                <a:cs typeface="Calibri"/>
              </a:rPr>
              <a:t>-</a:t>
            </a:r>
            <a:r>
              <a:rPr dirty="0" sz="2800">
                <a:latin typeface="Calibri"/>
                <a:cs typeface="Calibri"/>
              </a:rPr>
              <a:t>Pasif</a:t>
            </a:r>
            <a:r>
              <a:rPr dirty="0" sz="2800" spc="31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sistemler</a:t>
            </a:r>
            <a:r>
              <a:rPr dirty="0" sz="2800" spc="31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dinamik</a:t>
            </a:r>
            <a:r>
              <a:rPr dirty="0" sz="2800" spc="31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bir</a:t>
            </a:r>
            <a:r>
              <a:rPr dirty="0" sz="2800" spc="31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planlama</a:t>
            </a:r>
            <a:r>
              <a:rPr dirty="0" sz="2800" spc="31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315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yaklaşım gerektiren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sistemlerdir.</a:t>
            </a:r>
            <a:endParaRPr sz="2800">
              <a:latin typeface="Calibri"/>
              <a:cs typeface="Calibri"/>
            </a:endParaRPr>
          </a:p>
          <a:p>
            <a:pPr algn="just" marL="12700" marR="6985">
              <a:lnSpc>
                <a:spcPct val="100000"/>
              </a:lnSpc>
              <a:spcBef>
                <a:spcPts val="670"/>
              </a:spcBef>
            </a:pPr>
            <a:r>
              <a:rPr dirty="0" sz="2800" spc="-20">
                <a:latin typeface="Calibri"/>
                <a:cs typeface="Calibri"/>
              </a:rPr>
              <a:t>-</a:t>
            </a:r>
            <a:r>
              <a:rPr dirty="0" sz="2800">
                <a:latin typeface="Calibri"/>
                <a:cs typeface="Calibri"/>
              </a:rPr>
              <a:t>Bu</a:t>
            </a:r>
            <a:r>
              <a:rPr dirty="0" sz="2800" spc="1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sisteme</a:t>
            </a:r>
            <a:r>
              <a:rPr dirty="0" sz="2800" spc="1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göre,</a:t>
            </a:r>
            <a:r>
              <a:rPr dirty="0" sz="2800" spc="1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bildirimle</a:t>
            </a:r>
            <a:r>
              <a:rPr dirty="0" sz="2800" spc="1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görevli</a:t>
            </a:r>
            <a:r>
              <a:rPr dirty="0" sz="2800" spc="1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kişiler,</a:t>
            </a:r>
            <a:r>
              <a:rPr dirty="0" sz="2800" spc="1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tanımlanmış </a:t>
            </a:r>
            <a:r>
              <a:rPr dirty="0" sz="2800">
                <a:latin typeface="Calibri"/>
                <a:cs typeface="Calibri"/>
              </a:rPr>
              <a:t>formlar</a:t>
            </a:r>
            <a:r>
              <a:rPr dirty="0" sz="2800" spc="3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ile</a:t>
            </a:r>
            <a:r>
              <a:rPr dirty="0" sz="2800" spc="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belirli</a:t>
            </a:r>
            <a:r>
              <a:rPr dirty="0" sz="2800" spc="3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bir</a:t>
            </a:r>
            <a:r>
              <a:rPr dirty="0" sz="2800" spc="3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süre</a:t>
            </a:r>
            <a:r>
              <a:rPr dirty="0" sz="2800" spc="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içinde,</a:t>
            </a:r>
            <a:r>
              <a:rPr dirty="0" sz="2800" spc="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belirlenmiş</a:t>
            </a:r>
            <a:r>
              <a:rPr dirty="0" sz="2800" spc="35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şekilde </a:t>
            </a:r>
            <a:r>
              <a:rPr dirty="0" sz="2800">
                <a:latin typeface="Calibri"/>
                <a:cs typeface="Calibri"/>
              </a:rPr>
              <a:t>bildirim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yapar.</a:t>
            </a:r>
            <a:endParaRPr sz="28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675"/>
              </a:spcBef>
            </a:pPr>
            <a:r>
              <a:rPr dirty="0" sz="2800" spc="-10">
                <a:latin typeface="Calibri"/>
                <a:cs typeface="Calibri"/>
              </a:rPr>
              <a:t>-</a:t>
            </a:r>
            <a:r>
              <a:rPr dirty="0" sz="2800">
                <a:latin typeface="Calibri"/>
                <a:cs typeface="Calibri"/>
              </a:rPr>
              <a:t>Pasif</a:t>
            </a:r>
            <a:r>
              <a:rPr dirty="0" sz="2800" spc="2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sistemin</a:t>
            </a:r>
            <a:r>
              <a:rPr dirty="0" sz="2800" spc="2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en</a:t>
            </a:r>
            <a:r>
              <a:rPr dirty="0" sz="2800" spc="2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sık</a:t>
            </a:r>
            <a:r>
              <a:rPr dirty="0" sz="2800" spc="2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kullanıldığı</a:t>
            </a:r>
            <a:r>
              <a:rPr dirty="0" sz="2800" spc="25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alan,</a:t>
            </a:r>
            <a:r>
              <a:rPr dirty="0" sz="2800" spc="2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hastalık</a:t>
            </a:r>
            <a:r>
              <a:rPr dirty="0" sz="2800" spc="2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bildirim </a:t>
            </a:r>
            <a:r>
              <a:rPr dirty="0" sz="2800">
                <a:latin typeface="Calibri"/>
                <a:cs typeface="Calibri"/>
              </a:rPr>
              <a:t>sistemleridir</a:t>
            </a:r>
            <a:r>
              <a:rPr dirty="0" sz="2800" spc="6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6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bu</a:t>
            </a:r>
            <a:r>
              <a:rPr dirty="0" sz="2800" spc="6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sistem</a:t>
            </a:r>
            <a:r>
              <a:rPr dirty="0" sz="2800" spc="6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doktorların</a:t>
            </a:r>
            <a:r>
              <a:rPr dirty="0" sz="2800" spc="6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merkezi</a:t>
            </a:r>
            <a:r>
              <a:rPr dirty="0" sz="2800" spc="6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sağlık </a:t>
            </a:r>
            <a:r>
              <a:rPr dirty="0" sz="2800">
                <a:latin typeface="Calibri"/>
                <a:cs typeface="Calibri"/>
              </a:rPr>
              <a:t>otoritelerine</a:t>
            </a:r>
            <a:r>
              <a:rPr dirty="0" sz="2800" spc="620">
                <a:latin typeface="Calibri"/>
                <a:cs typeface="Calibri"/>
              </a:rPr>
              <a:t>    </a:t>
            </a:r>
            <a:r>
              <a:rPr dirty="0" sz="2800">
                <a:latin typeface="Calibri"/>
                <a:cs typeface="Calibri"/>
              </a:rPr>
              <a:t>hastalıkları</a:t>
            </a:r>
            <a:r>
              <a:rPr dirty="0" sz="2800" spc="620">
                <a:latin typeface="Calibri"/>
                <a:cs typeface="Calibri"/>
              </a:rPr>
              <a:t>    </a:t>
            </a:r>
            <a:r>
              <a:rPr dirty="0" sz="2800">
                <a:latin typeface="Calibri"/>
                <a:cs typeface="Calibri"/>
              </a:rPr>
              <a:t>bildirmeleri</a:t>
            </a:r>
            <a:r>
              <a:rPr dirty="0" sz="2800" spc="625">
                <a:latin typeface="Calibri"/>
                <a:cs typeface="Calibri"/>
              </a:rPr>
              <a:t>    </a:t>
            </a:r>
            <a:r>
              <a:rPr dirty="0" sz="2800" spc="-10">
                <a:latin typeface="Calibri"/>
                <a:cs typeface="Calibri"/>
              </a:rPr>
              <a:t>esasına dayanmaktadır.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556006"/>
            <a:ext cx="8074659" cy="2541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3200" spc="-20" b="1">
                <a:solidFill>
                  <a:srgbClr val="C00000"/>
                </a:solidFill>
                <a:latin typeface="Calibri"/>
                <a:cs typeface="Calibri"/>
              </a:rPr>
              <a:t>Amaç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3200">
              <a:latin typeface="Calibri"/>
              <a:cs typeface="Calibri"/>
            </a:endParaRPr>
          </a:p>
          <a:p>
            <a:pPr algn="just" marL="354330" marR="5080" indent="-34226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Bulaşıcı</a:t>
            </a:r>
            <a:r>
              <a:rPr dirty="0" sz="3200" spc="430">
                <a:latin typeface="Calibri"/>
                <a:cs typeface="Calibri"/>
              </a:rPr>
              <a:t>   </a:t>
            </a:r>
            <a:r>
              <a:rPr dirty="0" sz="3200">
                <a:latin typeface="Calibri"/>
                <a:cs typeface="Calibri"/>
              </a:rPr>
              <a:t>hastalıkların</a:t>
            </a:r>
            <a:r>
              <a:rPr dirty="0" sz="3200" spc="434">
                <a:latin typeface="Calibri"/>
                <a:cs typeface="Calibri"/>
              </a:rPr>
              <a:t>   </a:t>
            </a:r>
            <a:r>
              <a:rPr dirty="0" sz="3200">
                <a:latin typeface="Calibri"/>
                <a:cs typeface="Calibri"/>
              </a:rPr>
              <a:t>önemi</a:t>
            </a:r>
            <a:r>
              <a:rPr dirty="0" sz="3200" spc="434">
                <a:latin typeface="Calibri"/>
                <a:cs typeface="Calibri"/>
              </a:rPr>
              <a:t>   </a:t>
            </a:r>
            <a:r>
              <a:rPr dirty="0" sz="3200">
                <a:latin typeface="Calibri"/>
                <a:cs typeface="Calibri"/>
              </a:rPr>
              <a:t>ve</a:t>
            </a:r>
            <a:r>
              <a:rPr dirty="0" sz="3200" spc="430">
                <a:latin typeface="Calibri"/>
                <a:cs typeface="Calibri"/>
              </a:rPr>
              <a:t>   </a:t>
            </a:r>
            <a:r>
              <a:rPr dirty="0" sz="3200" spc="-10">
                <a:latin typeface="Calibri"/>
                <a:cs typeface="Calibri"/>
              </a:rPr>
              <a:t>bulaşıcı </a:t>
            </a:r>
            <a:r>
              <a:rPr dirty="0" sz="3200" spc="-10">
                <a:latin typeface="Calibri"/>
                <a:cs typeface="Calibri"/>
              </a:rPr>
              <a:t>	</a:t>
            </a:r>
            <a:r>
              <a:rPr dirty="0" sz="3200">
                <a:latin typeface="Calibri"/>
                <a:cs typeface="Calibri"/>
              </a:rPr>
              <a:t>hastalıkların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ihbar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ve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bildirim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sistemi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hakkında </a:t>
            </a:r>
            <a:r>
              <a:rPr dirty="0" sz="3200" spc="-10">
                <a:latin typeface="Calibri"/>
                <a:cs typeface="Calibri"/>
              </a:rPr>
              <a:t>	</a:t>
            </a:r>
            <a:r>
              <a:rPr dirty="0" sz="3200">
                <a:latin typeface="Calibri"/>
                <a:cs typeface="Calibri"/>
              </a:rPr>
              <a:t>bilgiler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vermek.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111245" y="556006"/>
            <a:ext cx="29235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Sürveyans</a:t>
            </a:r>
            <a:r>
              <a:rPr dirty="0" spc="-135"/>
              <a:t> </a:t>
            </a:r>
            <a:r>
              <a:rPr dirty="0" spc="-10"/>
              <a:t>Türleri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265704"/>
            <a:ext cx="3019425" cy="147637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800" b="1">
                <a:latin typeface="Calibri"/>
                <a:cs typeface="Calibri"/>
              </a:rPr>
              <a:t>Aktif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Sürveyans: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1568450" algn="l"/>
              </a:tabLst>
            </a:pPr>
            <a:r>
              <a:rPr dirty="0" sz="2800" spc="-20">
                <a:latin typeface="Calibri"/>
                <a:cs typeface="Calibri"/>
              </a:rPr>
              <a:t>-</a:t>
            </a:r>
            <a:r>
              <a:rPr dirty="0" sz="2800" spc="-10">
                <a:latin typeface="Calibri"/>
                <a:cs typeface="Calibri"/>
              </a:rPr>
              <a:t>Bildirim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yapmakla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221230" algn="l"/>
              </a:tabLst>
            </a:pPr>
            <a:r>
              <a:rPr dirty="0" sz="2800" spc="-10">
                <a:latin typeface="Calibri"/>
                <a:cs typeface="Calibri"/>
              </a:rPr>
              <a:t>kendiliğinden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rapor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5554" y="1863039"/>
            <a:ext cx="127254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yükümlü</a:t>
            </a:r>
            <a:endParaRPr sz="280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  <a:spcBef>
                <a:spcPts val="5"/>
              </a:spcBef>
            </a:pPr>
            <a:r>
              <a:rPr dirty="0" sz="2800" spc="-10">
                <a:latin typeface="Calibri"/>
                <a:cs typeface="Calibri"/>
              </a:rPr>
              <a:t>etmesini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9809" y="1863039"/>
            <a:ext cx="327787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95"/>
              </a:spcBef>
              <a:tabLst>
                <a:tab pos="867410" algn="l"/>
                <a:tab pos="1859914" algn="l"/>
                <a:tab pos="2409825" algn="l"/>
              </a:tabLst>
            </a:pPr>
            <a:r>
              <a:rPr dirty="0" sz="2800" spc="-20">
                <a:latin typeface="Calibri"/>
                <a:cs typeface="Calibri"/>
              </a:rPr>
              <a:t>kişi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veya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birimlerin beklemeksizin,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yetkili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631084"/>
            <a:ext cx="8073390" cy="190373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70"/>
              </a:spcBef>
            </a:pPr>
            <a:r>
              <a:rPr dirty="0" sz="2800">
                <a:latin typeface="Calibri"/>
                <a:cs typeface="Calibri"/>
              </a:rPr>
              <a:t>birimlerce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düzenli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olarak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verilerin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toplanmasıdır.</a:t>
            </a:r>
            <a:endParaRPr sz="28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675"/>
              </a:spcBef>
            </a:pPr>
            <a:r>
              <a:rPr dirty="0" sz="2800" spc="-20">
                <a:latin typeface="Calibri"/>
                <a:cs typeface="Calibri"/>
              </a:rPr>
              <a:t>-</a:t>
            </a:r>
            <a:r>
              <a:rPr dirty="0" sz="2800">
                <a:latin typeface="Calibri"/>
                <a:cs typeface="Calibri"/>
              </a:rPr>
              <a:t>Rutin</a:t>
            </a:r>
            <a:r>
              <a:rPr dirty="0" sz="2800" spc="40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raporlar</a:t>
            </a:r>
            <a:r>
              <a:rPr dirty="0" sz="2800" spc="40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beklenmeden</a:t>
            </a:r>
            <a:r>
              <a:rPr dirty="0" sz="2800" spc="409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belirlenen</a:t>
            </a:r>
            <a:r>
              <a:rPr dirty="0" sz="2800" spc="409">
                <a:latin typeface="Calibri"/>
                <a:cs typeface="Calibri"/>
              </a:rPr>
              <a:t>   </a:t>
            </a:r>
            <a:r>
              <a:rPr dirty="0" sz="2800" spc="-10">
                <a:latin typeface="Calibri"/>
                <a:cs typeface="Calibri"/>
              </a:rPr>
              <a:t>zaman </a:t>
            </a:r>
            <a:r>
              <a:rPr dirty="0" sz="2800">
                <a:latin typeface="Calibri"/>
                <a:cs typeface="Calibri"/>
              </a:rPr>
              <a:t>dilimlerinde</a:t>
            </a:r>
            <a:r>
              <a:rPr dirty="0" sz="2800" spc="1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sağlık</a:t>
            </a:r>
            <a:r>
              <a:rPr dirty="0" sz="2800" spc="1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personeli</a:t>
            </a:r>
            <a:r>
              <a:rPr dirty="0" sz="2800" spc="1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sağlık</a:t>
            </a:r>
            <a:r>
              <a:rPr dirty="0" sz="2800" spc="1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kurumlarına</a:t>
            </a:r>
            <a:r>
              <a:rPr dirty="0" sz="2800" spc="1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giderek </a:t>
            </a:r>
            <a:r>
              <a:rPr dirty="0" sz="2800">
                <a:latin typeface="Calibri"/>
                <a:cs typeface="Calibri"/>
              </a:rPr>
              <a:t>verileri</a:t>
            </a:r>
            <a:r>
              <a:rPr dirty="0" sz="2800" spc="290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taramakta</a:t>
            </a:r>
            <a:r>
              <a:rPr dirty="0" sz="2800" spc="28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29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hastalık</a:t>
            </a:r>
            <a:r>
              <a:rPr dirty="0" sz="2800" spc="28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ile</a:t>
            </a:r>
            <a:r>
              <a:rPr dirty="0" sz="2800" spc="29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ilgili</a:t>
            </a:r>
            <a:r>
              <a:rPr dirty="0" sz="2800" spc="290">
                <a:latin typeface="Calibri"/>
                <a:cs typeface="Calibri"/>
              </a:rPr>
              <a:t>   </a:t>
            </a:r>
            <a:r>
              <a:rPr dirty="0" sz="2800" spc="-10">
                <a:latin typeface="Calibri"/>
                <a:cs typeface="Calibri"/>
              </a:rPr>
              <a:t>bilgileri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424067"/>
            <a:ext cx="7217409" cy="147637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800" spc="-10">
                <a:latin typeface="Calibri"/>
                <a:cs typeface="Calibri"/>
              </a:rPr>
              <a:t>toplamaktadır.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70"/>
              </a:spcBef>
            </a:pPr>
            <a:r>
              <a:rPr dirty="0" sz="2800">
                <a:latin typeface="Calibri"/>
                <a:cs typeface="Calibri"/>
              </a:rPr>
              <a:t>-</a:t>
            </a:r>
            <a:r>
              <a:rPr dirty="0" sz="2800" spc="5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Süreç</a:t>
            </a:r>
            <a:r>
              <a:rPr dirty="0" sz="2800" spc="5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içerisinde</a:t>
            </a:r>
            <a:r>
              <a:rPr dirty="0" sz="2800" spc="5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hiç</a:t>
            </a:r>
            <a:r>
              <a:rPr dirty="0" sz="2800" spc="5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vaka</a:t>
            </a:r>
            <a:r>
              <a:rPr dirty="0" sz="2800" spc="5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tespit</a:t>
            </a:r>
            <a:r>
              <a:rPr dirty="0" sz="2800" spc="5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edilmemiş</a:t>
            </a:r>
            <a:r>
              <a:rPr dirty="0" sz="2800" spc="56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ise </a:t>
            </a:r>
            <a:r>
              <a:rPr dirty="0" sz="2800">
                <a:latin typeface="Calibri"/>
                <a:cs typeface="Calibri"/>
              </a:rPr>
              <a:t>vaka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bildirimi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yapılmaktadır.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49006" y="5021402"/>
            <a:ext cx="5581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sıfır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111245" y="556006"/>
            <a:ext cx="29235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Sürveyans</a:t>
            </a:r>
            <a:r>
              <a:rPr dirty="0" spc="-135"/>
              <a:t> </a:t>
            </a:r>
            <a:r>
              <a:rPr dirty="0" spc="-10"/>
              <a:t>Türleri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206830"/>
            <a:ext cx="29057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Calibri"/>
                <a:cs typeface="Calibri"/>
              </a:rPr>
              <a:t>Sentinel</a:t>
            </a:r>
            <a:r>
              <a:rPr dirty="0" sz="2800" spc="-114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Sürveyans: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719452"/>
            <a:ext cx="43922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-</a:t>
            </a:r>
            <a:r>
              <a:rPr dirty="0" sz="2600">
                <a:latin typeface="Calibri"/>
                <a:cs typeface="Calibri"/>
              </a:rPr>
              <a:t>Bir</a:t>
            </a:r>
            <a:r>
              <a:rPr dirty="0" sz="2600" spc="254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hastalık</a:t>
            </a:r>
            <a:r>
              <a:rPr dirty="0" sz="2600" spc="254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için</a:t>
            </a:r>
            <a:r>
              <a:rPr dirty="0" sz="2600" spc="2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olguların</a:t>
            </a:r>
            <a:r>
              <a:rPr dirty="0" sz="2600" spc="254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erken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0165" y="1743837"/>
            <a:ext cx="3477895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>
                <a:latin typeface="Calibri"/>
                <a:cs typeface="Calibri"/>
              </a:rPr>
              <a:t>saptanması</a:t>
            </a:r>
            <a:r>
              <a:rPr dirty="0" sz="2600" spc="2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veya</a:t>
            </a:r>
            <a:r>
              <a:rPr dirty="0" sz="2600" spc="21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trendler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147697"/>
            <a:ext cx="8074025" cy="383095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600">
                <a:latin typeface="Calibri"/>
                <a:cs typeface="Calibri"/>
              </a:rPr>
              <a:t>hakkında</a:t>
            </a:r>
            <a:r>
              <a:rPr dirty="0" sz="2600" spc="55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gösterge</a:t>
            </a:r>
            <a:r>
              <a:rPr dirty="0" sz="2600" spc="55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sayılabilecek</a:t>
            </a:r>
            <a:r>
              <a:rPr dirty="0" sz="2600" spc="56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bilgiye</a:t>
            </a:r>
            <a:r>
              <a:rPr dirty="0" sz="2600" spc="555">
                <a:latin typeface="Calibri"/>
                <a:cs typeface="Calibri"/>
              </a:rPr>
              <a:t>  </a:t>
            </a:r>
            <a:r>
              <a:rPr dirty="0" sz="2600" spc="-10">
                <a:latin typeface="Calibri"/>
                <a:cs typeface="Calibri"/>
              </a:rPr>
              <a:t>ulaşılmasında; </a:t>
            </a:r>
            <a:r>
              <a:rPr dirty="0" sz="2600">
                <a:latin typeface="Calibri"/>
                <a:cs typeface="Calibri"/>
              </a:rPr>
              <a:t>verilerin,</a:t>
            </a:r>
            <a:r>
              <a:rPr dirty="0" sz="2600" spc="1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toplumun</a:t>
            </a:r>
            <a:r>
              <a:rPr dirty="0" sz="2600" spc="19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kalan</a:t>
            </a:r>
            <a:r>
              <a:rPr dirty="0" sz="2600" spc="19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kısmındaki</a:t>
            </a:r>
            <a:r>
              <a:rPr dirty="0" sz="2600" spc="204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duruma</a:t>
            </a:r>
            <a:r>
              <a:rPr dirty="0" sz="2600" spc="19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işaret</a:t>
            </a:r>
            <a:r>
              <a:rPr dirty="0" sz="2600" spc="2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edecek </a:t>
            </a:r>
            <a:r>
              <a:rPr dirty="0" sz="2600">
                <a:latin typeface="Calibri"/>
                <a:cs typeface="Calibri"/>
              </a:rPr>
              <a:t>şekilde,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örnek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bir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populasyondan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toplandığı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sürveyans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tipi.</a:t>
            </a:r>
            <a:endParaRPr sz="2600">
              <a:latin typeface="Calibri"/>
              <a:cs typeface="Calibri"/>
            </a:endParaRPr>
          </a:p>
          <a:p>
            <a:pPr algn="just" marL="188595" indent="-175895">
              <a:lnSpc>
                <a:spcPct val="100000"/>
              </a:lnSpc>
              <a:spcBef>
                <a:spcPts val="625"/>
              </a:spcBef>
              <a:buChar char="-"/>
              <a:tabLst>
                <a:tab pos="188595" algn="l"/>
              </a:tabLst>
            </a:pPr>
            <a:r>
              <a:rPr dirty="0" sz="2600">
                <a:latin typeface="Calibri"/>
                <a:cs typeface="Calibri"/>
              </a:rPr>
              <a:t>Seçilmiş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gruplarda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yapılan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sürveyanstır.</a:t>
            </a:r>
            <a:endParaRPr sz="2600">
              <a:latin typeface="Calibri"/>
              <a:cs typeface="Calibri"/>
            </a:endParaRPr>
          </a:p>
          <a:p>
            <a:pPr algn="just" marL="12700" marR="6985" indent="187960">
              <a:lnSpc>
                <a:spcPct val="100000"/>
              </a:lnSpc>
              <a:spcBef>
                <a:spcPts val="625"/>
              </a:spcBef>
              <a:buChar char="-"/>
              <a:tabLst>
                <a:tab pos="200660" algn="l"/>
              </a:tabLst>
            </a:pPr>
            <a:r>
              <a:rPr dirty="0" sz="2600">
                <a:latin typeface="Calibri"/>
                <a:cs typeface="Calibri"/>
              </a:rPr>
              <a:t>Pasif</a:t>
            </a:r>
            <a:r>
              <a:rPr dirty="0" sz="2600" spc="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sürveyansa</a:t>
            </a:r>
            <a:r>
              <a:rPr dirty="0" sz="2600" spc="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göre</a:t>
            </a:r>
            <a:r>
              <a:rPr dirty="0" sz="2600" spc="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veri</a:t>
            </a:r>
            <a:r>
              <a:rPr dirty="0" sz="2600" spc="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kalitesi</a:t>
            </a:r>
            <a:r>
              <a:rPr dirty="0" sz="2600" spc="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yüksek,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aktif</a:t>
            </a:r>
            <a:r>
              <a:rPr dirty="0" sz="2600" spc="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sürveyansa </a:t>
            </a:r>
            <a:r>
              <a:rPr dirty="0" sz="2600">
                <a:latin typeface="Calibri"/>
                <a:cs typeface="Calibri"/>
              </a:rPr>
              <a:t>göre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daha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ucuzdur.</a:t>
            </a:r>
            <a:endParaRPr sz="2600">
              <a:latin typeface="Calibri"/>
              <a:cs typeface="Calibri"/>
            </a:endParaRPr>
          </a:p>
          <a:p>
            <a:pPr algn="just" marL="12700" marR="5080" indent="354330">
              <a:lnSpc>
                <a:spcPct val="100000"/>
              </a:lnSpc>
              <a:spcBef>
                <a:spcPts val="625"/>
              </a:spcBef>
              <a:buChar char="-"/>
              <a:tabLst>
                <a:tab pos="367030" algn="l"/>
              </a:tabLst>
            </a:pPr>
            <a:r>
              <a:rPr dirty="0" sz="2600">
                <a:latin typeface="Calibri"/>
                <a:cs typeface="Calibri"/>
              </a:rPr>
              <a:t>Hastalık</a:t>
            </a:r>
            <a:r>
              <a:rPr dirty="0" sz="2600" spc="38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yükü</a:t>
            </a:r>
            <a:r>
              <a:rPr dirty="0" sz="2600" spc="37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belirlenmesi,</a:t>
            </a:r>
            <a:r>
              <a:rPr dirty="0" sz="2600" spc="38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bulaşıcı</a:t>
            </a:r>
            <a:r>
              <a:rPr dirty="0" sz="2600" spc="37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hastalığa</a:t>
            </a:r>
            <a:r>
              <a:rPr dirty="0" sz="2600" spc="365">
                <a:latin typeface="Calibri"/>
                <a:cs typeface="Calibri"/>
              </a:rPr>
              <a:t>  </a:t>
            </a:r>
            <a:r>
              <a:rPr dirty="0" sz="2600" spc="-10">
                <a:latin typeface="Calibri"/>
                <a:cs typeface="Calibri"/>
              </a:rPr>
              <a:t>zemin </a:t>
            </a:r>
            <a:r>
              <a:rPr dirty="0" sz="2600">
                <a:latin typeface="Calibri"/>
                <a:cs typeface="Calibri"/>
              </a:rPr>
              <a:t>hazırlayan</a:t>
            </a:r>
            <a:r>
              <a:rPr dirty="0" sz="2600" spc="3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ya</a:t>
            </a:r>
            <a:r>
              <a:rPr dirty="0" sz="2600" spc="3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da</a:t>
            </a:r>
            <a:r>
              <a:rPr dirty="0" sz="2600" spc="3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yayılmasını</a:t>
            </a:r>
            <a:r>
              <a:rPr dirty="0" sz="2600" spc="30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etkileyen</a:t>
            </a:r>
            <a:r>
              <a:rPr dirty="0" sz="2600" spc="3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koşulların</a:t>
            </a:r>
            <a:r>
              <a:rPr dirty="0" sz="2600" spc="33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bilinmesi, </a:t>
            </a:r>
            <a:r>
              <a:rPr dirty="0" sz="2600">
                <a:latin typeface="Calibri"/>
                <a:cs typeface="Calibri"/>
              </a:rPr>
              <a:t>davranış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özelliklerinin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izlenmesi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en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önemli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yararlarıdır.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573017" y="484124"/>
            <a:ext cx="19983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Vaka</a:t>
            </a:r>
            <a:r>
              <a:rPr dirty="0" spc="-145"/>
              <a:t> </a:t>
            </a:r>
            <a:r>
              <a:rPr dirty="0" spc="-10"/>
              <a:t>nedir?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495424"/>
            <a:ext cx="8073390" cy="4207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3695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Sürveyans</a:t>
            </a:r>
            <a:r>
              <a:rPr dirty="0" sz="2800" spc="11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amacıyla</a:t>
            </a:r>
            <a:r>
              <a:rPr dirty="0" sz="2800" spc="10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veya</a:t>
            </a:r>
            <a:r>
              <a:rPr dirty="0" sz="2800" spc="11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salgın</a:t>
            </a:r>
            <a:r>
              <a:rPr dirty="0" sz="2800" spc="10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için</a:t>
            </a:r>
            <a:r>
              <a:rPr dirty="0" sz="2800" spc="11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yapılmış</a:t>
            </a:r>
            <a:r>
              <a:rPr dirty="0" sz="2800" spc="100">
                <a:latin typeface="Calibri"/>
                <a:cs typeface="Calibri"/>
              </a:rPr>
              <a:t>  </a:t>
            </a:r>
            <a:r>
              <a:rPr dirty="0" sz="2800" spc="-20">
                <a:latin typeface="Calibri"/>
                <a:cs typeface="Calibri"/>
              </a:rPr>
              <a:t>olan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vaka</a:t>
            </a:r>
            <a:r>
              <a:rPr dirty="0" sz="2800" spc="18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tanımı</a:t>
            </a:r>
            <a:r>
              <a:rPr dirty="0" sz="2800" spc="17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ile</a:t>
            </a:r>
            <a:r>
              <a:rPr dirty="0" sz="2800" spc="19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uyumlu</a:t>
            </a:r>
            <a:r>
              <a:rPr dirty="0" sz="2800" spc="19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bir</a:t>
            </a:r>
            <a:r>
              <a:rPr dirty="0" sz="2800" spc="19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hastalık</a:t>
            </a:r>
            <a:r>
              <a:rPr dirty="0" sz="2800" spc="19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ya</a:t>
            </a:r>
            <a:r>
              <a:rPr dirty="0" sz="2800" spc="19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da</a:t>
            </a:r>
            <a:r>
              <a:rPr dirty="0" sz="2800" spc="185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sağlık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sorununa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sahip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olan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kişidir.</a:t>
            </a:r>
            <a:endParaRPr sz="2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675"/>
              </a:spcBef>
            </a:pPr>
            <a:r>
              <a:rPr dirty="0" sz="2800" b="1">
                <a:latin typeface="Calibri"/>
                <a:cs typeface="Calibri"/>
              </a:rPr>
              <a:t>Olası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vaka:</a:t>
            </a:r>
            <a:endParaRPr sz="28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670"/>
              </a:spcBef>
            </a:pPr>
            <a:r>
              <a:rPr dirty="0" sz="2800">
                <a:latin typeface="Calibri"/>
                <a:cs typeface="Calibri"/>
              </a:rPr>
              <a:t>Net</a:t>
            </a:r>
            <a:r>
              <a:rPr dirty="0" sz="2800" spc="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bir</a:t>
            </a:r>
            <a:r>
              <a:rPr dirty="0" sz="2800" spc="7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klinik</a:t>
            </a:r>
            <a:r>
              <a:rPr dirty="0" sz="2800" spc="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tabloya</a:t>
            </a:r>
            <a:r>
              <a:rPr dirty="0" sz="2800" spc="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sahip</a:t>
            </a:r>
            <a:r>
              <a:rPr dirty="0" sz="2800" spc="7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ve/veya</a:t>
            </a:r>
            <a:r>
              <a:rPr dirty="0" sz="2800" spc="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destekleyici</a:t>
            </a:r>
            <a:r>
              <a:rPr dirty="0" sz="2800" spc="70">
                <a:latin typeface="Calibri"/>
                <a:cs typeface="Calibri"/>
              </a:rPr>
              <a:t>  </a:t>
            </a:r>
            <a:r>
              <a:rPr dirty="0" sz="2800" spc="-25">
                <a:latin typeface="Calibri"/>
                <a:cs typeface="Calibri"/>
              </a:rPr>
              <a:t>bir </a:t>
            </a:r>
            <a:r>
              <a:rPr dirty="0" sz="2800">
                <a:latin typeface="Calibri"/>
                <a:cs typeface="Calibri"/>
              </a:rPr>
              <a:t>laboratuvar</a:t>
            </a:r>
            <a:r>
              <a:rPr dirty="0" sz="2800" spc="5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testi</a:t>
            </a:r>
            <a:r>
              <a:rPr dirty="0" sz="2800" spc="5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sonucu</a:t>
            </a:r>
            <a:r>
              <a:rPr dirty="0" sz="2800" spc="5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pozitif</a:t>
            </a:r>
            <a:r>
              <a:rPr dirty="0" sz="2800" spc="5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bulunmuş</a:t>
            </a:r>
            <a:r>
              <a:rPr dirty="0" sz="2800" spc="5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veya</a:t>
            </a:r>
            <a:r>
              <a:rPr dirty="0" sz="2800" spc="5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kesin </a:t>
            </a:r>
            <a:r>
              <a:rPr dirty="0" sz="2800">
                <a:latin typeface="Calibri"/>
                <a:cs typeface="Calibri"/>
              </a:rPr>
              <a:t>vaka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ile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epidemiyolojik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olarak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ilişkili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vaka.</a:t>
            </a:r>
            <a:endParaRPr sz="2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675"/>
              </a:spcBef>
            </a:pPr>
            <a:r>
              <a:rPr dirty="0" sz="2800" b="1">
                <a:latin typeface="Calibri"/>
                <a:cs typeface="Calibri"/>
              </a:rPr>
              <a:t>Kesin</a:t>
            </a:r>
            <a:r>
              <a:rPr dirty="0" sz="2800" spc="-10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vaka:</a:t>
            </a:r>
            <a:endParaRPr sz="2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675"/>
              </a:spcBef>
            </a:pPr>
            <a:r>
              <a:rPr dirty="0" sz="2800" spc="-10">
                <a:latin typeface="Calibri"/>
                <a:cs typeface="Calibri"/>
              </a:rPr>
              <a:t>Laboratuvar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incelemeleri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ile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doğrulanmış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vaka.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253740" marR="5080" indent="-3054985">
              <a:lnSpc>
                <a:spcPct val="100000"/>
              </a:lnSpc>
              <a:spcBef>
                <a:spcPts val="105"/>
              </a:spcBef>
            </a:pPr>
            <a:r>
              <a:rPr dirty="0"/>
              <a:t>Bulaşıcı</a:t>
            </a:r>
            <a:r>
              <a:rPr dirty="0" spc="-80"/>
              <a:t> </a:t>
            </a:r>
            <a:r>
              <a:rPr dirty="0"/>
              <a:t>Hastalıkların</a:t>
            </a:r>
            <a:r>
              <a:rPr dirty="0" spc="-90"/>
              <a:t> </a:t>
            </a:r>
            <a:r>
              <a:rPr dirty="0"/>
              <a:t>İhbar</a:t>
            </a:r>
            <a:r>
              <a:rPr dirty="0" spc="-60"/>
              <a:t> </a:t>
            </a:r>
            <a:r>
              <a:rPr dirty="0"/>
              <a:t>ve</a:t>
            </a:r>
            <a:r>
              <a:rPr dirty="0" spc="-50"/>
              <a:t> </a:t>
            </a:r>
            <a:r>
              <a:rPr dirty="0"/>
              <a:t>Bildirim</a:t>
            </a:r>
            <a:r>
              <a:rPr dirty="0" spc="-60"/>
              <a:t> </a:t>
            </a:r>
            <a:r>
              <a:rPr dirty="0" spc="-10"/>
              <a:t>Sistemi Mevzuatı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855469"/>
            <a:ext cx="8072755" cy="4293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3695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Türkiye’de</a:t>
            </a:r>
            <a:r>
              <a:rPr dirty="0" sz="2800" spc="405">
                <a:latin typeface="Calibri"/>
                <a:cs typeface="Calibri"/>
              </a:rPr>
              <a:t>    </a:t>
            </a: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409">
                <a:latin typeface="Calibri"/>
                <a:cs typeface="Calibri"/>
              </a:rPr>
              <a:t>    </a:t>
            </a:r>
            <a:r>
              <a:rPr dirty="0" sz="2800">
                <a:latin typeface="Calibri"/>
                <a:cs typeface="Calibri"/>
              </a:rPr>
              <a:t>hastalıkların</a:t>
            </a:r>
            <a:r>
              <a:rPr dirty="0" sz="2800" spc="395">
                <a:latin typeface="Calibri"/>
                <a:cs typeface="Calibri"/>
              </a:rPr>
              <a:t>    </a:t>
            </a:r>
            <a:r>
              <a:rPr dirty="0" sz="2800" spc="-10">
                <a:latin typeface="Calibri"/>
                <a:cs typeface="Calibri"/>
              </a:rPr>
              <a:t>bildiriminde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yayımlanan</a:t>
            </a:r>
            <a:r>
              <a:rPr dirty="0" sz="2800" spc="465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ilk</a:t>
            </a:r>
            <a:r>
              <a:rPr dirty="0" sz="2800" spc="4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mevzuat</a:t>
            </a:r>
            <a:r>
              <a:rPr dirty="0" sz="2800">
                <a:latin typeface="Calibri"/>
                <a:cs typeface="Calibri"/>
              </a:rPr>
              <a:t>,</a:t>
            </a:r>
            <a:r>
              <a:rPr dirty="0" sz="2800" spc="475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1930</a:t>
            </a:r>
            <a:r>
              <a:rPr dirty="0" sz="2800" spc="4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yılında</a:t>
            </a:r>
            <a:r>
              <a:rPr dirty="0" sz="2800" spc="484" b="1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1593</a:t>
            </a:r>
            <a:r>
              <a:rPr dirty="0" sz="2800" spc="4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sayı</a:t>
            </a:r>
            <a:r>
              <a:rPr dirty="0" sz="2800" spc="47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ile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yayımlanmış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olan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Umumi</a:t>
            </a:r>
            <a:r>
              <a:rPr dirty="0" sz="2800" spc="-75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Hıfzıssıhha</a:t>
            </a:r>
            <a:r>
              <a:rPr dirty="0" sz="2800" spc="-70" b="1" i="1">
                <a:latin typeface="Calibri"/>
                <a:cs typeface="Calibri"/>
              </a:rPr>
              <a:t> </a:t>
            </a:r>
            <a:r>
              <a:rPr dirty="0" sz="2800" spc="-10" b="1" i="1">
                <a:latin typeface="Calibri"/>
                <a:cs typeface="Calibri"/>
              </a:rPr>
              <a:t>Kanunu</a:t>
            </a:r>
            <a:r>
              <a:rPr dirty="0" sz="2800" spc="-10">
                <a:latin typeface="Calibri"/>
                <a:cs typeface="Calibri"/>
              </a:rPr>
              <a:t>’dur.</a:t>
            </a:r>
            <a:endParaRPr sz="2800">
              <a:latin typeface="Calibri"/>
              <a:cs typeface="Calibri"/>
            </a:endParaRPr>
          </a:p>
          <a:p>
            <a:pPr algn="just" marL="354330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 b="1" i="1">
                <a:latin typeface="Calibri"/>
                <a:cs typeface="Calibri"/>
              </a:rPr>
              <a:t>Umumi</a:t>
            </a:r>
            <a:r>
              <a:rPr dirty="0" sz="2800" spc="-75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Hıfzıssıhha</a:t>
            </a:r>
            <a:r>
              <a:rPr dirty="0" sz="2800" spc="-60" b="1" i="1">
                <a:latin typeface="Calibri"/>
                <a:cs typeface="Calibri"/>
              </a:rPr>
              <a:t> </a:t>
            </a:r>
            <a:r>
              <a:rPr dirty="0" sz="2800" spc="-10" b="1" i="1">
                <a:latin typeface="Calibri"/>
                <a:cs typeface="Calibri"/>
              </a:rPr>
              <a:t>Kanunu’nda</a:t>
            </a:r>
            <a:r>
              <a:rPr dirty="0" sz="2800" spc="-1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670"/>
              </a:spcBef>
            </a:pPr>
            <a:r>
              <a:rPr dirty="0" sz="2800" spc="-20">
                <a:latin typeface="Calibri"/>
                <a:cs typeface="Calibri"/>
              </a:rPr>
              <a:t>-</a:t>
            </a:r>
            <a:r>
              <a:rPr dirty="0" sz="2800">
                <a:latin typeface="Calibri"/>
                <a:cs typeface="Calibri"/>
              </a:rPr>
              <a:t>Sağlık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sisteminin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genel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yapısı,</a:t>
            </a:r>
            <a:endParaRPr sz="2800">
              <a:latin typeface="Calibri"/>
              <a:cs typeface="Calibri"/>
            </a:endParaRPr>
          </a:p>
          <a:p>
            <a:pPr marL="902969">
              <a:lnSpc>
                <a:spcPct val="100000"/>
              </a:lnSpc>
              <a:spcBef>
                <a:spcPts val="675"/>
              </a:spcBef>
            </a:pPr>
            <a:r>
              <a:rPr dirty="0" sz="2800" spc="-20">
                <a:latin typeface="Calibri"/>
                <a:cs typeface="Calibri"/>
              </a:rPr>
              <a:t>-</a:t>
            </a: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hastalıklara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dair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bilgiler,</a:t>
            </a:r>
            <a:endParaRPr sz="2800">
              <a:latin typeface="Calibri"/>
              <a:cs typeface="Calibri"/>
            </a:endParaRPr>
          </a:p>
          <a:p>
            <a:pPr marL="902969">
              <a:lnSpc>
                <a:spcPct val="100000"/>
              </a:lnSpc>
              <a:spcBef>
                <a:spcPts val="670"/>
              </a:spcBef>
            </a:pPr>
            <a:r>
              <a:rPr dirty="0" sz="2800" spc="-20">
                <a:latin typeface="Calibri"/>
                <a:cs typeface="Calibri"/>
              </a:rPr>
              <a:t>-</a:t>
            </a:r>
            <a:r>
              <a:rPr dirty="0" sz="2800">
                <a:latin typeface="Calibri"/>
                <a:cs typeface="Calibri"/>
              </a:rPr>
              <a:t>Aşı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yapılması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zorunlu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olan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hastalıklar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ve</a:t>
            </a:r>
            <a:endParaRPr sz="2800">
              <a:latin typeface="Calibri"/>
              <a:cs typeface="Calibri"/>
            </a:endParaRPr>
          </a:p>
          <a:p>
            <a:pPr marL="12700" marR="5080" indent="890269">
              <a:lnSpc>
                <a:spcPct val="100000"/>
              </a:lnSpc>
              <a:spcBef>
                <a:spcPts val="675"/>
              </a:spcBef>
            </a:pPr>
            <a:r>
              <a:rPr dirty="0" sz="2800" spc="-20">
                <a:latin typeface="Calibri"/>
                <a:cs typeface="Calibri"/>
              </a:rPr>
              <a:t>-</a:t>
            </a:r>
            <a:r>
              <a:rPr dirty="0" sz="2800">
                <a:latin typeface="Calibri"/>
                <a:cs typeface="Calibri"/>
              </a:rPr>
              <a:t>Evlenmeye</a:t>
            </a:r>
            <a:r>
              <a:rPr dirty="0" sz="2800" spc="1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engel</a:t>
            </a:r>
            <a:r>
              <a:rPr dirty="0" sz="2800" spc="1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durumlar</a:t>
            </a:r>
            <a:r>
              <a:rPr dirty="0" sz="2800" spc="1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gibi</a:t>
            </a:r>
            <a:r>
              <a:rPr dirty="0" sz="2800" spc="1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maddeler</a:t>
            </a:r>
            <a:r>
              <a:rPr dirty="0" sz="2800" spc="1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15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yer </a:t>
            </a:r>
            <a:r>
              <a:rPr dirty="0" sz="2800" spc="-10">
                <a:latin typeface="Calibri"/>
                <a:cs typeface="Calibri"/>
              </a:rPr>
              <a:t>almaktadır.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253740" marR="5080" indent="-3054985">
              <a:lnSpc>
                <a:spcPct val="100000"/>
              </a:lnSpc>
              <a:spcBef>
                <a:spcPts val="105"/>
              </a:spcBef>
            </a:pPr>
            <a:r>
              <a:rPr dirty="0"/>
              <a:t>Bulaşıcı</a:t>
            </a:r>
            <a:r>
              <a:rPr dirty="0" spc="-80"/>
              <a:t> </a:t>
            </a:r>
            <a:r>
              <a:rPr dirty="0"/>
              <a:t>Hastalıkların</a:t>
            </a:r>
            <a:r>
              <a:rPr dirty="0" spc="-90"/>
              <a:t> </a:t>
            </a:r>
            <a:r>
              <a:rPr dirty="0"/>
              <a:t>İhbar</a:t>
            </a:r>
            <a:r>
              <a:rPr dirty="0" spc="-60"/>
              <a:t> </a:t>
            </a:r>
            <a:r>
              <a:rPr dirty="0"/>
              <a:t>ve</a:t>
            </a:r>
            <a:r>
              <a:rPr dirty="0" spc="-50"/>
              <a:t> </a:t>
            </a:r>
            <a:r>
              <a:rPr dirty="0"/>
              <a:t>Bildirim</a:t>
            </a:r>
            <a:r>
              <a:rPr dirty="0" spc="-60"/>
              <a:t> </a:t>
            </a:r>
            <a:r>
              <a:rPr dirty="0" spc="-10"/>
              <a:t>Sistemi Mevzuatı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855469"/>
            <a:ext cx="8073390" cy="3524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3695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 b="1">
                <a:latin typeface="Calibri"/>
                <a:cs typeface="Calibri"/>
              </a:rPr>
              <a:t>2001</a:t>
            </a:r>
            <a:r>
              <a:rPr dirty="0" sz="2800" spc="5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yılında</a:t>
            </a:r>
            <a:r>
              <a:rPr dirty="0" sz="2800">
                <a:latin typeface="Calibri"/>
                <a:cs typeface="Calibri"/>
              </a:rPr>
              <a:t>,</a:t>
            </a:r>
            <a:r>
              <a:rPr dirty="0" sz="2800" spc="5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AB</a:t>
            </a:r>
            <a:r>
              <a:rPr dirty="0" sz="2800" spc="5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5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DSÖ</a:t>
            </a:r>
            <a:r>
              <a:rPr dirty="0" sz="2800" spc="5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yapısında</a:t>
            </a:r>
            <a:r>
              <a:rPr dirty="0" sz="2800" spc="5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yer</a:t>
            </a:r>
            <a:r>
              <a:rPr dirty="0" sz="2800" spc="5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alan</a:t>
            </a:r>
            <a:r>
              <a:rPr dirty="0" sz="2800" spc="5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ağlara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dahil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olabilmek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veri</a:t>
            </a:r>
            <a:r>
              <a:rPr dirty="0" sz="2800" spc="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paylaşabilmek</a:t>
            </a:r>
            <a:r>
              <a:rPr dirty="0" sz="2800" spc="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için</a:t>
            </a:r>
            <a:r>
              <a:rPr dirty="0" sz="2800" spc="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sistemlerin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uyumlu</a:t>
            </a:r>
            <a:r>
              <a:rPr dirty="0" sz="2800" spc="280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hale</a:t>
            </a:r>
            <a:r>
              <a:rPr dirty="0" sz="2800" spc="28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getirilmesi,</a:t>
            </a:r>
            <a:r>
              <a:rPr dirty="0" sz="2800" spc="290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standart</a:t>
            </a:r>
            <a:r>
              <a:rPr dirty="0" sz="2800" spc="285">
                <a:latin typeface="Calibri"/>
                <a:cs typeface="Calibri"/>
              </a:rPr>
              <a:t>   </a:t>
            </a:r>
            <a:r>
              <a:rPr dirty="0" sz="2800" spc="-10">
                <a:latin typeface="Calibri"/>
                <a:cs typeface="Calibri"/>
              </a:rPr>
              <a:t>bildirimlerin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toplanması</a:t>
            </a:r>
            <a:r>
              <a:rPr dirty="0" sz="2800" spc="51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509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vaka</a:t>
            </a:r>
            <a:r>
              <a:rPr dirty="0" sz="2800" spc="52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tanımlarının</a:t>
            </a:r>
            <a:r>
              <a:rPr dirty="0" sz="2800" spc="53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standart</a:t>
            </a:r>
            <a:r>
              <a:rPr dirty="0" sz="2800" spc="515">
                <a:latin typeface="Calibri"/>
                <a:cs typeface="Calibri"/>
              </a:rPr>
              <a:t>  </a:t>
            </a:r>
            <a:r>
              <a:rPr dirty="0" sz="2800" spc="-20">
                <a:latin typeface="Calibri"/>
                <a:cs typeface="Calibri"/>
              </a:rPr>
              <a:t>hale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getirilmesi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çalışmaları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başlatılmıştır.</a:t>
            </a:r>
            <a:endParaRPr sz="2800">
              <a:latin typeface="Calibri"/>
              <a:cs typeface="Calibri"/>
            </a:endParaRPr>
          </a:p>
          <a:p>
            <a:pPr algn="just" marL="353695" marR="5080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Çalışmalar</a:t>
            </a:r>
            <a:r>
              <a:rPr dirty="0" sz="2800" spc="370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2004</a:t>
            </a:r>
            <a:r>
              <a:rPr dirty="0" sz="2800" spc="40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yılının</a:t>
            </a:r>
            <a:r>
              <a:rPr dirty="0" sz="2800" spc="3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sonunda</a:t>
            </a:r>
            <a:r>
              <a:rPr dirty="0" sz="2800" spc="385" b="1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tamamlanmış,</a:t>
            </a:r>
            <a:r>
              <a:rPr dirty="0" sz="2800" spc="3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ilgili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genelge</a:t>
            </a:r>
            <a:r>
              <a:rPr dirty="0" sz="2800" spc="46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yayınlanmış</a:t>
            </a:r>
            <a:r>
              <a:rPr dirty="0" sz="2800" spc="47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475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2005</a:t>
            </a:r>
            <a:r>
              <a:rPr dirty="0" sz="2800" spc="48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yılında</a:t>
            </a:r>
            <a:r>
              <a:rPr dirty="0" sz="2800" spc="475" b="1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yürürlüğe 	girmiştir.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943605" y="699592"/>
            <a:ext cx="343916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Mevzuat</a:t>
            </a:r>
            <a:r>
              <a:rPr dirty="0" spc="-145"/>
              <a:t> </a:t>
            </a:r>
            <a:r>
              <a:rPr dirty="0" spc="-10"/>
              <a:t>Çalışmaları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5772" y="1351279"/>
            <a:ext cx="7891780" cy="2235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085"/>
              </a:lnSpc>
              <a:spcBef>
                <a:spcPts val="95"/>
              </a:spcBef>
            </a:pPr>
            <a:r>
              <a:rPr dirty="0" u="sng" sz="2800" spc="-2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2004-</a:t>
            </a:r>
            <a:r>
              <a:rPr dirty="0" u="sng" sz="2800" spc="-2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2005</a:t>
            </a:r>
            <a:endParaRPr sz="2800">
              <a:latin typeface="Calibri"/>
              <a:cs typeface="Calibri"/>
            </a:endParaRPr>
          </a:p>
          <a:p>
            <a:pPr marL="12700" marR="5080" indent="-8255">
              <a:lnSpc>
                <a:spcPts val="3360"/>
              </a:lnSpc>
              <a:spcBef>
                <a:spcPts val="385"/>
              </a:spcBef>
              <a:buSzPct val="116071"/>
              <a:buFont typeface="Arial MT"/>
              <a:buChar char="•"/>
              <a:tabLst>
                <a:tab pos="161925" algn="l"/>
              </a:tabLst>
            </a:pPr>
            <a:r>
              <a:rPr dirty="0" sz="280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24.02.2004/1534</a:t>
            </a:r>
            <a:r>
              <a:rPr dirty="0" sz="2800" spc="1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tarih</a:t>
            </a:r>
            <a:r>
              <a:rPr dirty="0" sz="2800" spc="1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1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sayılı</a:t>
            </a:r>
            <a:r>
              <a:rPr dirty="0" sz="2800" spc="114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Yeni</a:t>
            </a:r>
            <a:r>
              <a:rPr dirty="0" sz="2800" spc="12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Bildirim</a:t>
            </a:r>
            <a:r>
              <a:rPr dirty="0" sz="2800" spc="15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Sistemi </a:t>
            </a:r>
            <a:r>
              <a:rPr dirty="0" sz="2800" spc="-30" b="1">
                <a:latin typeface="Calibri"/>
                <a:cs typeface="Calibri"/>
              </a:rPr>
              <a:t>Yönergesi</a:t>
            </a:r>
            <a:r>
              <a:rPr dirty="0" sz="2800" spc="-100" b="1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hazırlanmıştır.</a:t>
            </a:r>
            <a:endParaRPr sz="2800">
              <a:latin typeface="Calibri"/>
              <a:cs typeface="Calibri"/>
            </a:endParaRPr>
          </a:p>
          <a:p>
            <a:pPr marL="12700" marR="5080" indent="-8255">
              <a:lnSpc>
                <a:spcPts val="3360"/>
              </a:lnSpc>
              <a:spcBef>
                <a:spcPts val="590"/>
              </a:spcBef>
              <a:buSzPct val="116071"/>
              <a:buFont typeface="Arial MT"/>
              <a:buChar char="•"/>
              <a:tabLst>
                <a:tab pos="161925" algn="l"/>
              </a:tabLst>
            </a:pPr>
            <a:r>
              <a:rPr dirty="0" sz="280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22.10.2004/129</a:t>
            </a:r>
            <a:r>
              <a:rPr dirty="0" sz="2800" spc="4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tarih</a:t>
            </a:r>
            <a:r>
              <a:rPr dirty="0" sz="2800" spc="4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4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sayılı</a:t>
            </a:r>
            <a:r>
              <a:rPr dirty="0" sz="2800" spc="420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Bulaşıcı</a:t>
            </a:r>
            <a:r>
              <a:rPr dirty="0" sz="2800" spc="434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Hastalıkların </a:t>
            </a:r>
            <a:r>
              <a:rPr dirty="0" sz="2800" b="1">
                <a:latin typeface="Calibri"/>
                <a:cs typeface="Calibri"/>
              </a:rPr>
              <a:t>İhbarı</a:t>
            </a:r>
            <a:r>
              <a:rPr dirty="0" sz="2800" spc="-9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ve</a:t>
            </a:r>
            <a:r>
              <a:rPr dirty="0" sz="2800" spc="-10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Bildirim</a:t>
            </a:r>
            <a:r>
              <a:rPr dirty="0" sz="2800" spc="-9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Sistemi</a:t>
            </a:r>
            <a:r>
              <a:rPr dirty="0" sz="2800" spc="-9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Genelgesi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yayınlanmıştır.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5772" y="3637915"/>
            <a:ext cx="6558915" cy="8788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 indent="-8255">
              <a:lnSpc>
                <a:spcPts val="3360"/>
              </a:lnSpc>
              <a:spcBef>
                <a:spcPts val="195"/>
              </a:spcBef>
              <a:buSzPct val="116071"/>
              <a:buFont typeface="Arial MT"/>
              <a:buChar char="•"/>
              <a:tabLst>
                <a:tab pos="161925" algn="l"/>
                <a:tab pos="1529080" algn="l"/>
                <a:tab pos="2374900" algn="l"/>
                <a:tab pos="3655060" algn="l"/>
                <a:tab pos="4117340" algn="l"/>
                <a:tab pos="4705350" algn="l"/>
                <a:tab pos="4784725" algn="l"/>
                <a:tab pos="5391150" algn="l"/>
              </a:tabLst>
            </a:pPr>
            <a:r>
              <a:rPr dirty="0" sz="2800" spc="-10" b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Bulaşıcı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52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Hastalıkların	</a:t>
            </a:r>
            <a:r>
              <a:rPr dirty="0" sz="2800" spc="-10" b="1">
                <a:latin typeface="Calibri"/>
                <a:cs typeface="Calibri"/>
              </a:rPr>
              <a:t>İhbarı</a:t>
            </a:r>
            <a:r>
              <a:rPr dirty="0" sz="2800" b="1">
                <a:latin typeface="Calibri"/>
                <a:cs typeface="Calibri"/>
              </a:rPr>
              <a:t>		</a:t>
            </a:r>
            <a:r>
              <a:rPr dirty="0" sz="2800" spc="-25" b="1">
                <a:latin typeface="Calibri"/>
                <a:cs typeface="Calibri"/>
              </a:rPr>
              <a:t>ve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Bildirim Standart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20" b="1">
                <a:latin typeface="Calibri"/>
                <a:cs typeface="Calibri"/>
              </a:rPr>
              <a:t>Tanı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Sürveyans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25" b="1">
                <a:latin typeface="Calibri"/>
                <a:cs typeface="Calibri"/>
              </a:rPr>
              <a:t>ve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Laboratuvar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31785" y="3637915"/>
            <a:ext cx="117665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81915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latin typeface="Calibri"/>
                <a:cs typeface="Calibri"/>
              </a:rPr>
              <a:t>Sistemi </a:t>
            </a:r>
            <a:r>
              <a:rPr dirty="0" sz="2800" spc="-10" b="1">
                <a:latin typeface="Calibri"/>
                <a:cs typeface="Calibri"/>
              </a:rPr>
              <a:t>Rehberi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5772" y="4491354"/>
            <a:ext cx="7891780" cy="1381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yayımlanmış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sahada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kullanılmak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üzere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dağıtılmıştır</a:t>
            </a:r>
            <a:endParaRPr sz="2800">
              <a:latin typeface="Calibri"/>
              <a:cs typeface="Calibri"/>
            </a:endParaRPr>
          </a:p>
          <a:p>
            <a:pPr marL="12700" marR="5080" indent="-8255">
              <a:lnSpc>
                <a:spcPts val="3360"/>
              </a:lnSpc>
              <a:spcBef>
                <a:spcPts val="700"/>
              </a:spcBef>
              <a:buSzPct val="116071"/>
              <a:buFont typeface="Arial MT"/>
              <a:buChar char="•"/>
              <a:tabLst>
                <a:tab pos="161925" algn="l"/>
              </a:tabLst>
            </a:pPr>
            <a:r>
              <a:rPr dirty="0" sz="280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Ocak</a:t>
            </a:r>
            <a:r>
              <a:rPr dirty="0" sz="2800" spc="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2005’de</a:t>
            </a:r>
            <a:r>
              <a:rPr dirty="0" sz="2800" spc="4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yenilenen</a:t>
            </a:r>
            <a:r>
              <a:rPr dirty="0" sz="2800" spc="4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bildirim</a:t>
            </a:r>
            <a:r>
              <a:rPr dirty="0" sz="2800" spc="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sistemi</a:t>
            </a:r>
            <a:r>
              <a:rPr dirty="0" sz="2800" spc="40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çalışmaya başlamıştır.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335" marR="5080" indent="135255">
              <a:lnSpc>
                <a:spcPct val="100000"/>
              </a:lnSpc>
              <a:spcBef>
                <a:spcPts val="105"/>
              </a:spcBef>
            </a:pPr>
            <a:r>
              <a:rPr dirty="0"/>
              <a:t>Bulaşıcı</a:t>
            </a:r>
            <a:r>
              <a:rPr dirty="0" spc="-80"/>
              <a:t> </a:t>
            </a:r>
            <a:r>
              <a:rPr dirty="0"/>
              <a:t>Hastalıkların</a:t>
            </a:r>
            <a:r>
              <a:rPr dirty="0" spc="-85"/>
              <a:t> </a:t>
            </a:r>
            <a:r>
              <a:rPr dirty="0"/>
              <a:t>İhbarı</a:t>
            </a:r>
            <a:r>
              <a:rPr dirty="0" spc="-55"/>
              <a:t> </a:t>
            </a:r>
            <a:r>
              <a:rPr dirty="0"/>
              <a:t>ve</a:t>
            </a:r>
            <a:r>
              <a:rPr dirty="0" spc="-45"/>
              <a:t> </a:t>
            </a:r>
            <a:r>
              <a:rPr dirty="0"/>
              <a:t>Bildirim</a:t>
            </a:r>
            <a:r>
              <a:rPr dirty="0" spc="-75"/>
              <a:t> </a:t>
            </a:r>
            <a:r>
              <a:rPr dirty="0" spc="-10"/>
              <a:t>Sistemi </a:t>
            </a:r>
            <a:r>
              <a:rPr dirty="0"/>
              <a:t>Standart</a:t>
            </a:r>
            <a:r>
              <a:rPr dirty="0" spc="-110"/>
              <a:t> </a:t>
            </a:r>
            <a:r>
              <a:rPr dirty="0" spc="-40"/>
              <a:t>Tanı</a:t>
            </a:r>
            <a:r>
              <a:rPr dirty="0" spc="-95"/>
              <a:t> </a:t>
            </a:r>
            <a:r>
              <a:rPr dirty="0"/>
              <a:t>Sürveyans</a:t>
            </a:r>
            <a:r>
              <a:rPr dirty="0" spc="-90"/>
              <a:t> </a:t>
            </a:r>
            <a:r>
              <a:rPr dirty="0"/>
              <a:t>ve</a:t>
            </a:r>
            <a:r>
              <a:rPr dirty="0" spc="-85"/>
              <a:t> </a:t>
            </a:r>
            <a:r>
              <a:rPr dirty="0" spc="-10"/>
              <a:t>Laboratuvar</a:t>
            </a:r>
            <a:r>
              <a:rPr dirty="0" spc="-114"/>
              <a:t> </a:t>
            </a:r>
            <a:r>
              <a:rPr dirty="0" spc="-10"/>
              <a:t>Rehberi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858517"/>
            <a:ext cx="3702685" cy="4488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1054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Bildirim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sistemini tanımlayan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yönergenin </a:t>
            </a:r>
            <a:r>
              <a:rPr dirty="0" sz="2400">
                <a:latin typeface="Calibri"/>
                <a:cs typeface="Calibri"/>
              </a:rPr>
              <a:t>yürütülmesine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yol </a:t>
            </a:r>
            <a:r>
              <a:rPr dirty="0" sz="2400" spc="-10">
                <a:latin typeface="Calibri"/>
                <a:cs typeface="Calibri"/>
              </a:rPr>
              <a:t>gösteren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bir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rehber</a:t>
            </a:r>
            <a:endParaRPr sz="24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hazırlanmış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2005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yılında yayınlanmıştır.</a:t>
            </a:r>
            <a:endParaRPr sz="2400">
              <a:latin typeface="Calibri"/>
              <a:cs typeface="Calibri"/>
            </a:endParaRPr>
          </a:p>
          <a:p>
            <a:pPr marL="355600" marR="48514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400" spc="-40">
                <a:latin typeface="Calibri"/>
                <a:cs typeface="Calibri"/>
              </a:rPr>
              <a:t>Vaka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tanımları,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bildirim </a:t>
            </a:r>
            <a:r>
              <a:rPr dirty="0" sz="2400">
                <a:latin typeface="Calibri"/>
                <a:cs typeface="Calibri"/>
              </a:rPr>
              <a:t>şekilleri,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bildirim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sorumluları,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numune</a:t>
            </a:r>
            <a:endParaRPr sz="2400">
              <a:latin typeface="Calibri"/>
              <a:cs typeface="Calibri"/>
            </a:endParaRPr>
          </a:p>
          <a:p>
            <a:pPr marL="355600" marR="294005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türleri,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uygun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numune </a:t>
            </a:r>
            <a:r>
              <a:rPr dirty="0" sz="2400">
                <a:latin typeface="Calibri"/>
                <a:cs typeface="Calibri"/>
              </a:rPr>
              <a:t>alımları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gönderimi rehberde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yer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almaktadır.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5255" y="1917192"/>
            <a:ext cx="3241548" cy="449884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253740" marR="5080" indent="-3054985">
              <a:lnSpc>
                <a:spcPct val="100000"/>
              </a:lnSpc>
              <a:spcBef>
                <a:spcPts val="105"/>
              </a:spcBef>
            </a:pPr>
            <a:r>
              <a:rPr dirty="0"/>
              <a:t>Bulaşıcı</a:t>
            </a:r>
            <a:r>
              <a:rPr dirty="0" spc="-80"/>
              <a:t> </a:t>
            </a:r>
            <a:r>
              <a:rPr dirty="0"/>
              <a:t>Hastalıkların</a:t>
            </a:r>
            <a:r>
              <a:rPr dirty="0" spc="-90"/>
              <a:t> </a:t>
            </a:r>
            <a:r>
              <a:rPr dirty="0"/>
              <a:t>İhbar</a:t>
            </a:r>
            <a:r>
              <a:rPr dirty="0" spc="-60"/>
              <a:t> </a:t>
            </a:r>
            <a:r>
              <a:rPr dirty="0"/>
              <a:t>ve</a:t>
            </a:r>
            <a:r>
              <a:rPr dirty="0" spc="-50"/>
              <a:t> </a:t>
            </a:r>
            <a:r>
              <a:rPr dirty="0"/>
              <a:t>Bildirim</a:t>
            </a:r>
            <a:r>
              <a:rPr dirty="0" spc="-60"/>
              <a:t> </a:t>
            </a:r>
            <a:r>
              <a:rPr dirty="0" spc="-10"/>
              <a:t>Sistemi Mevzuatı</a:t>
            </a:r>
          </a:p>
        </p:txBody>
      </p:sp>
      <p:sp>
        <p:nvSpPr>
          <p:cNvPr id="5" name="object 5"/>
          <p:cNvSpPr/>
          <p:nvPr/>
        </p:nvSpPr>
        <p:spPr>
          <a:xfrm>
            <a:off x="891539" y="4993385"/>
            <a:ext cx="6022975" cy="22860"/>
          </a:xfrm>
          <a:custGeom>
            <a:avLst/>
            <a:gdLst/>
            <a:ahLst/>
            <a:cxnLst/>
            <a:rect l="l" t="t" r="r" b="b"/>
            <a:pathLst>
              <a:path w="6022975" h="22860">
                <a:moveTo>
                  <a:pt x="6022848" y="0"/>
                </a:moveTo>
                <a:lnTo>
                  <a:pt x="0" y="0"/>
                </a:lnTo>
                <a:lnTo>
                  <a:pt x="0" y="22859"/>
                </a:lnTo>
                <a:lnTo>
                  <a:pt x="6022848" y="22859"/>
                </a:lnTo>
                <a:lnTo>
                  <a:pt x="60228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1769894"/>
            <a:ext cx="8073390" cy="412242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70"/>
              </a:spcBef>
            </a:pP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hastalıkların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sürveyansı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ile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alakalı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olarak;</a:t>
            </a:r>
            <a:endParaRPr sz="2800">
              <a:latin typeface="Calibri"/>
              <a:cs typeface="Calibri"/>
            </a:endParaRPr>
          </a:p>
          <a:p>
            <a:pPr algn="just" marL="353695" marR="5715" indent="-34163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u="sng" sz="28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Bulaşıcı</a:t>
            </a:r>
            <a:r>
              <a:rPr dirty="0" u="sng" sz="2800" spc="21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28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Hastalıklar</a:t>
            </a:r>
            <a:r>
              <a:rPr dirty="0" u="sng" sz="2800" spc="229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28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Sürveyans</a:t>
            </a:r>
            <a:r>
              <a:rPr dirty="0" u="sng" sz="2800" spc="229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28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</a:t>
            </a:r>
            <a:r>
              <a:rPr dirty="0" u="sng" sz="2800" spc="22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28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Kontrol</a:t>
            </a:r>
            <a:r>
              <a:rPr dirty="0" u="sng" sz="2800" spc="229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2800" spc="-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Esasları</a:t>
            </a:r>
            <a:r>
              <a:rPr dirty="0" sz="2800" spc="-1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	</a:t>
            </a:r>
            <a:r>
              <a:rPr dirty="0" u="sng" sz="2800" spc="-2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Yönetmeliği</a:t>
            </a:r>
            <a:r>
              <a:rPr dirty="0" sz="2800" spc="-50" i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30/05/2007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tarihli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ve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26537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sayılı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Resmi </a:t>
            </a:r>
            <a:r>
              <a:rPr dirty="0" sz="2800" spc="-10" b="1">
                <a:latin typeface="Calibri"/>
                <a:cs typeface="Calibri"/>
              </a:rPr>
              <a:t>	</a:t>
            </a:r>
            <a:r>
              <a:rPr dirty="0" sz="2800" spc="-30" b="1">
                <a:latin typeface="Calibri"/>
                <a:cs typeface="Calibri"/>
              </a:rPr>
              <a:t>Gazete’de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yayımlanmış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yürürlüğe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girmiştir.</a:t>
            </a:r>
            <a:endParaRPr sz="2800">
              <a:latin typeface="Calibri"/>
              <a:cs typeface="Calibri"/>
            </a:endParaRPr>
          </a:p>
          <a:p>
            <a:pPr algn="just" marL="353695" marR="5080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Daha</a:t>
            </a:r>
            <a:r>
              <a:rPr dirty="0" sz="2800" spc="50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sonra</a:t>
            </a:r>
            <a:r>
              <a:rPr dirty="0" sz="2800" spc="50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mevcut</a:t>
            </a:r>
            <a:r>
              <a:rPr dirty="0" sz="2800" spc="50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yönetmelikte</a:t>
            </a:r>
            <a:r>
              <a:rPr dirty="0" sz="2800" spc="50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yer</a:t>
            </a:r>
            <a:r>
              <a:rPr dirty="0" sz="2800" spc="49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alan</a:t>
            </a:r>
            <a:r>
              <a:rPr dirty="0" sz="2800" spc="500">
                <a:latin typeface="Calibri"/>
                <a:cs typeface="Calibri"/>
              </a:rPr>
              <a:t>  </a:t>
            </a:r>
            <a:r>
              <a:rPr dirty="0" sz="2800" spc="-25">
                <a:latin typeface="Calibri"/>
                <a:cs typeface="Calibri"/>
              </a:rPr>
              <a:t>ve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hastalıkların</a:t>
            </a:r>
            <a:r>
              <a:rPr dirty="0" sz="2800" spc="4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bildirimlerinde</a:t>
            </a:r>
            <a:r>
              <a:rPr dirty="0" sz="2800" spc="4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kullanılan</a:t>
            </a:r>
            <a:r>
              <a:rPr dirty="0" sz="2800" spc="405">
                <a:latin typeface="Calibri"/>
                <a:cs typeface="Calibri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standart</a:t>
            </a:r>
            <a:r>
              <a:rPr dirty="0" u="sng" sz="2800" spc="409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vaka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tanımlarında</a:t>
            </a:r>
            <a:r>
              <a:rPr dirty="0" sz="2800" spc="550">
                <a:latin typeface="Calibri"/>
                <a:cs typeface="Calibri"/>
              </a:rPr>
              <a:t>    </a:t>
            </a:r>
            <a:r>
              <a:rPr dirty="0" sz="2800">
                <a:latin typeface="Calibri"/>
                <a:cs typeface="Calibri"/>
              </a:rPr>
              <a:t>güncelleme</a:t>
            </a:r>
            <a:r>
              <a:rPr dirty="0" sz="2800" spc="555">
                <a:latin typeface="Calibri"/>
                <a:cs typeface="Calibri"/>
              </a:rPr>
              <a:t>    </a:t>
            </a:r>
            <a:r>
              <a:rPr dirty="0" sz="2800">
                <a:latin typeface="Calibri"/>
                <a:cs typeface="Calibri"/>
              </a:rPr>
              <a:t>yapılarak</a:t>
            </a:r>
            <a:r>
              <a:rPr dirty="0" sz="2800" spc="555">
                <a:latin typeface="Calibri"/>
                <a:cs typeface="Calibri"/>
              </a:rPr>
              <a:t>    </a:t>
            </a:r>
            <a:r>
              <a:rPr dirty="0" sz="2800" spc="-10">
                <a:latin typeface="Calibri"/>
                <a:cs typeface="Calibri"/>
              </a:rPr>
              <a:t>mezkur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yönetmelik</a:t>
            </a:r>
            <a:r>
              <a:rPr dirty="0" sz="2800" spc="5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değişikliği</a:t>
            </a:r>
            <a:r>
              <a:rPr dirty="0" sz="2800" spc="560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02/04/2011</a:t>
            </a:r>
            <a:r>
              <a:rPr dirty="0" sz="2800" spc="58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tarihli</a:t>
            </a:r>
            <a:r>
              <a:rPr dirty="0" sz="2800" spc="5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ve</a:t>
            </a:r>
            <a:r>
              <a:rPr dirty="0" sz="2800" spc="59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27891 </a:t>
            </a:r>
            <a:r>
              <a:rPr dirty="0" sz="2800" spc="-10" b="1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sayılı</a:t>
            </a:r>
            <a:r>
              <a:rPr dirty="0" sz="2800" spc="-11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Resmi</a:t>
            </a:r>
            <a:r>
              <a:rPr dirty="0" sz="2800" spc="-120" b="1">
                <a:latin typeface="Calibri"/>
                <a:cs typeface="Calibri"/>
              </a:rPr>
              <a:t> </a:t>
            </a:r>
            <a:r>
              <a:rPr dirty="0" sz="2800" spc="-30" b="1">
                <a:latin typeface="Calibri"/>
                <a:cs typeface="Calibri"/>
              </a:rPr>
              <a:t>Gazete’de</a:t>
            </a:r>
            <a:r>
              <a:rPr dirty="0" sz="2800" spc="-90" b="1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yayımlanmıştır.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35940" y="454759"/>
            <a:ext cx="5755640" cy="930910"/>
          </a:xfrm>
          <a:prstGeom prst="rect"/>
        </p:spPr>
        <p:txBody>
          <a:bodyPr wrap="square" lIns="0" tIns="42545" rIns="0" bIns="0" rtlCol="0" vert="horz">
            <a:spAutoFit/>
          </a:bodyPr>
          <a:lstStyle/>
          <a:p>
            <a:pPr marL="2330450">
              <a:lnSpc>
                <a:spcPct val="100000"/>
              </a:lnSpc>
              <a:spcBef>
                <a:spcPts val="335"/>
              </a:spcBef>
            </a:pPr>
            <a:r>
              <a:rPr dirty="0"/>
              <a:t>Mevzuat</a:t>
            </a:r>
            <a:r>
              <a:rPr dirty="0" spc="-145"/>
              <a:t> </a:t>
            </a:r>
            <a:r>
              <a:rPr dirty="0" spc="-10"/>
              <a:t>Çalışmaları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u="sng" sz="2400" spc="-20">
                <a:uFill>
                  <a:solidFill>
                    <a:srgbClr val="C00000"/>
                  </a:solidFill>
                </a:uFill>
              </a:rPr>
              <a:t>2007</a:t>
            </a:r>
            <a:endParaRPr sz="2400"/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725929"/>
            <a:ext cx="69996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1377950" algn="l"/>
                <a:tab pos="2599055" algn="l"/>
                <a:tab pos="4448175" algn="l"/>
                <a:tab pos="5561965" algn="l"/>
              </a:tabLst>
            </a:pPr>
            <a:r>
              <a:rPr dirty="0" sz="2400" spc="-20">
                <a:latin typeface="Calibri"/>
                <a:cs typeface="Calibri"/>
              </a:rPr>
              <a:t>2005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yılında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Uluslararası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Sağlık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5">
                <a:latin typeface="Calibri"/>
                <a:cs typeface="Calibri"/>
              </a:rPr>
              <a:t>Tüzüğü’nün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16418" y="1725929"/>
            <a:ext cx="6927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(UST)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144" y="2091690"/>
            <a:ext cx="773049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yayınlanmasından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sonra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tüzükte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yer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alan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gerekliliklerin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yerine </a:t>
            </a:r>
            <a:r>
              <a:rPr dirty="0" sz="2400">
                <a:latin typeface="Calibri"/>
                <a:cs typeface="Calibri"/>
              </a:rPr>
              <a:t>getirilmesi,</a:t>
            </a:r>
            <a:r>
              <a:rPr dirty="0" sz="2400" spc="4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bazı</a:t>
            </a:r>
            <a:r>
              <a:rPr dirty="0" sz="2400" spc="4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bulaşıcı</a:t>
            </a:r>
            <a:r>
              <a:rPr dirty="0" sz="2400" spc="4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hastalıklarda</a:t>
            </a:r>
            <a:r>
              <a:rPr dirty="0" sz="2400" spc="4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karşılaşılan</a:t>
            </a:r>
            <a:r>
              <a:rPr dirty="0" sz="2400" spc="484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gelişmeler </a:t>
            </a:r>
            <a:r>
              <a:rPr dirty="0" sz="2400">
                <a:latin typeface="Calibri"/>
                <a:cs typeface="Calibri"/>
              </a:rPr>
              <a:t>sonrasında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bulaşıcı</a:t>
            </a:r>
            <a:r>
              <a:rPr dirty="0" sz="2400" spc="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hastalıkların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bildirimi</a:t>
            </a:r>
            <a:r>
              <a:rPr dirty="0" sz="2400" spc="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ve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sürveyansına</a:t>
            </a:r>
            <a:r>
              <a:rPr dirty="0" sz="2400" spc="7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dair </a:t>
            </a:r>
            <a:r>
              <a:rPr dirty="0" sz="2400">
                <a:latin typeface="Calibri"/>
                <a:cs typeface="Calibri"/>
              </a:rPr>
              <a:t>yönetmelik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düzenlenmiş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2007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yılında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yayımlanmıştır.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3920439"/>
            <a:ext cx="35306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1178560" algn="l"/>
                <a:tab pos="3002915" algn="l"/>
              </a:tabLst>
            </a:pPr>
            <a:r>
              <a:rPr dirty="0" sz="2400" spc="-25">
                <a:latin typeface="Calibri"/>
                <a:cs typeface="Calibri"/>
              </a:rPr>
              <a:t>UST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kapsamında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0">
                <a:latin typeface="Calibri"/>
                <a:cs typeface="Calibri"/>
              </a:rPr>
              <a:t>halk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144" y="4286757"/>
            <a:ext cx="3175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5125" algn="l"/>
              </a:tabLst>
            </a:pPr>
            <a:r>
              <a:rPr dirty="0" sz="2400" spc="-10">
                <a:latin typeface="Calibri"/>
                <a:cs typeface="Calibri"/>
              </a:rPr>
              <a:t>durumların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belirlenmesi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68851" y="3920439"/>
            <a:ext cx="434086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5095">
              <a:lnSpc>
                <a:spcPct val="100000"/>
              </a:lnSpc>
              <a:spcBef>
                <a:spcPts val="100"/>
              </a:spcBef>
              <a:tabLst>
                <a:tab pos="1225550" algn="l"/>
                <a:tab pos="2439035" algn="l"/>
              </a:tabLst>
            </a:pPr>
            <a:r>
              <a:rPr dirty="0" sz="2400" spc="-10">
                <a:latin typeface="Calibri"/>
                <a:cs typeface="Calibri"/>
              </a:rPr>
              <a:t>sağlığı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tehdidi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oluşturabilecek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172210" algn="l"/>
                <a:tab pos="2820035" algn="l"/>
              </a:tabLst>
            </a:pPr>
            <a:r>
              <a:rPr dirty="0" sz="2400" spc="-10">
                <a:latin typeface="Calibri"/>
                <a:cs typeface="Calibri"/>
              </a:rPr>
              <a:t>halinde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uluslararası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bildirimlerin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9144" y="4652517"/>
            <a:ext cx="772922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yapılması,</a:t>
            </a:r>
            <a:r>
              <a:rPr dirty="0" sz="2400" spc="5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erken</a:t>
            </a:r>
            <a:r>
              <a:rPr dirty="0" sz="2400" spc="5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uyarı</a:t>
            </a:r>
            <a:r>
              <a:rPr dirty="0" sz="2400" spc="5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ve</a:t>
            </a:r>
            <a:r>
              <a:rPr dirty="0" sz="2400" spc="5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cevap</a:t>
            </a:r>
            <a:r>
              <a:rPr dirty="0" sz="2400" spc="5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biriminin</a:t>
            </a:r>
            <a:r>
              <a:rPr dirty="0" sz="2400" spc="5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oluşturulması</a:t>
            </a:r>
            <a:r>
              <a:rPr dirty="0" sz="2400" spc="57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ve </a:t>
            </a:r>
            <a:r>
              <a:rPr dirty="0" sz="2400">
                <a:latin typeface="Calibri"/>
                <a:cs typeface="Calibri"/>
              </a:rPr>
              <a:t>erken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uyarının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evreleri,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hastalıkların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sürveyans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sistemine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dâhil </a:t>
            </a:r>
            <a:r>
              <a:rPr dirty="0" sz="2400">
                <a:latin typeface="Calibri"/>
                <a:cs typeface="Calibri"/>
              </a:rPr>
              <a:t>edilme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kriterleri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gibi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maddeler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yönetmelikte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yer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almıştır.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853689" y="484124"/>
            <a:ext cx="343789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Mevzuat</a:t>
            </a:r>
            <a:r>
              <a:rPr dirty="0" spc="-145"/>
              <a:t> </a:t>
            </a:r>
            <a:r>
              <a:rPr dirty="0" spc="-10"/>
              <a:t>Çalışmaları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066291"/>
            <a:ext cx="8074025" cy="3766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-2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2011</a:t>
            </a:r>
            <a:endParaRPr sz="2400">
              <a:latin typeface="Calibri"/>
              <a:cs typeface="Calibri"/>
            </a:endParaRPr>
          </a:p>
          <a:p>
            <a:pPr algn="just" marL="353060" marR="5080" indent="-34099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Bulaşıcı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Hastalıkların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İhbarı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Bildirim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Sistemi</a:t>
            </a:r>
            <a:r>
              <a:rPr dirty="0" sz="2400" spc="-10">
                <a:latin typeface="Calibri"/>
                <a:cs typeface="Calibri"/>
              </a:rPr>
              <a:t> yönetmeliğinde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güncelleme</a:t>
            </a:r>
            <a:r>
              <a:rPr dirty="0" sz="2400" spc="1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yapılmıştır.</a:t>
            </a:r>
            <a:r>
              <a:rPr dirty="0" sz="2400" spc="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Yönetmeliğin</a:t>
            </a:r>
            <a:r>
              <a:rPr dirty="0" sz="2400" spc="11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ekinde</a:t>
            </a:r>
            <a:r>
              <a:rPr dirty="0" sz="2400" spc="1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yer</a:t>
            </a:r>
            <a:r>
              <a:rPr dirty="0" sz="2400" spc="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alan</a:t>
            </a:r>
            <a:r>
              <a:rPr dirty="0" sz="2400" spc="125">
                <a:latin typeface="Calibri"/>
                <a:cs typeface="Calibri"/>
              </a:rPr>
              <a:t>  </a:t>
            </a:r>
            <a:r>
              <a:rPr dirty="0" sz="2400" spc="-10">
                <a:latin typeface="Calibri"/>
                <a:cs typeface="Calibri"/>
              </a:rPr>
              <a:t>Ek-</a:t>
            </a:r>
            <a:r>
              <a:rPr dirty="0" sz="2400">
                <a:latin typeface="Calibri"/>
                <a:cs typeface="Calibri"/>
              </a:rPr>
              <a:t>1</a:t>
            </a:r>
            <a:r>
              <a:rPr dirty="0" sz="2400" spc="12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ve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Ek-</a:t>
            </a:r>
            <a:r>
              <a:rPr dirty="0" sz="2400">
                <a:latin typeface="Calibri"/>
                <a:cs typeface="Calibri"/>
              </a:rPr>
              <a:t>3,</a:t>
            </a:r>
            <a:r>
              <a:rPr dirty="0" sz="2400" spc="33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AB</a:t>
            </a:r>
            <a:r>
              <a:rPr dirty="0" sz="2400" spc="32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direktifleri</a:t>
            </a:r>
            <a:r>
              <a:rPr dirty="0" sz="2400" spc="32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ve</a:t>
            </a:r>
            <a:r>
              <a:rPr dirty="0" sz="2400" spc="33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ülke</a:t>
            </a:r>
            <a:r>
              <a:rPr dirty="0" sz="2400" spc="33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ihtiyaçlarına</a:t>
            </a:r>
            <a:r>
              <a:rPr dirty="0" sz="2400" spc="32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göre</a:t>
            </a:r>
            <a:r>
              <a:rPr dirty="0" sz="2400" spc="325">
                <a:latin typeface="Calibri"/>
                <a:cs typeface="Calibri"/>
              </a:rPr>
              <a:t>  </a:t>
            </a:r>
            <a:r>
              <a:rPr dirty="0" sz="2400" spc="-10">
                <a:latin typeface="Calibri"/>
                <a:cs typeface="Calibri"/>
              </a:rPr>
              <a:t>yeniden 	düzenlenmiştir.</a:t>
            </a:r>
            <a:endParaRPr sz="2400">
              <a:latin typeface="Calibri"/>
              <a:cs typeface="Calibri"/>
            </a:endParaRPr>
          </a:p>
          <a:p>
            <a:pPr algn="just" marL="354330">
              <a:lnSpc>
                <a:spcPct val="100000"/>
              </a:lnSpc>
              <a:spcBef>
                <a:spcPts val="600"/>
              </a:spcBef>
            </a:pPr>
            <a:r>
              <a:rPr dirty="0" sz="2400">
                <a:latin typeface="Calibri"/>
                <a:cs typeface="Calibri"/>
              </a:rPr>
              <a:t>Bu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düzenleme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ile;</a:t>
            </a:r>
            <a:endParaRPr sz="2400">
              <a:latin typeface="Calibri"/>
              <a:cs typeface="Calibri"/>
            </a:endParaRPr>
          </a:p>
          <a:p>
            <a:pPr algn="just" lvl="1" marL="812165" indent="-342265">
              <a:lnSpc>
                <a:spcPts val="2740"/>
              </a:lnSpc>
              <a:spcBef>
                <a:spcPts val="315"/>
              </a:spcBef>
              <a:buFont typeface="Wingdings"/>
              <a:buChar char=""/>
              <a:tabLst>
                <a:tab pos="812165" algn="l"/>
              </a:tabLst>
            </a:pPr>
            <a:r>
              <a:rPr dirty="0" sz="2400">
                <a:latin typeface="Calibri"/>
                <a:cs typeface="Calibri"/>
              </a:rPr>
              <a:t>Bildirime</a:t>
            </a:r>
            <a:r>
              <a:rPr dirty="0" sz="2400" spc="4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esas</a:t>
            </a:r>
            <a:r>
              <a:rPr dirty="0" sz="2400" spc="4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bulaşıcı</a:t>
            </a:r>
            <a:r>
              <a:rPr dirty="0" sz="2400" spc="4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hastalıklar</a:t>
            </a:r>
            <a:r>
              <a:rPr dirty="0" sz="2400" spc="43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listesi</a:t>
            </a:r>
            <a:r>
              <a:rPr dirty="0" sz="2400" spc="4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güncellenmiş</a:t>
            </a:r>
            <a:r>
              <a:rPr dirty="0" sz="2400" spc="45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ve</a:t>
            </a:r>
            <a:endParaRPr sz="2400">
              <a:latin typeface="Calibri"/>
              <a:cs typeface="Calibri"/>
            </a:endParaRPr>
          </a:p>
          <a:p>
            <a:pPr algn="just" marL="812800">
              <a:lnSpc>
                <a:spcPts val="2740"/>
              </a:lnSpc>
            </a:pPr>
            <a:r>
              <a:rPr dirty="0" sz="2400">
                <a:latin typeface="Calibri"/>
                <a:cs typeface="Calibri"/>
              </a:rPr>
              <a:t>hastalık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sayısı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73’e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çıkarılmıştır.</a:t>
            </a:r>
            <a:endParaRPr sz="2400">
              <a:latin typeface="Calibri"/>
              <a:cs typeface="Calibri"/>
            </a:endParaRPr>
          </a:p>
          <a:p>
            <a:pPr algn="just" lvl="1" marL="812800" marR="5080" indent="-342900">
              <a:lnSpc>
                <a:spcPts val="2590"/>
              </a:lnSpc>
              <a:spcBef>
                <a:spcPts val="640"/>
              </a:spcBef>
              <a:buFont typeface="Wingdings"/>
              <a:buChar char=""/>
              <a:tabLst>
                <a:tab pos="812800" algn="l"/>
              </a:tabLst>
            </a:pPr>
            <a:r>
              <a:rPr dirty="0" sz="2400">
                <a:latin typeface="Calibri"/>
                <a:cs typeface="Calibri"/>
              </a:rPr>
              <a:t>Bildirim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sistemine</a:t>
            </a:r>
            <a:r>
              <a:rPr dirty="0" sz="2400" spc="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dahil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olan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hastalıklar</a:t>
            </a:r>
            <a:r>
              <a:rPr dirty="0" sz="2400" spc="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için</a:t>
            </a:r>
            <a:r>
              <a:rPr dirty="0" sz="2400" spc="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vaka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tanımları belirlenmiştir.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4846142"/>
            <a:ext cx="5914390" cy="105029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just" marL="354965" marR="5080" indent="-342900">
              <a:lnSpc>
                <a:spcPts val="2590"/>
              </a:lnSpc>
              <a:spcBef>
                <a:spcPts val="430"/>
              </a:spcBef>
              <a:buFont typeface="Wingdings"/>
              <a:buChar char="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Bildirimi</a:t>
            </a:r>
            <a:r>
              <a:rPr dirty="0" sz="2400" spc="18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yapılan</a:t>
            </a:r>
            <a:r>
              <a:rPr dirty="0" sz="2400" spc="19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hastalıklardan</a:t>
            </a:r>
            <a:r>
              <a:rPr dirty="0" sz="2400" spc="190">
                <a:latin typeface="Calibri"/>
                <a:cs typeface="Calibri"/>
              </a:rPr>
              <a:t>  </a:t>
            </a:r>
            <a:r>
              <a:rPr dirty="0" sz="2400" spc="-10">
                <a:latin typeface="Calibri"/>
                <a:cs typeface="Calibri"/>
              </a:rPr>
              <a:t>bazılarının </a:t>
            </a:r>
            <a:r>
              <a:rPr dirty="0" sz="2400">
                <a:latin typeface="Calibri"/>
                <a:cs typeface="Calibri"/>
              </a:rPr>
              <a:t>güncellenirken,</a:t>
            </a:r>
            <a:r>
              <a:rPr dirty="0" sz="2400" spc="24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bazılarının</a:t>
            </a:r>
            <a:r>
              <a:rPr dirty="0" sz="2400" spc="24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ise</a:t>
            </a:r>
            <a:r>
              <a:rPr dirty="0" sz="2400" spc="24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isimleri</a:t>
            </a:r>
            <a:r>
              <a:rPr dirty="0" sz="2400" spc="235">
                <a:latin typeface="Calibri"/>
                <a:cs typeface="Calibri"/>
              </a:rPr>
              <a:t>  </a:t>
            </a:r>
            <a:r>
              <a:rPr dirty="0" sz="2400" spc="-25">
                <a:latin typeface="Calibri"/>
                <a:cs typeface="Calibri"/>
              </a:rPr>
              <a:t>ya </a:t>
            </a:r>
            <a:r>
              <a:rPr dirty="0" sz="2400" spc="-10">
                <a:latin typeface="Calibri"/>
                <a:cs typeface="Calibri"/>
              </a:rPr>
              <a:t>değiştirilmiştir.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41642" y="4846142"/>
            <a:ext cx="1568450" cy="721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  <a:tabLst>
                <a:tab pos="766445" algn="l"/>
              </a:tabLst>
            </a:pPr>
            <a:r>
              <a:rPr dirty="0" sz="2400" spc="-20">
                <a:latin typeface="Calibri"/>
                <a:cs typeface="Calibri"/>
              </a:rPr>
              <a:t>vaka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tanımı</a:t>
            </a:r>
            <a:endParaRPr sz="2400">
              <a:latin typeface="Calibri"/>
              <a:cs typeface="Calibri"/>
            </a:endParaRPr>
          </a:p>
          <a:p>
            <a:pPr marL="70485">
              <a:lnSpc>
                <a:spcPts val="2735"/>
              </a:lnSpc>
              <a:tabLst>
                <a:tab pos="591185" algn="l"/>
              </a:tabLst>
            </a:pPr>
            <a:r>
              <a:rPr dirty="0" sz="2400" spc="-25">
                <a:latin typeface="Calibri"/>
                <a:cs typeface="Calibri"/>
              </a:rPr>
              <a:t>da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grupları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839973" y="772159"/>
            <a:ext cx="346646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Öğrenim</a:t>
            </a:r>
            <a:r>
              <a:rPr dirty="0" spc="-35"/>
              <a:t> </a:t>
            </a:r>
            <a:r>
              <a:rPr dirty="0" spc="-10"/>
              <a:t>Hedefleri-</a:t>
            </a:r>
            <a:r>
              <a:rPr dirty="0" spc="-50"/>
              <a:t>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481480"/>
            <a:ext cx="8028940" cy="4123054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hastalık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tanımını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söyleyebilmeli</a:t>
            </a:r>
            <a:endParaRPr sz="28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hastalıkların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önemini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açıklayabilmeli</a:t>
            </a:r>
            <a:endParaRPr sz="28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>
                <a:latin typeface="Calibri"/>
                <a:cs typeface="Calibri"/>
              </a:rPr>
              <a:t>Bildirimin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tanımını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söyleyebilmeli</a:t>
            </a:r>
            <a:endParaRPr sz="28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>
                <a:latin typeface="Calibri"/>
                <a:cs typeface="Calibri"/>
              </a:rPr>
              <a:t>Bildirimi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zorunlu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hastalıkların</a:t>
            </a:r>
            <a:r>
              <a:rPr dirty="0" sz="2800" spc="4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tanımını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söyleyebilmeli</a:t>
            </a:r>
            <a:endParaRPr sz="28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 spc="-10">
                <a:latin typeface="Calibri"/>
                <a:cs typeface="Calibri"/>
              </a:rPr>
              <a:t>Sürveyansın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tanımını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söyleyebilmeli</a:t>
            </a:r>
            <a:endParaRPr sz="28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 spc="-10">
                <a:latin typeface="Calibri"/>
                <a:cs typeface="Calibri"/>
              </a:rPr>
              <a:t>Sürveyansın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amacını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önemini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açıklayabilmeli</a:t>
            </a:r>
            <a:endParaRPr sz="28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>
                <a:latin typeface="Calibri"/>
                <a:cs typeface="Calibri"/>
              </a:rPr>
              <a:t>Sürveyans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türlerini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söyleyebilmeli</a:t>
            </a:r>
            <a:endParaRPr sz="28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>
                <a:latin typeface="Calibri"/>
                <a:cs typeface="Calibri"/>
              </a:rPr>
              <a:t>Olası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kesin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vakanın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tanımını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açıklayabilmeli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722782" y="772159"/>
            <a:ext cx="7696834" cy="100139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067050" marR="5080" indent="-3054985">
              <a:lnSpc>
                <a:spcPct val="100000"/>
              </a:lnSpc>
              <a:spcBef>
                <a:spcPts val="105"/>
              </a:spcBef>
            </a:pPr>
            <a:r>
              <a:rPr dirty="0"/>
              <a:t>Bulaşıcı</a:t>
            </a:r>
            <a:r>
              <a:rPr dirty="0" spc="-65"/>
              <a:t> </a:t>
            </a:r>
            <a:r>
              <a:rPr dirty="0"/>
              <a:t>Hastalıkların</a:t>
            </a:r>
            <a:r>
              <a:rPr dirty="0" spc="-80"/>
              <a:t> </a:t>
            </a:r>
            <a:r>
              <a:rPr dirty="0"/>
              <a:t>İhbar</a:t>
            </a:r>
            <a:r>
              <a:rPr dirty="0" spc="-45"/>
              <a:t> </a:t>
            </a:r>
            <a:r>
              <a:rPr dirty="0"/>
              <a:t>ve</a:t>
            </a:r>
            <a:r>
              <a:rPr dirty="0" spc="-40"/>
              <a:t> </a:t>
            </a:r>
            <a:r>
              <a:rPr dirty="0"/>
              <a:t>Bildirim</a:t>
            </a:r>
            <a:r>
              <a:rPr dirty="0" spc="-35"/>
              <a:t> </a:t>
            </a:r>
            <a:r>
              <a:rPr dirty="0" spc="-10"/>
              <a:t>Sistemi Mevzuatı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783461"/>
            <a:ext cx="8074659" cy="2244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3695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Ülkemizde</a:t>
            </a:r>
            <a:r>
              <a:rPr dirty="0" sz="2800" spc="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aile</a:t>
            </a:r>
            <a:r>
              <a:rPr dirty="0" sz="2800" spc="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hekimliği</a:t>
            </a:r>
            <a:r>
              <a:rPr dirty="0" sz="2800" spc="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sistemine</a:t>
            </a:r>
            <a:r>
              <a:rPr dirty="0" sz="2800" spc="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geçilmesi</a:t>
            </a:r>
            <a:r>
              <a:rPr dirty="0" sz="2800" spc="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1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2011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yılında</a:t>
            </a:r>
            <a:r>
              <a:rPr dirty="0" sz="2800" spc="2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yayımlanan</a:t>
            </a:r>
            <a:r>
              <a:rPr dirty="0" sz="2800" spc="25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663</a:t>
            </a:r>
            <a:r>
              <a:rPr dirty="0" sz="2800" spc="2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sayılı</a:t>
            </a:r>
            <a:r>
              <a:rPr dirty="0" sz="2800" spc="2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KHK</a:t>
            </a:r>
            <a:r>
              <a:rPr dirty="0" sz="2800" spc="2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ile</a:t>
            </a:r>
            <a:r>
              <a:rPr dirty="0" sz="2800" spc="2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Sağlık</a:t>
            </a:r>
            <a:r>
              <a:rPr dirty="0" sz="2800" spc="2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Bakanlığı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teşkilat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yapısında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değişikliğe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gidilmesi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ile;</a:t>
            </a:r>
            <a:endParaRPr sz="2800">
              <a:latin typeface="Calibri"/>
              <a:cs typeface="Calibri"/>
            </a:endParaRPr>
          </a:p>
          <a:p>
            <a:pPr algn="just" marL="416559">
              <a:lnSpc>
                <a:spcPct val="100000"/>
              </a:lnSpc>
              <a:spcBef>
                <a:spcPts val="675"/>
              </a:spcBef>
            </a:pP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5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Hastalıkların</a:t>
            </a:r>
            <a:r>
              <a:rPr dirty="0" sz="2800" spc="5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İhbar</a:t>
            </a:r>
            <a:r>
              <a:rPr dirty="0" sz="2800" spc="5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5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Bildirim</a:t>
            </a:r>
            <a:r>
              <a:rPr dirty="0" sz="2800" spc="525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Sistemi</a:t>
            </a:r>
            <a:endParaRPr sz="2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u="sng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2015/18</a:t>
            </a:r>
            <a:r>
              <a:rPr dirty="0" u="sng" sz="28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sayılı</a:t>
            </a:r>
            <a:r>
              <a:rPr dirty="0" u="sng" sz="2800" spc="-9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Genelge</a:t>
            </a:r>
            <a:r>
              <a:rPr dirty="0" u="sng" sz="2800" spc="-7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ile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yeniden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güncellenmiştir.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902" rIns="0" bIns="0" rtlCol="0" vert="horz">
            <a:spAutoFit/>
          </a:bodyPr>
          <a:lstStyle/>
          <a:p>
            <a:pPr marL="640080">
              <a:lnSpc>
                <a:spcPct val="100000"/>
              </a:lnSpc>
              <a:spcBef>
                <a:spcPts val="105"/>
              </a:spcBef>
            </a:pPr>
            <a:r>
              <a:rPr dirty="0"/>
              <a:t>Bulaşıcı</a:t>
            </a:r>
            <a:r>
              <a:rPr dirty="0" spc="-60"/>
              <a:t> </a:t>
            </a:r>
            <a:r>
              <a:rPr dirty="0"/>
              <a:t>Hastalıkların</a:t>
            </a:r>
            <a:r>
              <a:rPr dirty="0" spc="-75"/>
              <a:t> </a:t>
            </a:r>
            <a:r>
              <a:rPr dirty="0"/>
              <a:t>İhbar</a:t>
            </a:r>
            <a:r>
              <a:rPr dirty="0" spc="-45"/>
              <a:t> </a:t>
            </a:r>
            <a:r>
              <a:rPr dirty="0"/>
              <a:t>ve</a:t>
            </a:r>
            <a:r>
              <a:rPr dirty="0" spc="-30"/>
              <a:t> </a:t>
            </a:r>
            <a:r>
              <a:rPr dirty="0"/>
              <a:t>Bildirimi-</a:t>
            </a:r>
            <a:r>
              <a:rPr dirty="0" spc="-50"/>
              <a:t>1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927047"/>
            <a:ext cx="15627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 spc="-10">
                <a:latin typeface="Calibri"/>
                <a:cs typeface="Calibri"/>
              </a:rPr>
              <a:t>Bildirimi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08605" y="1927047"/>
            <a:ext cx="17399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34135" algn="l"/>
              </a:tabLst>
            </a:pPr>
            <a:r>
              <a:rPr dirty="0" sz="2800" spc="-10">
                <a:latin typeface="Calibri"/>
                <a:cs typeface="Calibri"/>
              </a:rPr>
              <a:t>zorunlu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bir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2125" y="1927047"/>
            <a:ext cx="30333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21790" algn="l"/>
                <a:tab pos="2688590" algn="l"/>
              </a:tabLst>
            </a:pPr>
            <a:r>
              <a:rPr dirty="0" sz="2800" spc="-10">
                <a:latin typeface="Calibri"/>
                <a:cs typeface="Calibri"/>
              </a:rPr>
              <a:t>hastalığın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ihbarı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ve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9144" y="2354325"/>
            <a:ext cx="20370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bildiriminden,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0902" y="2354325"/>
            <a:ext cx="8274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sağlık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29227" y="1927047"/>
            <a:ext cx="113220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bulaşıcı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 spc="-10">
                <a:latin typeface="Calibri"/>
                <a:cs typeface="Calibri"/>
              </a:rPr>
              <a:t>hizmeti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4504" y="2354325"/>
            <a:ext cx="19761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96010" algn="l"/>
              </a:tabLst>
            </a:pPr>
            <a:r>
              <a:rPr dirty="0" sz="2800" spc="-10">
                <a:latin typeface="Calibri"/>
                <a:cs typeface="Calibri"/>
              </a:rPr>
              <a:t>veren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bütün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53029" y="2354325"/>
            <a:ext cx="595693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kamu</a:t>
            </a:r>
            <a:endParaRPr sz="2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tabLst>
                <a:tab pos="1769110" algn="l"/>
                <a:tab pos="2357755" algn="l"/>
                <a:tab pos="3556000" algn="l"/>
                <a:tab pos="4139565" algn="l"/>
                <a:tab pos="5084445" algn="l"/>
              </a:tabLst>
            </a:pPr>
            <a:r>
              <a:rPr dirty="0" sz="2800" spc="-10">
                <a:latin typeface="Calibri"/>
                <a:cs typeface="Calibri"/>
              </a:rPr>
              <a:t>kuruluşları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ile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gerçek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ve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tüzel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kişiler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9144" y="2781045"/>
            <a:ext cx="1761489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200785" algn="l"/>
              </a:tabLst>
            </a:pPr>
            <a:r>
              <a:rPr dirty="0" sz="2800" spc="-10">
                <a:latin typeface="Calibri"/>
                <a:cs typeface="Calibri"/>
              </a:rPr>
              <a:t>kurum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ve </a:t>
            </a:r>
            <a:r>
              <a:rPr dirty="0" sz="2800" spc="-40">
                <a:latin typeface="Calibri"/>
                <a:cs typeface="Calibri"/>
              </a:rPr>
              <a:t>sorumludur.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163218" y="699592"/>
            <a:ext cx="68179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Bulaşıcı</a:t>
            </a:r>
            <a:r>
              <a:rPr dirty="0" spc="-85"/>
              <a:t> </a:t>
            </a:r>
            <a:r>
              <a:rPr dirty="0"/>
              <a:t>Hastalıkların</a:t>
            </a:r>
            <a:r>
              <a:rPr dirty="0" spc="-90"/>
              <a:t> </a:t>
            </a:r>
            <a:r>
              <a:rPr dirty="0"/>
              <a:t>İhbar</a:t>
            </a:r>
            <a:r>
              <a:rPr dirty="0" spc="-35"/>
              <a:t> </a:t>
            </a:r>
            <a:r>
              <a:rPr dirty="0"/>
              <a:t>ve</a:t>
            </a:r>
            <a:r>
              <a:rPr dirty="0" spc="-55"/>
              <a:t> </a:t>
            </a:r>
            <a:r>
              <a:rPr dirty="0"/>
              <a:t>Bildirimi-</a:t>
            </a:r>
            <a:r>
              <a:rPr dirty="0" spc="-50"/>
              <a:t>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481480"/>
            <a:ext cx="8074025" cy="284226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algn="just" marL="354330" indent="-34163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hastalıkların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ihbar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bildiriminde;</a:t>
            </a:r>
            <a:endParaRPr sz="28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675"/>
              </a:spcBef>
            </a:pPr>
            <a:r>
              <a:rPr dirty="0" sz="2800" spc="-10">
                <a:latin typeface="Calibri"/>
                <a:cs typeface="Calibri"/>
              </a:rPr>
              <a:t>-</a:t>
            </a:r>
            <a:r>
              <a:rPr dirty="0" sz="2800">
                <a:latin typeface="Calibri"/>
                <a:cs typeface="Calibri"/>
              </a:rPr>
              <a:t>2011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yılında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yayınlanan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Yönetmelik’te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yer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alan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bildirimi </a:t>
            </a:r>
            <a:r>
              <a:rPr dirty="0" sz="2800">
                <a:latin typeface="Calibri"/>
                <a:cs typeface="Calibri"/>
              </a:rPr>
              <a:t>zorunlu</a:t>
            </a:r>
            <a:r>
              <a:rPr dirty="0" sz="2800" spc="2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1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hastalıklara</a:t>
            </a:r>
            <a:r>
              <a:rPr dirty="0" sz="2800" spc="1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ait</a:t>
            </a:r>
            <a:r>
              <a:rPr dirty="0" sz="2800" spc="1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standart</a:t>
            </a:r>
            <a:r>
              <a:rPr dirty="0" sz="2800" spc="20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vaka</a:t>
            </a:r>
            <a:r>
              <a:rPr dirty="0" sz="2800" spc="2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tanımları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tanı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kriterleri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dikkate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alınacaktır.</a:t>
            </a:r>
            <a:endParaRPr sz="2800">
              <a:latin typeface="Calibri"/>
              <a:cs typeface="Calibri"/>
            </a:endParaRPr>
          </a:p>
          <a:p>
            <a:pPr algn="just" marL="12700" marR="6350">
              <a:lnSpc>
                <a:spcPct val="100000"/>
              </a:lnSpc>
              <a:spcBef>
                <a:spcPts val="670"/>
              </a:spcBef>
            </a:pPr>
            <a:r>
              <a:rPr dirty="0" sz="2800" spc="-20">
                <a:latin typeface="Calibri"/>
                <a:cs typeface="Calibri"/>
              </a:rPr>
              <a:t>-</a:t>
            </a:r>
            <a:r>
              <a:rPr dirty="0" sz="2800">
                <a:latin typeface="Calibri"/>
                <a:cs typeface="Calibri"/>
              </a:rPr>
              <a:t>ihbar</a:t>
            </a:r>
            <a:r>
              <a:rPr dirty="0" sz="2800" spc="56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56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bildirim</a:t>
            </a:r>
            <a:r>
              <a:rPr dirty="0" sz="2800" spc="56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algoritmaları</a:t>
            </a:r>
            <a:r>
              <a:rPr dirty="0" sz="2800" spc="56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ise</a:t>
            </a:r>
            <a:r>
              <a:rPr dirty="0" sz="2800" spc="55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2015</a:t>
            </a:r>
            <a:r>
              <a:rPr dirty="0" sz="2800" spc="565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yılında yayınlanan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Genelgeye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göre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uygulanacaktır.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138224" y="772159"/>
            <a:ext cx="161163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Form</a:t>
            </a:r>
            <a:r>
              <a:rPr dirty="0" spc="-75"/>
              <a:t> </a:t>
            </a:r>
            <a:r>
              <a:rPr dirty="0" spc="-25"/>
              <a:t>014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267" y="1394205"/>
            <a:ext cx="3526154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0795" algn="l"/>
              </a:tabLst>
            </a:pPr>
            <a:r>
              <a:rPr dirty="0" sz="2800" spc="-10">
                <a:latin typeface="Calibri"/>
                <a:cs typeface="Calibri"/>
              </a:rPr>
              <a:t>Yazılım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programlarında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latin typeface="Calibri"/>
                <a:cs typeface="Calibri"/>
              </a:rPr>
              <a:t>yer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alan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bildirimlerde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1357" y="2247645"/>
            <a:ext cx="79057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olan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800" spc="-20" b="1">
                <a:latin typeface="Calibri"/>
                <a:cs typeface="Calibri"/>
              </a:rPr>
              <a:t>Form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2247645"/>
            <a:ext cx="238823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590040" algn="l"/>
              </a:tabLst>
            </a:pPr>
            <a:r>
              <a:rPr dirty="0" sz="2800" spc="-10">
                <a:latin typeface="Calibri"/>
                <a:cs typeface="Calibri"/>
              </a:rPr>
              <a:t>kullanılacak standart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form, </a:t>
            </a:r>
            <a:r>
              <a:rPr dirty="0" sz="2800" spc="-10" b="1">
                <a:latin typeface="Calibri"/>
                <a:cs typeface="Calibri"/>
              </a:rPr>
              <a:t>014</a:t>
            </a:r>
            <a:r>
              <a:rPr dirty="0" sz="2800" spc="-10">
                <a:latin typeface="Calibri"/>
                <a:cs typeface="Calibri"/>
              </a:rPr>
              <a:t>’tür.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28515" y="0"/>
            <a:ext cx="5015865" cy="6858000"/>
            <a:chOff x="4128515" y="0"/>
            <a:chExt cx="5015865" cy="68580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7659" y="0"/>
              <a:ext cx="5006340" cy="68579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33087" y="758"/>
              <a:ext cx="0" cy="6857365"/>
            </a:xfrm>
            <a:custGeom>
              <a:avLst/>
              <a:gdLst/>
              <a:ahLst/>
              <a:cxnLst/>
              <a:rect l="l" t="t" r="r" b="b"/>
              <a:pathLst>
                <a:path w="0" h="6857365">
                  <a:moveTo>
                    <a:pt x="0" y="0"/>
                  </a:moveTo>
                  <a:lnTo>
                    <a:pt x="0" y="685724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169924" y="699592"/>
            <a:ext cx="161036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Form</a:t>
            </a:r>
            <a:r>
              <a:rPr dirty="0" spc="-80"/>
              <a:t> </a:t>
            </a:r>
            <a:r>
              <a:rPr dirty="0" spc="-25"/>
              <a:t>014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1167129"/>
            <a:ext cx="376491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330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Bildirim</a:t>
            </a:r>
            <a:r>
              <a:rPr dirty="0" sz="2800" spc="7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yapan</a:t>
            </a:r>
            <a:r>
              <a:rPr dirty="0" sz="2800" spc="69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kurum-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kişi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6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bilgileri,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2106294"/>
            <a:ext cx="142811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330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Hasta 	kayıtlı 	bilgileri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6794" y="2106294"/>
            <a:ext cx="231965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95"/>
              </a:spcBef>
              <a:tabLst>
                <a:tab pos="1156970" algn="l"/>
                <a:tab pos="1433195" algn="l"/>
              </a:tabLst>
            </a:pPr>
            <a:r>
              <a:rPr dirty="0" sz="2800" spc="-10">
                <a:latin typeface="Calibri"/>
                <a:cs typeface="Calibri"/>
              </a:rPr>
              <a:t>kimlik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bilgileri, ikamet</a:t>
            </a:r>
            <a:r>
              <a:rPr dirty="0" sz="2800">
                <a:latin typeface="Calibri"/>
                <a:cs typeface="Calibri"/>
              </a:rPr>
              <a:t>		</a:t>
            </a:r>
            <a:r>
              <a:rPr dirty="0" sz="2800" spc="-20">
                <a:latin typeface="Calibri"/>
                <a:cs typeface="Calibri"/>
              </a:rPr>
              <a:t>adresi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3472053"/>
            <a:ext cx="3765550" cy="1818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330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Beyan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adresi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iletişim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bilgileri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(varsa)</a:t>
            </a:r>
            <a:endParaRPr sz="2800">
              <a:latin typeface="Calibri"/>
              <a:cs typeface="Calibri"/>
            </a:endParaRPr>
          </a:p>
          <a:p>
            <a:pPr marL="12700" marR="7620">
              <a:lnSpc>
                <a:spcPct val="100000"/>
              </a:lnSpc>
              <a:spcBef>
                <a:spcPts val="670"/>
              </a:spcBef>
              <a:tabLst>
                <a:tab pos="2269490" algn="l"/>
              </a:tabLst>
            </a:pPr>
            <a:r>
              <a:rPr dirty="0" sz="2800" spc="-10">
                <a:latin typeface="Calibri"/>
                <a:cs typeface="Calibri"/>
              </a:rPr>
              <a:t>kullanılan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sistemden </a:t>
            </a:r>
            <a:r>
              <a:rPr dirty="0" sz="2800">
                <a:latin typeface="Calibri"/>
                <a:cs typeface="Calibri"/>
              </a:rPr>
              <a:t>otomatik</a:t>
            </a:r>
            <a:r>
              <a:rPr dirty="0" sz="2800" spc="-1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getirilecektir.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26991" y="0"/>
            <a:ext cx="5017135" cy="6858000"/>
            <a:chOff x="4126991" y="0"/>
            <a:chExt cx="5017135" cy="68580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6135" y="0"/>
              <a:ext cx="5007864" cy="68580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31563" y="758"/>
              <a:ext cx="0" cy="6857365"/>
            </a:xfrm>
            <a:custGeom>
              <a:avLst/>
              <a:gdLst/>
              <a:ahLst/>
              <a:cxnLst/>
              <a:rect l="l" t="t" r="r" b="b"/>
              <a:pathLst>
                <a:path w="0" h="6857365">
                  <a:moveTo>
                    <a:pt x="0" y="0"/>
                  </a:moveTo>
                  <a:lnTo>
                    <a:pt x="0" y="685724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213097" y="3286505"/>
              <a:ext cx="2414270" cy="1367155"/>
            </a:xfrm>
            <a:custGeom>
              <a:avLst/>
              <a:gdLst/>
              <a:ahLst/>
              <a:cxnLst/>
              <a:rect l="l" t="t" r="r" b="b"/>
              <a:pathLst>
                <a:path w="2414270" h="1367154">
                  <a:moveTo>
                    <a:pt x="2414016" y="0"/>
                  </a:moveTo>
                  <a:lnTo>
                    <a:pt x="0" y="0"/>
                  </a:lnTo>
                  <a:lnTo>
                    <a:pt x="0" y="1367028"/>
                  </a:lnTo>
                  <a:lnTo>
                    <a:pt x="2414016" y="1367028"/>
                  </a:lnTo>
                  <a:lnTo>
                    <a:pt x="2414016" y="0"/>
                  </a:lnTo>
                  <a:close/>
                </a:path>
              </a:pathLst>
            </a:custGeom>
            <a:solidFill>
              <a:srgbClr val="FFFF00">
                <a:alpha val="270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213097" y="3286505"/>
              <a:ext cx="2414270" cy="1367155"/>
            </a:xfrm>
            <a:custGeom>
              <a:avLst/>
              <a:gdLst/>
              <a:ahLst/>
              <a:cxnLst/>
              <a:rect l="l" t="t" r="r" b="b"/>
              <a:pathLst>
                <a:path w="2414270" h="1367154">
                  <a:moveTo>
                    <a:pt x="0" y="1367028"/>
                  </a:moveTo>
                  <a:lnTo>
                    <a:pt x="2414016" y="1367028"/>
                  </a:lnTo>
                  <a:lnTo>
                    <a:pt x="2414016" y="0"/>
                  </a:lnTo>
                  <a:lnTo>
                    <a:pt x="0" y="0"/>
                  </a:lnTo>
                  <a:lnTo>
                    <a:pt x="0" y="1367028"/>
                  </a:lnTo>
                  <a:close/>
                </a:path>
              </a:pathLst>
            </a:custGeom>
            <a:ln w="25908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660641" y="3289553"/>
              <a:ext cx="2390140" cy="1367155"/>
            </a:xfrm>
            <a:custGeom>
              <a:avLst/>
              <a:gdLst/>
              <a:ahLst/>
              <a:cxnLst/>
              <a:rect l="l" t="t" r="r" b="b"/>
              <a:pathLst>
                <a:path w="2390140" h="1367154">
                  <a:moveTo>
                    <a:pt x="2389631" y="0"/>
                  </a:moveTo>
                  <a:lnTo>
                    <a:pt x="0" y="0"/>
                  </a:lnTo>
                  <a:lnTo>
                    <a:pt x="0" y="1367028"/>
                  </a:lnTo>
                  <a:lnTo>
                    <a:pt x="2389631" y="1367028"/>
                  </a:lnTo>
                  <a:lnTo>
                    <a:pt x="2389631" y="0"/>
                  </a:lnTo>
                  <a:close/>
                </a:path>
              </a:pathLst>
            </a:custGeom>
            <a:solidFill>
              <a:srgbClr val="FFFF00">
                <a:alpha val="270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660641" y="3289553"/>
              <a:ext cx="2390140" cy="1367155"/>
            </a:xfrm>
            <a:custGeom>
              <a:avLst/>
              <a:gdLst/>
              <a:ahLst/>
              <a:cxnLst/>
              <a:rect l="l" t="t" r="r" b="b"/>
              <a:pathLst>
                <a:path w="2390140" h="1367154">
                  <a:moveTo>
                    <a:pt x="0" y="1367028"/>
                  </a:moveTo>
                  <a:lnTo>
                    <a:pt x="2389631" y="1367028"/>
                  </a:lnTo>
                  <a:lnTo>
                    <a:pt x="2389631" y="0"/>
                  </a:lnTo>
                  <a:lnTo>
                    <a:pt x="0" y="0"/>
                  </a:lnTo>
                  <a:lnTo>
                    <a:pt x="0" y="1367028"/>
                  </a:lnTo>
                  <a:close/>
                </a:path>
              </a:pathLst>
            </a:custGeom>
            <a:ln w="25908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213097" y="2349245"/>
              <a:ext cx="4861560" cy="792480"/>
            </a:xfrm>
            <a:custGeom>
              <a:avLst/>
              <a:gdLst/>
              <a:ahLst/>
              <a:cxnLst/>
              <a:rect l="l" t="t" r="r" b="b"/>
              <a:pathLst>
                <a:path w="4861559" h="792480">
                  <a:moveTo>
                    <a:pt x="4861559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4861559" y="792479"/>
                  </a:lnTo>
                  <a:lnTo>
                    <a:pt x="4861559" y="0"/>
                  </a:lnTo>
                  <a:close/>
                </a:path>
              </a:pathLst>
            </a:custGeom>
            <a:solidFill>
              <a:srgbClr val="FFFF00">
                <a:alpha val="270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213097" y="2349245"/>
              <a:ext cx="4861560" cy="792480"/>
            </a:xfrm>
            <a:custGeom>
              <a:avLst/>
              <a:gdLst/>
              <a:ahLst/>
              <a:cxnLst/>
              <a:rect l="l" t="t" r="r" b="b"/>
              <a:pathLst>
                <a:path w="4861559" h="792480">
                  <a:moveTo>
                    <a:pt x="0" y="792479"/>
                  </a:moveTo>
                  <a:lnTo>
                    <a:pt x="4861559" y="792479"/>
                  </a:lnTo>
                  <a:lnTo>
                    <a:pt x="4861559" y="0"/>
                  </a:lnTo>
                  <a:lnTo>
                    <a:pt x="0" y="0"/>
                  </a:lnTo>
                  <a:lnTo>
                    <a:pt x="0" y="792479"/>
                  </a:lnTo>
                  <a:close/>
                </a:path>
              </a:pathLst>
            </a:custGeom>
            <a:ln w="25908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213097" y="4941570"/>
              <a:ext cx="2414270" cy="433070"/>
            </a:xfrm>
            <a:custGeom>
              <a:avLst/>
              <a:gdLst/>
              <a:ahLst/>
              <a:cxnLst/>
              <a:rect l="l" t="t" r="r" b="b"/>
              <a:pathLst>
                <a:path w="2414270" h="433070">
                  <a:moveTo>
                    <a:pt x="2414016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2414016" y="432815"/>
                  </a:lnTo>
                  <a:lnTo>
                    <a:pt x="2414016" y="0"/>
                  </a:lnTo>
                  <a:close/>
                </a:path>
              </a:pathLst>
            </a:custGeom>
            <a:solidFill>
              <a:srgbClr val="FFFF00">
                <a:alpha val="270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213097" y="4941570"/>
              <a:ext cx="2414270" cy="433070"/>
            </a:xfrm>
            <a:custGeom>
              <a:avLst/>
              <a:gdLst/>
              <a:ahLst/>
              <a:cxnLst/>
              <a:rect l="l" t="t" r="r" b="b"/>
              <a:pathLst>
                <a:path w="2414270" h="433070">
                  <a:moveTo>
                    <a:pt x="0" y="432815"/>
                  </a:moveTo>
                  <a:lnTo>
                    <a:pt x="2414016" y="432815"/>
                  </a:lnTo>
                  <a:lnTo>
                    <a:pt x="2414016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ln w="25908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660641" y="4941570"/>
              <a:ext cx="2390140" cy="1511935"/>
            </a:xfrm>
            <a:custGeom>
              <a:avLst/>
              <a:gdLst/>
              <a:ahLst/>
              <a:cxnLst/>
              <a:rect l="l" t="t" r="r" b="b"/>
              <a:pathLst>
                <a:path w="2390140" h="1511935">
                  <a:moveTo>
                    <a:pt x="2389631" y="0"/>
                  </a:moveTo>
                  <a:lnTo>
                    <a:pt x="0" y="0"/>
                  </a:lnTo>
                  <a:lnTo>
                    <a:pt x="0" y="1511807"/>
                  </a:lnTo>
                  <a:lnTo>
                    <a:pt x="2389631" y="1511807"/>
                  </a:lnTo>
                  <a:lnTo>
                    <a:pt x="2389631" y="0"/>
                  </a:lnTo>
                  <a:close/>
                </a:path>
              </a:pathLst>
            </a:custGeom>
            <a:solidFill>
              <a:srgbClr val="FFFF00">
                <a:alpha val="270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660641" y="4941570"/>
              <a:ext cx="2390140" cy="1511935"/>
            </a:xfrm>
            <a:custGeom>
              <a:avLst/>
              <a:gdLst/>
              <a:ahLst/>
              <a:cxnLst/>
              <a:rect l="l" t="t" r="r" b="b"/>
              <a:pathLst>
                <a:path w="2390140" h="1511935">
                  <a:moveTo>
                    <a:pt x="0" y="1511807"/>
                  </a:moveTo>
                  <a:lnTo>
                    <a:pt x="2389631" y="1511807"/>
                  </a:lnTo>
                  <a:lnTo>
                    <a:pt x="2389631" y="0"/>
                  </a:lnTo>
                  <a:lnTo>
                    <a:pt x="0" y="0"/>
                  </a:lnTo>
                  <a:lnTo>
                    <a:pt x="0" y="1511807"/>
                  </a:lnTo>
                  <a:close/>
                </a:path>
              </a:pathLst>
            </a:custGeom>
            <a:ln w="25908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766565" y="411861"/>
            <a:ext cx="161163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Form</a:t>
            </a:r>
            <a:r>
              <a:rPr dirty="0" spc="-75"/>
              <a:t> </a:t>
            </a:r>
            <a:r>
              <a:rPr dirty="0" spc="-25"/>
              <a:t>014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51628" y="991361"/>
            <a:ext cx="1777364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 spc="-10">
                <a:latin typeface="Calibri"/>
                <a:cs typeface="Calibri"/>
              </a:rPr>
              <a:t>Hastalığın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2518" y="991361"/>
            <a:ext cx="16198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75715" algn="l"/>
              </a:tabLst>
            </a:pPr>
            <a:r>
              <a:rPr dirty="0" sz="2800" spc="-25">
                <a:latin typeface="Calibri"/>
                <a:cs typeface="Calibri"/>
              </a:rPr>
              <a:t>Adı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ve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94528" y="1418081"/>
            <a:ext cx="3821429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Hastalığın</a:t>
            </a:r>
            <a:r>
              <a:rPr dirty="0" sz="2800" spc="48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Kodu</a:t>
            </a:r>
            <a:r>
              <a:rPr dirty="0" sz="2800" spc="4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muayene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86650" y="1844801"/>
            <a:ext cx="132778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tanı</a:t>
            </a:r>
            <a:endParaRPr sz="28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2800" spc="-10">
                <a:latin typeface="Calibri"/>
                <a:cs typeface="Calibri"/>
              </a:rPr>
              <a:t>otomatik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4528" y="1844801"/>
            <a:ext cx="245808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5692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ekranındaki kısmından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latin typeface="Calibri"/>
                <a:cs typeface="Calibri"/>
              </a:rPr>
              <a:t>olarak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gelecektir.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1628" y="3210560"/>
            <a:ext cx="4163060" cy="1390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330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Bu</a:t>
            </a:r>
            <a:r>
              <a:rPr dirty="0" sz="2800" spc="6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ekranda</a:t>
            </a:r>
            <a:r>
              <a:rPr dirty="0" sz="2800" spc="6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doldurulması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zorunlu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tek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alan;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dirty="0" sz="2800">
                <a:latin typeface="Arial MT"/>
                <a:cs typeface="Arial MT"/>
              </a:rPr>
              <a:t>–</a:t>
            </a:r>
            <a:r>
              <a:rPr dirty="0" sz="2800" spc="-170">
                <a:latin typeface="Arial MT"/>
                <a:cs typeface="Arial MT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Vaka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Tipi,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1628" y="4661661"/>
            <a:ext cx="2771140" cy="1903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55015" marR="445134" indent="-285750">
              <a:lnSpc>
                <a:spcPct val="100000"/>
              </a:lnSpc>
              <a:spcBef>
                <a:spcPts val="95"/>
              </a:spcBef>
              <a:buFont typeface="Arial MT"/>
              <a:buChar char="–"/>
              <a:tabLst>
                <a:tab pos="756285" algn="l"/>
              </a:tabLst>
            </a:pPr>
            <a:r>
              <a:rPr dirty="0" sz="2800" spc="-10" b="1">
                <a:latin typeface="Calibri"/>
                <a:cs typeface="Calibri"/>
              </a:rPr>
              <a:t>Belirtilerin 	Tarihi,</a:t>
            </a:r>
            <a:endParaRPr sz="28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675"/>
              </a:spcBef>
              <a:buFont typeface="Arial MT"/>
              <a:buChar char="–"/>
              <a:tabLst>
                <a:tab pos="755650" algn="l"/>
              </a:tabLst>
            </a:pPr>
            <a:r>
              <a:rPr dirty="0" sz="2800" spc="-20" b="1">
                <a:latin typeface="Calibri"/>
                <a:cs typeface="Calibri"/>
              </a:rPr>
              <a:t>Vaka</a:t>
            </a:r>
            <a:r>
              <a:rPr dirty="0" sz="2800" spc="-13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Durumu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800" spc="-10">
                <a:latin typeface="Calibri"/>
                <a:cs typeface="Calibri"/>
              </a:rPr>
              <a:t>bilgileridir.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43038" y="4661661"/>
            <a:ext cx="12712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Başlama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088" y="1341119"/>
            <a:ext cx="4248912" cy="3510756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2340101" y="1962150"/>
            <a:ext cx="2089785" cy="2763520"/>
            <a:chOff x="2340101" y="1962150"/>
            <a:chExt cx="2089785" cy="2763520"/>
          </a:xfrm>
        </p:grpSpPr>
        <p:sp>
          <p:nvSpPr>
            <p:cNvPr id="15" name="object 15"/>
            <p:cNvSpPr/>
            <p:nvPr/>
          </p:nvSpPr>
          <p:spPr>
            <a:xfrm>
              <a:off x="2340101" y="2782061"/>
              <a:ext cx="2089785" cy="1943100"/>
            </a:xfrm>
            <a:custGeom>
              <a:avLst/>
              <a:gdLst/>
              <a:ahLst/>
              <a:cxnLst/>
              <a:rect l="l" t="t" r="r" b="b"/>
              <a:pathLst>
                <a:path w="2089785" h="1943100">
                  <a:moveTo>
                    <a:pt x="2089403" y="0"/>
                  </a:moveTo>
                  <a:lnTo>
                    <a:pt x="0" y="0"/>
                  </a:lnTo>
                  <a:lnTo>
                    <a:pt x="0" y="1943100"/>
                  </a:lnTo>
                  <a:lnTo>
                    <a:pt x="2089403" y="1943100"/>
                  </a:lnTo>
                  <a:lnTo>
                    <a:pt x="2089403" y="0"/>
                  </a:lnTo>
                  <a:close/>
                </a:path>
              </a:pathLst>
            </a:custGeom>
            <a:solidFill>
              <a:srgbClr val="FF0000">
                <a:alpha val="270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40101" y="1962150"/>
              <a:ext cx="2089785" cy="820419"/>
            </a:xfrm>
            <a:custGeom>
              <a:avLst/>
              <a:gdLst/>
              <a:ahLst/>
              <a:cxnLst/>
              <a:rect l="l" t="t" r="r" b="b"/>
              <a:pathLst>
                <a:path w="2089785" h="820419">
                  <a:moveTo>
                    <a:pt x="2089403" y="0"/>
                  </a:moveTo>
                  <a:lnTo>
                    <a:pt x="0" y="0"/>
                  </a:lnTo>
                  <a:lnTo>
                    <a:pt x="0" y="819912"/>
                  </a:lnTo>
                  <a:lnTo>
                    <a:pt x="2089403" y="819912"/>
                  </a:lnTo>
                  <a:lnTo>
                    <a:pt x="2089403" y="0"/>
                  </a:lnTo>
                  <a:close/>
                </a:path>
              </a:pathLst>
            </a:custGeom>
            <a:solidFill>
              <a:srgbClr val="FFFF00">
                <a:alpha val="2705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327148" y="1949195"/>
          <a:ext cx="2192020" cy="2762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9150"/>
              </a:tblGrid>
              <a:tr h="819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1943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A6A6A6"/>
                      </a:solidFill>
                      <a:prstDash val="solid"/>
                    </a:lnL>
                    <a:lnR w="28575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766565" y="411861"/>
            <a:ext cx="161163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Form</a:t>
            </a:r>
            <a:r>
              <a:rPr dirty="0" spc="-75"/>
              <a:t> </a:t>
            </a:r>
            <a:r>
              <a:rPr dirty="0" spc="-25"/>
              <a:t>014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43147" y="922146"/>
            <a:ext cx="8502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adresi,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6638" y="922146"/>
            <a:ext cx="139446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ikamet</a:t>
            </a:r>
            <a:endParaRPr sz="2400">
              <a:latin typeface="Calibri"/>
              <a:cs typeface="Calibri"/>
            </a:endParaRPr>
          </a:p>
          <a:p>
            <a:pPr marL="144780">
              <a:lnSpc>
                <a:spcPct val="100000"/>
              </a:lnSpc>
              <a:tabLst>
                <a:tab pos="1039494" algn="l"/>
              </a:tabLst>
            </a:pPr>
            <a:r>
              <a:rPr dirty="0" sz="2400" spc="-10">
                <a:latin typeface="Calibri"/>
                <a:cs typeface="Calibri"/>
              </a:rPr>
              <a:t>farklı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5">
                <a:latin typeface="Calibri"/>
                <a:cs typeface="Calibri"/>
              </a:rPr>
              <a:t>ise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9764" y="1287602"/>
            <a:ext cx="7772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beyan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334" y="922146"/>
            <a:ext cx="1796414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400" spc="-10">
                <a:latin typeface="Calibri"/>
                <a:cs typeface="Calibri"/>
              </a:rPr>
              <a:t>Hastanın adresinden bölümünde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77617" y="1653921"/>
            <a:ext cx="17443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latin typeface="Calibri"/>
                <a:cs typeface="Calibri"/>
              </a:rPr>
              <a:t>belirtilmelidir.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8067" y="922146"/>
            <a:ext cx="89471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1275" marR="5080" indent="-29209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Mernis adresi (Ancak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334" y="1946529"/>
            <a:ext cx="5317490" cy="426974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algn="just" marL="354965">
              <a:lnSpc>
                <a:spcPct val="100000"/>
              </a:lnSpc>
              <a:spcBef>
                <a:spcPts val="675"/>
              </a:spcBef>
            </a:pPr>
            <a:r>
              <a:rPr dirty="0" sz="2400" spc="-10">
                <a:latin typeface="Calibri"/>
                <a:cs typeface="Calibri"/>
              </a:rPr>
              <a:t>zorunlu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değildir.)</a:t>
            </a:r>
            <a:endParaRPr sz="2400">
              <a:latin typeface="Calibri"/>
              <a:cs typeface="Calibri"/>
            </a:endParaRPr>
          </a:p>
          <a:p>
            <a:pPr algn="just" marL="352425" marR="5715" indent="-34036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Beyan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adresi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bölümünde,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kişinin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beyanı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doğrultusunda</a:t>
            </a:r>
            <a:r>
              <a:rPr dirty="0" sz="2400" spc="550">
                <a:latin typeface="Calibri"/>
                <a:cs typeface="Calibri"/>
              </a:rPr>
              <a:t>   </a:t>
            </a:r>
            <a:r>
              <a:rPr dirty="0" sz="2400">
                <a:latin typeface="Calibri"/>
                <a:cs typeface="Calibri"/>
              </a:rPr>
              <a:t>hastalığının</a:t>
            </a:r>
            <a:r>
              <a:rPr dirty="0" sz="2400" spc="2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kendisine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bulaştığından</a:t>
            </a:r>
            <a:r>
              <a:rPr dirty="0" sz="2400" spc="20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şüphelendiği</a:t>
            </a:r>
            <a:r>
              <a:rPr dirty="0" sz="2400" spc="20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yere</a:t>
            </a:r>
            <a:r>
              <a:rPr dirty="0" sz="2400" spc="200">
                <a:latin typeface="Calibri"/>
                <a:cs typeface="Calibri"/>
              </a:rPr>
              <a:t>  </a:t>
            </a:r>
            <a:r>
              <a:rPr dirty="0" sz="2400" spc="-20">
                <a:latin typeface="Calibri"/>
                <a:cs typeface="Calibri"/>
              </a:rPr>
              <a:t>göre </a:t>
            </a:r>
            <a:r>
              <a:rPr dirty="0" sz="2400" spc="-2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adres</a:t>
            </a:r>
            <a:r>
              <a:rPr dirty="0" sz="2400" spc="1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tipinin</a:t>
            </a:r>
            <a:r>
              <a:rPr dirty="0" sz="2400" spc="1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seçilerek</a:t>
            </a:r>
            <a:r>
              <a:rPr dirty="0" sz="2400" spc="1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adres</a:t>
            </a:r>
            <a:r>
              <a:rPr dirty="0" sz="2400" spc="1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bilgilerinin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doldurulması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gerekmektedir.</a:t>
            </a:r>
            <a:endParaRPr sz="2400">
              <a:latin typeface="Calibri"/>
              <a:cs typeface="Calibri"/>
            </a:endParaRPr>
          </a:p>
          <a:p>
            <a:pPr algn="just" marL="352425" marR="5080" indent="-34036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Eğer</a:t>
            </a:r>
            <a:r>
              <a:rPr dirty="0" sz="2400" spc="28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kurum</a:t>
            </a:r>
            <a:r>
              <a:rPr dirty="0" sz="2400" spc="28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veritabanında</a:t>
            </a:r>
            <a:r>
              <a:rPr dirty="0" sz="2400" spc="28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kişiye</a:t>
            </a:r>
            <a:r>
              <a:rPr dirty="0" sz="2400" spc="280">
                <a:latin typeface="Calibri"/>
                <a:cs typeface="Calibri"/>
              </a:rPr>
              <a:t>  </a:t>
            </a:r>
            <a:r>
              <a:rPr dirty="0" sz="2400" spc="-25">
                <a:latin typeface="Calibri"/>
                <a:cs typeface="Calibri"/>
              </a:rPr>
              <a:t>ait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beyan</a:t>
            </a:r>
            <a:r>
              <a:rPr dirty="0" sz="2400" spc="3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adres</a:t>
            </a:r>
            <a:r>
              <a:rPr dirty="0" sz="2400" spc="3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bilgisi</a:t>
            </a:r>
            <a:r>
              <a:rPr dirty="0" sz="2400" spc="3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mevcut</a:t>
            </a:r>
            <a:r>
              <a:rPr dirty="0" sz="2400" spc="3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ise</a:t>
            </a:r>
            <a:r>
              <a:rPr dirty="0" sz="2400" spc="3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</a:t>
            </a:r>
            <a:r>
              <a:rPr dirty="0" sz="2400" spc="32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alan </a:t>
            </a:r>
            <a:r>
              <a:rPr dirty="0" sz="2400" spc="-2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sistem</a:t>
            </a:r>
            <a:r>
              <a:rPr dirty="0" sz="2400" spc="445">
                <a:latin typeface="Calibri"/>
                <a:cs typeface="Calibri"/>
              </a:rPr>
              <a:t>    </a:t>
            </a:r>
            <a:r>
              <a:rPr dirty="0" sz="2400">
                <a:latin typeface="Calibri"/>
                <a:cs typeface="Calibri"/>
              </a:rPr>
              <a:t>tarafından</a:t>
            </a:r>
            <a:r>
              <a:rPr dirty="0" sz="2400" spc="450">
                <a:latin typeface="Calibri"/>
                <a:cs typeface="Calibri"/>
              </a:rPr>
              <a:t>    </a:t>
            </a:r>
            <a:r>
              <a:rPr dirty="0" sz="2400">
                <a:latin typeface="Calibri"/>
                <a:cs typeface="Calibri"/>
              </a:rPr>
              <a:t>dolu</a:t>
            </a:r>
            <a:r>
              <a:rPr dirty="0" sz="2400" spc="445">
                <a:latin typeface="Calibri"/>
                <a:cs typeface="Calibri"/>
              </a:rPr>
              <a:t>    </a:t>
            </a:r>
            <a:r>
              <a:rPr dirty="0" sz="2400" spc="-10">
                <a:latin typeface="Calibri"/>
                <a:cs typeface="Calibri"/>
              </a:rPr>
              <a:t>olarak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getirilmelidir.</a:t>
            </a:r>
            <a:r>
              <a:rPr dirty="0" sz="2400" spc="40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Hekim</a:t>
            </a:r>
            <a:r>
              <a:rPr dirty="0" sz="2400" spc="40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isterse</a:t>
            </a:r>
            <a:r>
              <a:rPr dirty="0" sz="2400" spc="4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</a:t>
            </a:r>
            <a:r>
              <a:rPr dirty="0" sz="2400" spc="40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alanda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değişiklik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yapabilmelidir.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652515" y="2369116"/>
            <a:ext cx="3357879" cy="2858770"/>
            <a:chOff x="5652515" y="2369116"/>
            <a:chExt cx="3357879" cy="285877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2515" y="2369116"/>
              <a:ext cx="3357372" cy="285820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236713" y="2710434"/>
              <a:ext cx="1728470" cy="2231390"/>
            </a:xfrm>
            <a:custGeom>
              <a:avLst/>
              <a:gdLst/>
              <a:ahLst/>
              <a:cxnLst/>
              <a:rect l="l" t="t" r="r" b="b"/>
              <a:pathLst>
                <a:path w="1728470" h="2231390">
                  <a:moveTo>
                    <a:pt x="1728216" y="0"/>
                  </a:moveTo>
                  <a:lnTo>
                    <a:pt x="0" y="0"/>
                  </a:lnTo>
                  <a:lnTo>
                    <a:pt x="0" y="2231136"/>
                  </a:lnTo>
                  <a:lnTo>
                    <a:pt x="1728216" y="223113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FFFF00">
                <a:alpha val="270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236713" y="2710434"/>
              <a:ext cx="1728470" cy="2231390"/>
            </a:xfrm>
            <a:custGeom>
              <a:avLst/>
              <a:gdLst/>
              <a:ahLst/>
              <a:cxnLst/>
              <a:rect l="l" t="t" r="r" b="b"/>
              <a:pathLst>
                <a:path w="1728470" h="2231390">
                  <a:moveTo>
                    <a:pt x="0" y="2231136"/>
                  </a:moveTo>
                  <a:lnTo>
                    <a:pt x="1728216" y="2231136"/>
                  </a:lnTo>
                  <a:lnTo>
                    <a:pt x="1728216" y="0"/>
                  </a:lnTo>
                  <a:lnTo>
                    <a:pt x="0" y="0"/>
                  </a:lnTo>
                  <a:lnTo>
                    <a:pt x="0" y="2231136"/>
                  </a:lnTo>
                  <a:close/>
                </a:path>
              </a:pathLst>
            </a:custGeom>
            <a:ln w="25907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766565" y="411861"/>
            <a:ext cx="161163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Form</a:t>
            </a:r>
            <a:r>
              <a:rPr dirty="0" spc="-75"/>
              <a:t> </a:t>
            </a:r>
            <a:r>
              <a:rPr dirty="0" spc="-25"/>
              <a:t>014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51628" y="994409"/>
            <a:ext cx="4163695" cy="4122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Beyan</a:t>
            </a:r>
            <a:r>
              <a:rPr dirty="0" sz="2400" spc="22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adresi</a:t>
            </a:r>
            <a:r>
              <a:rPr dirty="0" sz="2400" spc="2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bölümünde</a:t>
            </a:r>
            <a:r>
              <a:rPr dirty="0" sz="2400" spc="22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6</a:t>
            </a:r>
            <a:r>
              <a:rPr dirty="0" sz="2400" spc="229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farklı </a:t>
            </a:r>
            <a:r>
              <a:rPr dirty="0" sz="2400">
                <a:latin typeface="Calibri"/>
                <a:cs typeface="Calibri"/>
              </a:rPr>
              <a:t>adres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tipi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bulunmaktadır.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Bunlar;</a:t>
            </a:r>
            <a:endParaRPr sz="2400">
              <a:latin typeface="Calibri"/>
              <a:cs typeface="Calibri"/>
            </a:endParaRPr>
          </a:p>
          <a:p>
            <a:pPr marL="755015" indent="-28511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755015" algn="l"/>
              </a:tabLst>
            </a:pPr>
            <a:r>
              <a:rPr dirty="0" sz="2400">
                <a:latin typeface="Calibri"/>
                <a:cs typeface="Calibri"/>
              </a:rPr>
              <a:t>Sürekli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ikamet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adresi,</a:t>
            </a:r>
            <a:endParaRPr sz="2400">
              <a:latin typeface="Calibri"/>
              <a:cs typeface="Calibri"/>
            </a:endParaRPr>
          </a:p>
          <a:p>
            <a:pPr marL="755015" indent="-28511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755015" algn="l"/>
              </a:tabLst>
            </a:pPr>
            <a:r>
              <a:rPr dirty="0" sz="2400">
                <a:latin typeface="Calibri"/>
                <a:cs typeface="Calibri"/>
              </a:rPr>
              <a:t>Geçici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ikamet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adresi,</a:t>
            </a:r>
            <a:endParaRPr sz="2400">
              <a:latin typeface="Calibri"/>
              <a:cs typeface="Calibri"/>
            </a:endParaRPr>
          </a:p>
          <a:p>
            <a:pPr marL="755015" indent="-28511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755015" algn="l"/>
              </a:tabLst>
            </a:pPr>
            <a:r>
              <a:rPr dirty="0" sz="2400">
                <a:latin typeface="Calibri"/>
                <a:cs typeface="Calibri"/>
              </a:rPr>
              <a:t>İş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adresi,</a:t>
            </a:r>
            <a:endParaRPr sz="2400">
              <a:latin typeface="Calibri"/>
              <a:cs typeface="Calibri"/>
            </a:endParaRPr>
          </a:p>
          <a:p>
            <a:pPr marL="755015" indent="-28511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755015" algn="l"/>
              </a:tabLst>
            </a:pPr>
            <a:r>
              <a:rPr dirty="0" sz="2400">
                <a:latin typeface="Calibri"/>
                <a:cs typeface="Calibri"/>
              </a:rPr>
              <a:t>Okul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adresi,</a:t>
            </a:r>
            <a:endParaRPr sz="2400">
              <a:latin typeface="Calibri"/>
              <a:cs typeface="Calibri"/>
            </a:endParaRPr>
          </a:p>
          <a:p>
            <a:pPr marL="755015" indent="-28511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755015" algn="l"/>
                <a:tab pos="2131060" algn="l"/>
                <a:tab pos="3044190" algn="l"/>
              </a:tabLst>
            </a:pPr>
            <a:r>
              <a:rPr dirty="0" sz="2400" spc="-10">
                <a:latin typeface="Calibri"/>
                <a:cs typeface="Calibri"/>
              </a:rPr>
              <a:t>Velisinin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0">
                <a:latin typeface="Calibri"/>
                <a:cs typeface="Calibri"/>
              </a:rPr>
              <a:t>veya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yakınının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adresi,</a:t>
            </a:r>
            <a:endParaRPr sz="2400">
              <a:latin typeface="Calibri"/>
              <a:cs typeface="Calibri"/>
            </a:endParaRPr>
          </a:p>
          <a:p>
            <a:pPr marL="754380" marR="1012190" indent="-28511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756285" algn="l"/>
              </a:tabLst>
            </a:pPr>
            <a:r>
              <a:rPr dirty="0" sz="2400">
                <a:latin typeface="Calibri"/>
                <a:cs typeface="Calibri"/>
              </a:rPr>
              <a:t>Olayın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gerçekleştiği 	adrestir.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1459" y="908302"/>
            <a:ext cx="4392295" cy="5832475"/>
            <a:chOff x="251459" y="908302"/>
            <a:chExt cx="4392295" cy="58324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908302"/>
              <a:ext cx="4392168" cy="58323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84881" y="5013197"/>
              <a:ext cx="2087880" cy="1369060"/>
            </a:xfrm>
            <a:custGeom>
              <a:avLst/>
              <a:gdLst/>
              <a:ahLst/>
              <a:cxnLst/>
              <a:rect l="l" t="t" r="r" b="b"/>
              <a:pathLst>
                <a:path w="2087879" h="1369060">
                  <a:moveTo>
                    <a:pt x="2087880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2087880" y="1368552"/>
                  </a:lnTo>
                  <a:lnTo>
                    <a:pt x="2087880" y="0"/>
                  </a:lnTo>
                  <a:close/>
                </a:path>
              </a:pathLst>
            </a:custGeom>
            <a:solidFill>
              <a:srgbClr val="FFFF00">
                <a:alpha val="270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84881" y="5013197"/>
              <a:ext cx="2087880" cy="1369060"/>
            </a:xfrm>
            <a:custGeom>
              <a:avLst/>
              <a:gdLst/>
              <a:ahLst/>
              <a:cxnLst/>
              <a:rect l="l" t="t" r="r" b="b"/>
              <a:pathLst>
                <a:path w="2087879" h="1369060">
                  <a:moveTo>
                    <a:pt x="0" y="1368552"/>
                  </a:moveTo>
                  <a:lnTo>
                    <a:pt x="2087880" y="1368552"/>
                  </a:lnTo>
                  <a:lnTo>
                    <a:pt x="2087880" y="0"/>
                  </a:lnTo>
                  <a:lnTo>
                    <a:pt x="0" y="0"/>
                  </a:lnTo>
                  <a:lnTo>
                    <a:pt x="0" y="1368552"/>
                  </a:lnTo>
                  <a:close/>
                </a:path>
              </a:pathLst>
            </a:custGeom>
            <a:ln w="25908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163218" y="699592"/>
            <a:ext cx="68179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Bulaşıcı</a:t>
            </a:r>
            <a:r>
              <a:rPr dirty="0" spc="-85"/>
              <a:t> </a:t>
            </a:r>
            <a:r>
              <a:rPr dirty="0"/>
              <a:t>Hastalıkların</a:t>
            </a:r>
            <a:r>
              <a:rPr dirty="0" spc="-90"/>
              <a:t> </a:t>
            </a:r>
            <a:r>
              <a:rPr dirty="0"/>
              <a:t>İhbar</a:t>
            </a:r>
            <a:r>
              <a:rPr dirty="0" spc="-60"/>
              <a:t> </a:t>
            </a:r>
            <a:r>
              <a:rPr dirty="0"/>
              <a:t>ve</a:t>
            </a:r>
            <a:r>
              <a:rPr dirty="0" spc="-30"/>
              <a:t> </a:t>
            </a:r>
            <a:r>
              <a:rPr dirty="0"/>
              <a:t>Bildirimi-</a:t>
            </a:r>
            <a:r>
              <a:rPr dirty="0" spc="-5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9960" y="1428115"/>
            <a:ext cx="8073390" cy="2244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698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Aile</a:t>
            </a:r>
            <a:r>
              <a:rPr dirty="0" sz="2800" spc="4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hekimleri</a:t>
            </a:r>
            <a:r>
              <a:rPr dirty="0" sz="2800" spc="4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tarafından</a:t>
            </a:r>
            <a:r>
              <a:rPr dirty="0" sz="2800" spc="4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bildirimi</a:t>
            </a:r>
            <a:r>
              <a:rPr dirty="0" sz="2800" spc="4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zorunlu</a:t>
            </a:r>
            <a:r>
              <a:rPr dirty="0" sz="2800" spc="48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47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bir </a:t>
            </a:r>
            <a:r>
              <a:rPr dirty="0" sz="2800">
                <a:latin typeface="Calibri"/>
                <a:cs typeface="Calibri"/>
              </a:rPr>
              <a:t>hastalık</a:t>
            </a:r>
            <a:r>
              <a:rPr dirty="0" sz="2800" spc="-1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tanısı</a:t>
            </a:r>
            <a:r>
              <a:rPr dirty="0" sz="2800" spc="-1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konulduğu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takdirde;</a:t>
            </a:r>
            <a:endParaRPr sz="2800">
              <a:latin typeface="Calibri"/>
              <a:cs typeface="Calibri"/>
            </a:endParaRPr>
          </a:p>
          <a:p>
            <a:pPr algn="just" marL="455930" marR="5080">
              <a:lnSpc>
                <a:spcPct val="100000"/>
              </a:lnSpc>
              <a:spcBef>
                <a:spcPts val="675"/>
              </a:spcBef>
            </a:pPr>
            <a:r>
              <a:rPr dirty="0" sz="2800" spc="-20">
                <a:latin typeface="Calibri"/>
                <a:cs typeface="Calibri"/>
              </a:rPr>
              <a:t>-</a:t>
            </a:r>
            <a:r>
              <a:rPr dirty="0" sz="2800">
                <a:latin typeface="Calibri"/>
                <a:cs typeface="Calibri"/>
              </a:rPr>
              <a:t>AHBS</a:t>
            </a:r>
            <a:r>
              <a:rPr dirty="0" sz="2800" spc="3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yazılım</a:t>
            </a:r>
            <a:r>
              <a:rPr dirty="0" sz="2800" spc="3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programında</a:t>
            </a:r>
            <a:r>
              <a:rPr dirty="0" sz="2800" spc="3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bulunan</a:t>
            </a:r>
            <a:r>
              <a:rPr dirty="0" sz="2800" spc="6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Form</a:t>
            </a:r>
            <a:r>
              <a:rPr dirty="0" sz="2800" spc="6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014’te, </a:t>
            </a:r>
            <a:r>
              <a:rPr dirty="0" sz="2800">
                <a:latin typeface="Calibri"/>
                <a:cs typeface="Calibri"/>
              </a:rPr>
              <a:t>hastalığa</a:t>
            </a:r>
            <a:r>
              <a:rPr dirty="0" sz="2800" spc="6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ait</a:t>
            </a:r>
            <a:r>
              <a:rPr dirty="0" sz="2800" spc="6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bilgileri</a:t>
            </a:r>
            <a:r>
              <a:rPr dirty="0" sz="2800" spc="6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doldurup,</a:t>
            </a:r>
            <a:r>
              <a:rPr dirty="0" sz="2800" spc="6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Sağlık.NET-Online’a </a:t>
            </a:r>
            <a:r>
              <a:rPr dirty="0" sz="2800">
                <a:latin typeface="Calibri"/>
                <a:cs typeface="Calibri"/>
              </a:rPr>
              <a:t>anlık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olarak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ya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da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gün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sonunda</a:t>
            </a:r>
            <a:r>
              <a:rPr dirty="0" sz="2800" spc="-10">
                <a:latin typeface="Calibri"/>
                <a:cs typeface="Calibri"/>
              </a:rPr>
              <a:t> göndereceklerdir.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40080">
              <a:lnSpc>
                <a:spcPct val="100000"/>
              </a:lnSpc>
              <a:spcBef>
                <a:spcPts val="105"/>
              </a:spcBef>
            </a:pPr>
            <a:r>
              <a:rPr dirty="0"/>
              <a:t>Bulaşıcı</a:t>
            </a:r>
            <a:r>
              <a:rPr dirty="0" spc="-85"/>
              <a:t> </a:t>
            </a:r>
            <a:r>
              <a:rPr dirty="0"/>
              <a:t>Hastalıkların</a:t>
            </a:r>
            <a:r>
              <a:rPr dirty="0" spc="-90"/>
              <a:t> </a:t>
            </a:r>
            <a:r>
              <a:rPr dirty="0"/>
              <a:t>İhbar</a:t>
            </a:r>
            <a:r>
              <a:rPr dirty="0" spc="-60"/>
              <a:t> </a:t>
            </a:r>
            <a:r>
              <a:rPr dirty="0"/>
              <a:t>ve</a:t>
            </a:r>
            <a:r>
              <a:rPr dirty="0" spc="-30"/>
              <a:t> </a:t>
            </a:r>
            <a:r>
              <a:rPr dirty="0"/>
              <a:t>Bildirimi-</a:t>
            </a:r>
            <a:r>
              <a:rPr dirty="0" spc="-50"/>
              <a:t>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711579"/>
            <a:ext cx="8069580" cy="2756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201545" algn="l"/>
                <a:tab pos="3748404" algn="l"/>
                <a:tab pos="5511800" algn="l"/>
                <a:tab pos="6972300" algn="l"/>
              </a:tabLst>
            </a:pPr>
            <a:r>
              <a:rPr dirty="0" sz="2800" spc="-10">
                <a:latin typeface="Calibri"/>
                <a:cs typeface="Calibri"/>
              </a:rPr>
              <a:t>Hastanelerde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hekimler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tarafından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bildirimi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zorunlu </a:t>
            </a: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bir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hastalığa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ait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tanı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konulduğu</a:t>
            </a:r>
            <a:r>
              <a:rPr dirty="0" sz="2800" spc="50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takdirde;</a:t>
            </a:r>
            <a:endParaRPr sz="2800">
              <a:latin typeface="Calibri"/>
              <a:cs typeface="Calibri"/>
            </a:endParaRPr>
          </a:p>
          <a:p>
            <a:pPr marL="355600" marR="9525" indent="-343535">
              <a:lnSpc>
                <a:spcPct val="100000"/>
              </a:lnSpc>
              <a:spcBef>
                <a:spcPts val="670"/>
              </a:spcBef>
              <a:buChar char="-"/>
              <a:tabLst>
                <a:tab pos="355600" algn="l"/>
                <a:tab pos="1574800" algn="l"/>
                <a:tab pos="2862580" algn="l"/>
                <a:tab pos="5012055" algn="l"/>
                <a:tab pos="6493510" algn="l"/>
              </a:tabLst>
            </a:pPr>
            <a:r>
              <a:rPr dirty="0" sz="2800" spc="-10">
                <a:latin typeface="Calibri"/>
                <a:cs typeface="Calibri"/>
              </a:rPr>
              <a:t>Hekim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yazılım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programında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bulunan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30">
                <a:latin typeface="Calibri"/>
                <a:cs typeface="Calibri"/>
              </a:rPr>
              <a:t>Form014’ü </a:t>
            </a:r>
            <a:r>
              <a:rPr dirty="0" sz="2800">
                <a:latin typeface="Calibri"/>
                <a:cs typeface="Calibri"/>
              </a:rPr>
              <a:t>doldurarak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bildirimini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yapacak,</a:t>
            </a:r>
            <a:endParaRPr sz="28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har char="-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Yapılan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bu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bildirim,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hastane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sürveyans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sorumlusunun ekranına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otomatik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olarak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düşecektir.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839973" y="699592"/>
            <a:ext cx="34664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Öğrenim</a:t>
            </a:r>
            <a:r>
              <a:rPr dirty="0" spc="5"/>
              <a:t> </a:t>
            </a:r>
            <a:r>
              <a:rPr dirty="0" spc="-20"/>
              <a:t>Hedefleri-</a:t>
            </a:r>
            <a:r>
              <a:rPr dirty="0" spc="-60"/>
              <a:t>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10309"/>
            <a:ext cx="7454265" cy="3183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3695" marR="292735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hastalıkların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ihbar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bildirim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sistemine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yönelik</a:t>
            </a:r>
            <a:r>
              <a:rPr dirty="0" sz="2800" spc="5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mevzuatları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açıklayabilmeli</a:t>
            </a:r>
            <a:endParaRPr sz="2800">
              <a:latin typeface="Calibri"/>
              <a:cs typeface="Calibri"/>
            </a:endParaRPr>
          </a:p>
          <a:p>
            <a:pPr marL="353695" marR="5080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İhbar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bildirim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sistemi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kapsamında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bulaşıcı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hastalıkların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etkenlerin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dört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grup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halinde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takip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edilen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yöntemlerini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açıklayabilmeli</a:t>
            </a:r>
            <a:endParaRPr sz="2800">
              <a:latin typeface="Calibri"/>
              <a:cs typeface="Calibri"/>
            </a:endParaRPr>
          </a:p>
          <a:p>
            <a:pPr marL="353695" marR="441959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Aile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Hekimleri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tarafından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hastalıkların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bildirimlerinin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nasıl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yapılacağını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söyleyebilmeli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779145"/>
            <a:chOff x="0" y="0"/>
            <a:chExt cx="9144000" cy="779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787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" y="10680"/>
              <a:ext cx="2088642" cy="51128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35940" y="1422857"/>
            <a:ext cx="8096884" cy="54133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29845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-</a:t>
            </a:r>
            <a:r>
              <a:rPr dirty="0" sz="2800">
                <a:latin typeface="Calibri"/>
                <a:cs typeface="Calibri"/>
              </a:rPr>
              <a:t>Hastane</a:t>
            </a:r>
            <a:r>
              <a:rPr dirty="0" sz="2800" spc="4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sürveyans</a:t>
            </a:r>
            <a:r>
              <a:rPr dirty="0" sz="2800" spc="6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sorumlusu,</a:t>
            </a:r>
            <a:r>
              <a:rPr dirty="0" sz="2800" spc="5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Form</a:t>
            </a:r>
            <a:r>
              <a:rPr dirty="0" sz="2800" spc="5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014’ü</a:t>
            </a:r>
            <a:r>
              <a:rPr dirty="0" sz="2800" spc="285">
                <a:latin typeface="Calibri"/>
                <a:cs typeface="Calibri"/>
              </a:rPr>
              <a:t>   </a:t>
            </a:r>
            <a:r>
              <a:rPr dirty="0" sz="2800" spc="-10">
                <a:latin typeface="Calibri"/>
                <a:cs typeface="Calibri"/>
              </a:rPr>
              <a:t>kontrol </a:t>
            </a:r>
            <a:r>
              <a:rPr dirty="0" sz="2800">
                <a:latin typeface="Calibri"/>
                <a:cs typeface="Calibri"/>
              </a:rPr>
              <a:t>edecek</a:t>
            </a:r>
            <a:r>
              <a:rPr dirty="0" sz="2800" spc="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varsa</a:t>
            </a:r>
            <a:r>
              <a:rPr dirty="0" sz="2800" spc="4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forma</a:t>
            </a:r>
            <a:r>
              <a:rPr dirty="0" sz="2800" spc="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dair</a:t>
            </a:r>
            <a:r>
              <a:rPr dirty="0" sz="2800" spc="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eksikleri</a:t>
            </a:r>
            <a:r>
              <a:rPr dirty="0" sz="2800" spc="4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bildirimi</a:t>
            </a:r>
            <a:r>
              <a:rPr dirty="0" sz="2800" spc="30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yapan </a:t>
            </a:r>
            <a:r>
              <a:rPr dirty="0" sz="2800">
                <a:latin typeface="Calibri"/>
                <a:cs typeface="Calibri"/>
              </a:rPr>
              <a:t>hekime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tamamlatacak,</a:t>
            </a:r>
            <a:endParaRPr sz="2800">
              <a:latin typeface="Calibri"/>
              <a:cs typeface="Calibri"/>
            </a:endParaRPr>
          </a:p>
          <a:p>
            <a:pPr algn="just" marL="12700" marR="26670">
              <a:lnSpc>
                <a:spcPct val="100000"/>
              </a:lnSpc>
              <a:spcBef>
                <a:spcPts val="675"/>
              </a:spcBef>
            </a:pPr>
            <a:r>
              <a:rPr dirty="0" sz="2800" spc="-20">
                <a:latin typeface="Calibri"/>
                <a:cs typeface="Calibri"/>
              </a:rPr>
              <a:t>-</a:t>
            </a:r>
            <a:r>
              <a:rPr dirty="0" sz="2800">
                <a:latin typeface="Calibri"/>
                <a:cs typeface="Calibri"/>
              </a:rPr>
              <a:t>Kontrolleri</a:t>
            </a:r>
            <a:r>
              <a:rPr dirty="0" sz="2800" spc="6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tamamlanan</a:t>
            </a:r>
            <a:r>
              <a:rPr dirty="0" sz="2800" spc="6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Form</a:t>
            </a:r>
            <a:r>
              <a:rPr dirty="0" sz="2800" spc="6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014’ün</a:t>
            </a:r>
            <a:r>
              <a:rPr dirty="0" sz="2800" spc="6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çıktısını</a:t>
            </a:r>
            <a:r>
              <a:rPr dirty="0" sz="2800" spc="6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alarak </a:t>
            </a:r>
            <a:r>
              <a:rPr dirty="0" sz="2800">
                <a:latin typeface="Calibri"/>
                <a:cs typeface="Calibri"/>
              </a:rPr>
              <a:t>hastanenin</a:t>
            </a:r>
            <a:r>
              <a:rPr dirty="0" sz="2800" spc="67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bağlı</a:t>
            </a:r>
            <a:r>
              <a:rPr dirty="0" sz="2800" spc="66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bulunduğu</a:t>
            </a:r>
            <a:r>
              <a:rPr dirty="0" sz="2800" spc="67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ilçe</a:t>
            </a:r>
            <a:r>
              <a:rPr dirty="0" sz="2800" spc="67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Toplum</a:t>
            </a:r>
            <a:r>
              <a:rPr dirty="0" sz="2800" spc="670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Sağlığı Merkezine,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günlük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olarak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gönderecektir.</a:t>
            </a:r>
            <a:endParaRPr sz="2800">
              <a:latin typeface="Calibri"/>
              <a:cs typeface="Calibri"/>
            </a:endParaRPr>
          </a:p>
          <a:p>
            <a:pPr algn="just" marL="12700" marR="27940">
              <a:lnSpc>
                <a:spcPct val="100000"/>
              </a:lnSpc>
              <a:spcBef>
                <a:spcPts val="675"/>
              </a:spcBef>
            </a:pPr>
            <a:r>
              <a:rPr dirty="0" sz="2800" spc="-20">
                <a:latin typeface="Calibri"/>
                <a:cs typeface="Calibri"/>
              </a:rPr>
              <a:t>-</a:t>
            </a: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3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hastalık</a:t>
            </a:r>
            <a:r>
              <a:rPr dirty="0" sz="2800" spc="2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etken</a:t>
            </a:r>
            <a:r>
              <a:rPr dirty="0" sz="2800" spc="2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bildirimi</a:t>
            </a:r>
            <a:r>
              <a:rPr dirty="0" sz="2800" spc="2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amacıyla</a:t>
            </a:r>
            <a:r>
              <a:rPr dirty="0" sz="2800" spc="2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kullanılan</a:t>
            </a:r>
            <a:r>
              <a:rPr dirty="0" sz="2800" spc="28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ve </a:t>
            </a:r>
            <a:r>
              <a:rPr dirty="0" sz="2800">
                <a:latin typeface="Calibri"/>
                <a:cs typeface="Calibri"/>
              </a:rPr>
              <a:t>ilgili</a:t>
            </a:r>
            <a:r>
              <a:rPr dirty="0" sz="2800" spc="4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laboratuvar</a:t>
            </a:r>
            <a:r>
              <a:rPr dirty="0" sz="2800" spc="4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tarafından</a:t>
            </a:r>
            <a:r>
              <a:rPr dirty="0" sz="2800" spc="43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doldurulan</a:t>
            </a:r>
            <a:r>
              <a:rPr dirty="0" sz="2800" spc="43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Form</a:t>
            </a:r>
            <a:r>
              <a:rPr dirty="0" sz="2800" spc="4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014D’ler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114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(Enfeksiyon</a:t>
            </a:r>
            <a:r>
              <a:rPr dirty="0" sz="2800" spc="12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Etkenleri</a:t>
            </a:r>
            <a:r>
              <a:rPr dirty="0" sz="2800" spc="11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Bildirim</a:t>
            </a:r>
            <a:r>
              <a:rPr dirty="0" sz="2800" spc="11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Fişi)</a:t>
            </a:r>
            <a:r>
              <a:rPr dirty="0" sz="2800" spc="12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günlük</a:t>
            </a:r>
            <a:r>
              <a:rPr dirty="0" sz="2800" spc="125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olarak TSM’ye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gönderilecektir.</a:t>
            </a:r>
            <a:endParaRPr sz="2800">
              <a:latin typeface="Calibri"/>
              <a:cs typeface="Calibri"/>
            </a:endParaRPr>
          </a:p>
          <a:p>
            <a:pPr algn="just" marL="12700" marR="5080">
              <a:lnSpc>
                <a:spcPct val="102400"/>
              </a:lnSpc>
              <a:spcBef>
                <a:spcPts val="595"/>
              </a:spcBef>
            </a:pPr>
            <a:r>
              <a:rPr dirty="0" sz="2800" spc="-10">
                <a:latin typeface="Calibri"/>
                <a:cs typeface="Calibri"/>
              </a:rPr>
              <a:t>-</a:t>
            </a:r>
            <a:r>
              <a:rPr dirty="0" sz="2800">
                <a:latin typeface="Calibri"/>
                <a:cs typeface="Calibri"/>
              </a:rPr>
              <a:t>Aynı</a:t>
            </a:r>
            <a:r>
              <a:rPr dirty="0" sz="2800" spc="12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zamanda,</a:t>
            </a:r>
            <a:r>
              <a:rPr dirty="0" sz="2800" spc="13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kontrolleri</a:t>
            </a:r>
            <a:r>
              <a:rPr dirty="0" sz="2800" spc="12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tamamlanan</a:t>
            </a:r>
            <a:r>
              <a:rPr dirty="0" sz="2800" spc="12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Form</a:t>
            </a:r>
            <a:r>
              <a:rPr dirty="0" sz="2800" spc="130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014’ü </a:t>
            </a:r>
            <a:r>
              <a:rPr dirty="0" baseline="1984" sz="4200" spc="-15">
                <a:latin typeface="Calibri"/>
                <a:cs typeface="Calibri"/>
              </a:rPr>
              <a:t>Sağlık.NET-</a:t>
            </a:r>
            <a:r>
              <a:rPr dirty="0" baseline="1984" sz="4200" spc="-30">
                <a:latin typeface="Calibri"/>
                <a:cs typeface="Calibri"/>
              </a:rPr>
              <a:t>Online’a</a:t>
            </a:r>
            <a:r>
              <a:rPr dirty="0" baseline="1984" sz="4200" spc="-89">
                <a:latin typeface="Calibri"/>
                <a:cs typeface="Calibri"/>
              </a:rPr>
              <a:t> </a:t>
            </a:r>
            <a:r>
              <a:rPr dirty="0" baseline="1984" sz="4200">
                <a:latin typeface="Calibri"/>
                <a:cs typeface="Calibri"/>
              </a:rPr>
              <a:t>da</a:t>
            </a:r>
            <a:r>
              <a:rPr dirty="0" baseline="1984" sz="4200" spc="-75">
                <a:latin typeface="Calibri"/>
                <a:cs typeface="Calibri"/>
              </a:rPr>
              <a:t> </a:t>
            </a:r>
            <a:r>
              <a:rPr dirty="0" baseline="1984" sz="4200">
                <a:latin typeface="Calibri"/>
                <a:cs typeface="Calibri"/>
              </a:rPr>
              <a:t>günlük</a:t>
            </a:r>
            <a:r>
              <a:rPr dirty="0" baseline="1984" sz="4200" spc="-37">
                <a:latin typeface="Calibri"/>
                <a:cs typeface="Calibri"/>
              </a:rPr>
              <a:t> </a:t>
            </a:r>
            <a:r>
              <a:rPr dirty="0" baseline="1984" sz="4200">
                <a:latin typeface="Calibri"/>
                <a:cs typeface="Calibri"/>
              </a:rPr>
              <a:t>olarak</a:t>
            </a:r>
            <a:r>
              <a:rPr dirty="0" baseline="1984" sz="4200" spc="-75">
                <a:latin typeface="Calibri"/>
                <a:cs typeface="Calibri"/>
              </a:rPr>
              <a:t> </a:t>
            </a:r>
            <a:r>
              <a:rPr dirty="0" baseline="1984" sz="4200" spc="-37">
                <a:latin typeface="Calibri"/>
                <a:cs typeface="Calibri"/>
              </a:rPr>
              <a:t>g</a:t>
            </a:r>
            <a:r>
              <a:rPr dirty="0" baseline="1984" sz="4200" spc="-7">
                <a:latin typeface="Calibri"/>
                <a:cs typeface="Calibri"/>
              </a:rPr>
              <a:t>ön</a:t>
            </a:r>
            <a:r>
              <a:rPr dirty="0" baseline="1984" sz="4200" spc="-1604">
                <a:latin typeface="Calibri"/>
                <a:cs typeface="Calibri"/>
              </a:rPr>
              <a:t>d</a:t>
            </a:r>
            <a:r>
              <a:rPr dirty="0" sz="1200" spc="-10">
                <a:latin typeface="Calibri"/>
                <a:cs typeface="Calibri"/>
              </a:rPr>
              <a:t>B</a:t>
            </a:r>
            <a:r>
              <a:rPr dirty="0" sz="1200" spc="-235">
                <a:latin typeface="Calibri"/>
                <a:cs typeface="Calibri"/>
              </a:rPr>
              <a:t>u</a:t>
            </a:r>
            <a:r>
              <a:rPr dirty="0" baseline="1984" sz="4200" spc="-1747">
                <a:latin typeface="Calibri"/>
                <a:cs typeface="Calibri"/>
              </a:rPr>
              <a:t>e</a:t>
            </a:r>
            <a:r>
              <a:rPr dirty="0" sz="1200" spc="-5">
                <a:latin typeface="Calibri"/>
                <a:cs typeface="Calibri"/>
              </a:rPr>
              <a:t>la</a:t>
            </a:r>
            <a:r>
              <a:rPr dirty="0" sz="1200" spc="-175">
                <a:latin typeface="Calibri"/>
                <a:cs typeface="Calibri"/>
              </a:rPr>
              <a:t>ş</a:t>
            </a:r>
            <a:r>
              <a:rPr dirty="0" baseline="1984" sz="4200" spc="-1245">
                <a:latin typeface="Calibri"/>
                <a:cs typeface="Calibri"/>
              </a:rPr>
              <a:t>r</a:t>
            </a:r>
            <a:r>
              <a:rPr dirty="0" sz="1200" spc="-5">
                <a:latin typeface="Calibri"/>
                <a:cs typeface="Calibri"/>
              </a:rPr>
              <a:t>ı</a:t>
            </a:r>
            <a:r>
              <a:rPr dirty="0" sz="1200" spc="-25">
                <a:latin typeface="Calibri"/>
                <a:cs typeface="Calibri"/>
              </a:rPr>
              <a:t>c</a:t>
            </a:r>
            <a:r>
              <a:rPr dirty="0" sz="1200" spc="-275">
                <a:latin typeface="Calibri"/>
                <a:cs typeface="Calibri"/>
              </a:rPr>
              <a:t>ı</a:t>
            </a:r>
            <a:r>
              <a:rPr dirty="0" baseline="1984" sz="4200" spc="-1275">
                <a:latin typeface="Calibri"/>
                <a:cs typeface="Calibri"/>
              </a:rPr>
              <a:t>e</a:t>
            </a:r>
            <a:r>
              <a:rPr dirty="0" sz="1200" spc="-15">
                <a:latin typeface="Calibri"/>
                <a:cs typeface="Calibri"/>
              </a:rPr>
              <a:t>H</a:t>
            </a:r>
            <a:r>
              <a:rPr dirty="0" sz="1200" spc="-500">
                <a:latin typeface="Calibri"/>
                <a:cs typeface="Calibri"/>
              </a:rPr>
              <a:t>a</a:t>
            </a:r>
            <a:r>
              <a:rPr dirty="0" baseline="1984" sz="4200" spc="-1072">
                <a:latin typeface="Calibri"/>
                <a:cs typeface="Calibri"/>
              </a:rPr>
              <a:t>c</a:t>
            </a:r>
            <a:r>
              <a:rPr dirty="0" sz="1200" spc="-25">
                <a:latin typeface="Calibri"/>
                <a:cs typeface="Calibri"/>
              </a:rPr>
              <a:t>s</a:t>
            </a:r>
            <a:r>
              <a:rPr dirty="0" sz="1200" spc="-170">
                <a:latin typeface="Calibri"/>
                <a:cs typeface="Calibri"/>
              </a:rPr>
              <a:t>t</a:t>
            </a:r>
            <a:r>
              <a:rPr dirty="0" baseline="1984" sz="4200" spc="-1867">
                <a:latin typeface="Calibri"/>
                <a:cs typeface="Calibri"/>
              </a:rPr>
              <a:t>e</a:t>
            </a:r>
            <a:r>
              <a:rPr dirty="0" sz="1200" spc="-5">
                <a:latin typeface="Calibri"/>
                <a:cs typeface="Calibri"/>
              </a:rPr>
              <a:t>alı</a:t>
            </a:r>
            <a:r>
              <a:rPr dirty="0" sz="1200" spc="-450">
                <a:latin typeface="Calibri"/>
                <a:cs typeface="Calibri"/>
              </a:rPr>
              <a:t>k</a:t>
            </a:r>
            <a:r>
              <a:rPr dirty="0" baseline="1984" sz="4200" spc="-1282">
                <a:latin typeface="Calibri"/>
                <a:cs typeface="Calibri"/>
              </a:rPr>
              <a:t>k</a:t>
            </a:r>
            <a:r>
              <a:rPr dirty="0" sz="1200" spc="-5">
                <a:latin typeface="Calibri"/>
                <a:cs typeface="Calibri"/>
              </a:rPr>
              <a:t>l</a:t>
            </a:r>
            <a:r>
              <a:rPr dirty="0" sz="1200" spc="-20">
                <a:latin typeface="Calibri"/>
                <a:cs typeface="Calibri"/>
              </a:rPr>
              <a:t>a</a:t>
            </a:r>
            <a:r>
              <a:rPr dirty="0" baseline="1984" sz="4200" spc="-1417">
                <a:latin typeface="Calibri"/>
                <a:cs typeface="Calibri"/>
              </a:rPr>
              <a:t>t</a:t>
            </a:r>
            <a:r>
              <a:rPr dirty="0" sz="1200" spc="-5">
                <a:latin typeface="Calibri"/>
                <a:cs typeface="Calibri"/>
              </a:rPr>
              <a:t>r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09">
                <a:latin typeface="Calibri"/>
                <a:cs typeface="Calibri"/>
              </a:rPr>
              <a:t>D</a:t>
            </a:r>
            <a:r>
              <a:rPr dirty="0" baseline="1984" sz="4200" spc="-202">
                <a:latin typeface="Calibri"/>
                <a:cs typeface="Calibri"/>
              </a:rPr>
              <a:t>i</a:t>
            </a:r>
            <a:r>
              <a:rPr dirty="0" sz="1200" spc="-465">
                <a:latin typeface="Calibri"/>
                <a:cs typeface="Calibri"/>
              </a:rPr>
              <a:t>a</a:t>
            </a:r>
            <a:r>
              <a:rPr dirty="0" baseline="1984" sz="4200" spc="-787">
                <a:latin typeface="Calibri"/>
                <a:cs typeface="Calibri"/>
              </a:rPr>
              <a:t>r</a:t>
            </a:r>
            <a:r>
              <a:rPr dirty="0" sz="1200" spc="-50">
                <a:latin typeface="Calibri"/>
                <a:cs typeface="Calibri"/>
              </a:rPr>
              <a:t>i</a:t>
            </a:r>
            <a:r>
              <a:rPr dirty="0" baseline="1984" sz="4200" spc="-1005">
                <a:latin typeface="Calibri"/>
                <a:cs typeface="Calibri"/>
              </a:rPr>
              <a:t>.</a:t>
            </a:r>
            <a:r>
              <a:rPr dirty="0" sz="1200" spc="-10">
                <a:latin typeface="Calibri"/>
                <a:cs typeface="Calibri"/>
              </a:rPr>
              <a:t>r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Başkanlığı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13084" y="6247413"/>
            <a:ext cx="254594" cy="58566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1163218" y="699592"/>
            <a:ext cx="68179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Bulaşıcı</a:t>
            </a:r>
            <a:r>
              <a:rPr dirty="0" spc="-85"/>
              <a:t> </a:t>
            </a:r>
            <a:r>
              <a:rPr dirty="0"/>
              <a:t>Hastalıkların</a:t>
            </a:r>
            <a:r>
              <a:rPr dirty="0" spc="-90"/>
              <a:t> </a:t>
            </a:r>
            <a:r>
              <a:rPr dirty="0"/>
              <a:t>İhbar</a:t>
            </a:r>
            <a:r>
              <a:rPr dirty="0" spc="-60"/>
              <a:t> </a:t>
            </a:r>
            <a:r>
              <a:rPr dirty="0"/>
              <a:t>ve</a:t>
            </a:r>
            <a:r>
              <a:rPr dirty="0" spc="-30"/>
              <a:t> </a:t>
            </a:r>
            <a:r>
              <a:rPr dirty="0"/>
              <a:t>Bildirimi-</a:t>
            </a:r>
            <a:r>
              <a:rPr dirty="0" spc="-50"/>
              <a:t>5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163218" y="772159"/>
            <a:ext cx="681799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Bulaşıcı</a:t>
            </a:r>
            <a:r>
              <a:rPr dirty="0" spc="-45"/>
              <a:t> </a:t>
            </a:r>
            <a:r>
              <a:rPr dirty="0"/>
              <a:t>Hastalıkların</a:t>
            </a:r>
            <a:r>
              <a:rPr dirty="0" spc="-60"/>
              <a:t> </a:t>
            </a:r>
            <a:r>
              <a:rPr dirty="0"/>
              <a:t>İhbar</a:t>
            </a:r>
            <a:r>
              <a:rPr dirty="0" spc="-25"/>
              <a:t> </a:t>
            </a:r>
            <a:r>
              <a:rPr dirty="0"/>
              <a:t>ve</a:t>
            </a:r>
            <a:r>
              <a:rPr dirty="0" spc="-10"/>
              <a:t> Bildirimi-</a:t>
            </a:r>
            <a:r>
              <a:rPr dirty="0" spc="-50"/>
              <a:t>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İhbar</a:t>
            </a:r>
            <a:r>
              <a:rPr dirty="0" spc="-10"/>
              <a:t> </a:t>
            </a:r>
            <a:r>
              <a:rPr dirty="0"/>
              <a:t>ve</a:t>
            </a:r>
            <a:r>
              <a:rPr dirty="0" spc="10"/>
              <a:t> </a:t>
            </a:r>
            <a:r>
              <a:rPr dirty="0"/>
              <a:t>bildirim</a:t>
            </a:r>
            <a:r>
              <a:rPr dirty="0" spc="10"/>
              <a:t> </a:t>
            </a:r>
            <a:r>
              <a:rPr dirty="0"/>
              <a:t>sistemi</a:t>
            </a:r>
            <a:r>
              <a:rPr dirty="0" spc="-10"/>
              <a:t> </a:t>
            </a:r>
            <a:r>
              <a:rPr dirty="0"/>
              <a:t>kapsamında</a:t>
            </a:r>
            <a:r>
              <a:rPr dirty="0" spc="10"/>
              <a:t> </a:t>
            </a:r>
            <a:r>
              <a:rPr dirty="0"/>
              <a:t>bulaşıcı</a:t>
            </a:r>
            <a:r>
              <a:rPr dirty="0" spc="15"/>
              <a:t> </a:t>
            </a:r>
            <a:r>
              <a:rPr dirty="0" spc="-10"/>
              <a:t>hastalıklar </a:t>
            </a:r>
            <a:r>
              <a:rPr dirty="0"/>
              <a:t>ve</a:t>
            </a:r>
            <a:r>
              <a:rPr dirty="0" spc="-70"/>
              <a:t> </a:t>
            </a:r>
            <a:r>
              <a:rPr dirty="0"/>
              <a:t>etkenler</a:t>
            </a:r>
            <a:r>
              <a:rPr dirty="0" spc="-85"/>
              <a:t> </a:t>
            </a:r>
            <a:r>
              <a:rPr dirty="0"/>
              <a:t>dört</a:t>
            </a:r>
            <a:r>
              <a:rPr dirty="0" spc="-60"/>
              <a:t> </a:t>
            </a:r>
            <a:r>
              <a:rPr dirty="0"/>
              <a:t>grup</a:t>
            </a:r>
            <a:r>
              <a:rPr dirty="0" spc="-55"/>
              <a:t> </a:t>
            </a:r>
            <a:r>
              <a:rPr dirty="0"/>
              <a:t>halinde</a:t>
            </a:r>
            <a:r>
              <a:rPr dirty="0" spc="-65"/>
              <a:t> </a:t>
            </a:r>
            <a:r>
              <a:rPr dirty="0"/>
              <a:t>takip</a:t>
            </a:r>
            <a:r>
              <a:rPr dirty="0" spc="-65"/>
              <a:t> </a:t>
            </a:r>
            <a:r>
              <a:rPr dirty="0" spc="-10"/>
              <a:t>edilmektedir.</a:t>
            </a: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/>
              <a:t>Bu</a:t>
            </a:r>
            <a:r>
              <a:rPr dirty="0" spc="-20"/>
              <a:t> </a:t>
            </a:r>
            <a:r>
              <a:rPr dirty="0" spc="-10"/>
              <a:t>gruplar:</a:t>
            </a:r>
          </a:p>
          <a:p>
            <a:pPr marL="203200" indent="-190500">
              <a:lnSpc>
                <a:spcPct val="100000"/>
              </a:lnSpc>
              <a:spcBef>
                <a:spcPts val="675"/>
              </a:spcBef>
              <a:buChar char="-"/>
              <a:tabLst>
                <a:tab pos="203200" algn="l"/>
              </a:tabLst>
            </a:pPr>
            <a:r>
              <a:rPr dirty="0"/>
              <a:t>A</a:t>
            </a:r>
            <a:r>
              <a:rPr dirty="0" spc="-55"/>
              <a:t> </a:t>
            </a:r>
            <a:r>
              <a:rPr dirty="0"/>
              <a:t>Grubu</a:t>
            </a:r>
            <a:r>
              <a:rPr dirty="0" spc="-40"/>
              <a:t> </a:t>
            </a:r>
            <a:r>
              <a:rPr dirty="0"/>
              <a:t>Bildirimi</a:t>
            </a:r>
            <a:r>
              <a:rPr dirty="0" spc="-55"/>
              <a:t> </a:t>
            </a:r>
            <a:r>
              <a:rPr dirty="0"/>
              <a:t>Zorunlu</a:t>
            </a:r>
            <a:r>
              <a:rPr dirty="0" spc="-40"/>
              <a:t> </a:t>
            </a:r>
            <a:r>
              <a:rPr dirty="0"/>
              <a:t>Bulaşıcı</a:t>
            </a:r>
            <a:r>
              <a:rPr dirty="0" spc="-65"/>
              <a:t> </a:t>
            </a:r>
            <a:r>
              <a:rPr dirty="0" spc="-10"/>
              <a:t>Hastalıklar</a:t>
            </a:r>
          </a:p>
          <a:p>
            <a:pPr marL="203200" indent="-190500">
              <a:lnSpc>
                <a:spcPct val="100000"/>
              </a:lnSpc>
              <a:spcBef>
                <a:spcPts val="675"/>
              </a:spcBef>
              <a:buChar char="-"/>
              <a:tabLst>
                <a:tab pos="203200" algn="l"/>
              </a:tabLst>
            </a:pPr>
            <a:r>
              <a:rPr dirty="0"/>
              <a:t>B</a:t>
            </a:r>
            <a:r>
              <a:rPr dirty="0" spc="-80"/>
              <a:t> </a:t>
            </a:r>
            <a:r>
              <a:rPr dirty="0"/>
              <a:t>Grubu</a:t>
            </a:r>
            <a:r>
              <a:rPr dirty="0" spc="-45"/>
              <a:t> </a:t>
            </a:r>
            <a:r>
              <a:rPr dirty="0"/>
              <a:t>Bildirimi</a:t>
            </a:r>
            <a:r>
              <a:rPr dirty="0" spc="-60"/>
              <a:t> </a:t>
            </a:r>
            <a:r>
              <a:rPr dirty="0"/>
              <a:t>Zorunlu</a:t>
            </a:r>
            <a:r>
              <a:rPr dirty="0" spc="-55"/>
              <a:t> </a:t>
            </a:r>
            <a:r>
              <a:rPr dirty="0"/>
              <a:t>Bulaşıcı</a:t>
            </a:r>
            <a:r>
              <a:rPr dirty="0" spc="-75"/>
              <a:t> </a:t>
            </a:r>
            <a:r>
              <a:rPr dirty="0" spc="-10"/>
              <a:t>Hastalıklar</a:t>
            </a:r>
          </a:p>
          <a:p>
            <a:pPr marL="203200" indent="-190500">
              <a:lnSpc>
                <a:spcPct val="100000"/>
              </a:lnSpc>
              <a:spcBef>
                <a:spcPts val="670"/>
              </a:spcBef>
              <a:buChar char="-"/>
              <a:tabLst>
                <a:tab pos="203200" algn="l"/>
              </a:tabLst>
            </a:pPr>
            <a:r>
              <a:rPr dirty="0"/>
              <a:t>C</a:t>
            </a:r>
            <a:r>
              <a:rPr dirty="0" spc="-80"/>
              <a:t> </a:t>
            </a:r>
            <a:r>
              <a:rPr dirty="0"/>
              <a:t>Grubu</a:t>
            </a:r>
            <a:r>
              <a:rPr dirty="0" spc="-45"/>
              <a:t> </a:t>
            </a:r>
            <a:r>
              <a:rPr dirty="0"/>
              <a:t>Bildirimi</a:t>
            </a:r>
            <a:r>
              <a:rPr dirty="0" spc="-55"/>
              <a:t> </a:t>
            </a:r>
            <a:r>
              <a:rPr dirty="0"/>
              <a:t>Zorunlu</a:t>
            </a:r>
            <a:r>
              <a:rPr dirty="0" spc="-50"/>
              <a:t> </a:t>
            </a:r>
            <a:r>
              <a:rPr dirty="0"/>
              <a:t>Bulaşıcı</a:t>
            </a:r>
            <a:r>
              <a:rPr dirty="0" spc="-85"/>
              <a:t> </a:t>
            </a:r>
            <a:r>
              <a:rPr dirty="0" spc="-10"/>
              <a:t>Hastalıklar</a:t>
            </a:r>
          </a:p>
          <a:p>
            <a:pPr marL="203200" indent="-190500">
              <a:lnSpc>
                <a:spcPct val="100000"/>
              </a:lnSpc>
              <a:spcBef>
                <a:spcPts val="670"/>
              </a:spcBef>
              <a:buChar char="-"/>
              <a:tabLst>
                <a:tab pos="203200" algn="l"/>
              </a:tabLst>
            </a:pPr>
            <a:r>
              <a:rPr dirty="0"/>
              <a:t>D</a:t>
            </a:r>
            <a:r>
              <a:rPr dirty="0" spc="-75"/>
              <a:t> </a:t>
            </a:r>
            <a:r>
              <a:rPr dirty="0"/>
              <a:t>Grubu</a:t>
            </a:r>
            <a:r>
              <a:rPr dirty="0" spc="-60"/>
              <a:t> </a:t>
            </a:r>
            <a:r>
              <a:rPr dirty="0"/>
              <a:t>Bildirimi</a:t>
            </a:r>
            <a:r>
              <a:rPr dirty="0" spc="-70"/>
              <a:t> </a:t>
            </a:r>
            <a:r>
              <a:rPr dirty="0"/>
              <a:t>Zorunlu</a:t>
            </a:r>
            <a:r>
              <a:rPr dirty="0" spc="-45"/>
              <a:t> </a:t>
            </a:r>
            <a:r>
              <a:rPr dirty="0" spc="-10"/>
              <a:t>Etkenler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787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3084" y="6247413"/>
            <a:ext cx="254594" cy="5856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7976" y="339597"/>
            <a:ext cx="24409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640" y="10680"/>
            <a:ext cx="2088642" cy="511289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679805" y="58928"/>
            <a:ext cx="1809114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 b="0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 b="0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06246" y="699592"/>
            <a:ext cx="712787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Bildirimi</a:t>
            </a:r>
            <a:r>
              <a:rPr dirty="0" sz="3200" spc="-7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Zorunlu</a:t>
            </a:r>
            <a:r>
              <a:rPr dirty="0" sz="3200" spc="-8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Bulaşıcı</a:t>
            </a:r>
            <a:r>
              <a:rPr dirty="0" sz="3200" spc="-7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Hastalık</a:t>
            </a:r>
            <a:r>
              <a:rPr dirty="0" sz="3200" spc="-6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C00000"/>
                </a:solidFill>
                <a:latin typeface="Calibri"/>
                <a:cs typeface="Calibri"/>
              </a:rPr>
              <a:t>Grupları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6417" y="1574143"/>
            <a:ext cx="7448088" cy="463793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9489" rIns="0" bIns="0" rtlCol="0" vert="horz">
            <a:spAutoFit/>
          </a:bodyPr>
          <a:lstStyle/>
          <a:p>
            <a:pPr marL="254635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dirty="0" spc="-15"/>
              <a:t> </a:t>
            </a:r>
            <a:r>
              <a:rPr dirty="0"/>
              <a:t>Grubu</a:t>
            </a:r>
            <a:r>
              <a:rPr dirty="0" spc="-45"/>
              <a:t> </a:t>
            </a:r>
            <a:r>
              <a:rPr dirty="0"/>
              <a:t>Bildirimi</a:t>
            </a:r>
            <a:r>
              <a:rPr dirty="0" spc="-45"/>
              <a:t> </a:t>
            </a:r>
            <a:r>
              <a:rPr dirty="0"/>
              <a:t>Zorunlu</a:t>
            </a:r>
            <a:r>
              <a:rPr dirty="0" spc="-65"/>
              <a:t> </a:t>
            </a:r>
            <a:r>
              <a:rPr dirty="0"/>
              <a:t>Bulaşıcı</a:t>
            </a:r>
            <a:r>
              <a:rPr dirty="0" spc="-25"/>
              <a:t> </a:t>
            </a:r>
            <a:r>
              <a:rPr dirty="0" spc="-10"/>
              <a:t>Hastalıklar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783461"/>
            <a:ext cx="8071484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3695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Ülke</a:t>
            </a:r>
            <a:r>
              <a:rPr dirty="0" sz="2800" spc="6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genelinde</a:t>
            </a:r>
            <a:r>
              <a:rPr dirty="0" sz="2800" spc="6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hizmet</a:t>
            </a:r>
            <a:r>
              <a:rPr dirty="0" sz="2800" spc="6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veren</a:t>
            </a:r>
            <a:r>
              <a:rPr dirty="0" sz="2800" spc="615">
                <a:latin typeface="Calibri"/>
                <a:cs typeface="Calibri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tüm</a:t>
            </a:r>
            <a:r>
              <a:rPr dirty="0" u="sng" sz="2800" spc="6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sağlık</a:t>
            </a:r>
            <a:r>
              <a:rPr dirty="0" u="sng" sz="2800" spc="6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kurum</a:t>
            </a:r>
            <a:r>
              <a:rPr dirty="0" u="sng" sz="2800" spc="6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kuruluşlarında</a:t>
            </a:r>
            <a:r>
              <a:rPr dirty="0" u="sng" sz="2800" spc="6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çalışan</a:t>
            </a:r>
            <a:r>
              <a:rPr dirty="0" u="sng" sz="2800" spc="6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hekimler</a:t>
            </a:r>
            <a:r>
              <a:rPr dirty="0" sz="2800" spc="6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tarafından</a:t>
            </a:r>
            <a:r>
              <a:rPr dirty="0" sz="2800" spc="6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bildirimi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yapılacak</a:t>
            </a:r>
            <a:r>
              <a:rPr dirty="0" sz="2800" spc="-1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hastalıkları</a:t>
            </a:r>
            <a:r>
              <a:rPr dirty="0" sz="2800" spc="-1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kapsar.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7931" y="0"/>
            <a:ext cx="7420609" cy="6692265"/>
            <a:chOff x="217931" y="0"/>
            <a:chExt cx="7420609" cy="66922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931" y="0"/>
              <a:ext cx="473964" cy="5440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4376" y="772668"/>
              <a:ext cx="6153912" cy="59192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8384" y="836675"/>
              <a:ext cx="5975603" cy="57409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9334" y="817625"/>
              <a:ext cx="6014085" cy="5779135"/>
            </a:xfrm>
            <a:custGeom>
              <a:avLst/>
              <a:gdLst/>
              <a:ahLst/>
              <a:cxnLst/>
              <a:rect l="l" t="t" r="r" b="b"/>
              <a:pathLst>
                <a:path w="6014084" h="5779134">
                  <a:moveTo>
                    <a:pt x="0" y="5779008"/>
                  </a:moveTo>
                  <a:lnTo>
                    <a:pt x="6013703" y="5779008"/>
                  </a:lnTo>
                  <a:lnTo>
                    <a:pt x="6013703" y="0"/>
                  </a:lnTo>
                  <a:lnTo>
                    <a:pt x="0" y="0"/>
                  </a:lnTo>
                  <a:lnTo>
                    <a:pt x="0" y="5779008"/>
                  </a:lnTo>
                  <a:close/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902" rIns="0" bIns="0" rtlCol="0" vert="horz">
            <a:spAutoFit/>
          </a:bodyPr>
          <a:lstStyle/>
          <a:p>
            <a:pPr marL="263525">
              <a:lnSpc>
                <a:spcPct val="100000"/>
              </a:lnSpc>
              <a:spcBef>
                <a:spcPts val="105"/>
              </a:spcBef>
            </a:pPr>
            <a:r>
              <a:rPr dirty="0"/>
              <a:t>B</a:t>
            </a:r>
            <a:r>
              <a:rPr dirty="0" spc="-10"/>
              <a:t> </a:t>
            </a:r>
            <a:r>
              <a:rPr dirty="0"/>
              <a:t>Grubu</a:t>
            </a:r>
            <a:r>
              <a:rPr dirty="0" spc="-20"/>
              <a:t> </a:t>
            </a:r>
            <a:r>
              <a:rPr dirty="0"/>
              <a:t>Bildirimi</a:t>
            </a:r>
            <a:r>
              <a:rPr dirty="0" spc="-50"/>
              <a:t> </a:t>
            </a:r>
            <a:r>
              <a:rPr dirty="0"/>
              <a:t>Zorunlu</a:t>
            </a:r>
            <a:r>
              <a:rPr dirty="0" spc="-45"/>
              <a:t> </a:t>
            </a:r>
            <a:r>
              <a:rPr dirty="0"/>
              <a:t>Bulaşıcı</a:t>
            </a:r>
            <a:r>
              <a:rPr dirty="0" spc="-10"/>
              <a:t> Hastalıklar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783461"/>
            <a:ext cx="8074025" cy="2671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3695" marR="762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Uluslararası</a:t>
            </a:r>
            <a:r>
              <a:rPr dirty="0" sz="2800" spc="27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bildirimi</a:t>
            </a:r>
            <a:r>
              <a:rPr dirty="0" sz="2800" spc="27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zorunlu</a:t>
            </a:r>
            <a:r>
              <a:rPr dirty="0" sz="2800" spc="28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olan</a:t>
            </a:r>
            <a:r>
              <a:rPr dirty="0" sz="2800" spc="28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hastalıkları</a:t>
            </a:r>
            <a:r>
              <a:rPr dirty="0" sz="2800" spc="275">
                <a:latin typeface="Calibri"/>
                <a:cs typeface="Calibri"/>
              </a:rPr>
              <a:t>  </a:t>
            </a:r>
            <a:r>
              <a:rPr dirty="0" sz="2800" spc="-25">
                <a:latin typeface="Calibri"/>
                <a:cs typeface="Calibri"/>
              </a:rPr>
              <a:t>ve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durumları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kapsar.</a:t>
            </a:r>
            <a:endParaRPr sz="2800">
              <a:latin typeface="Calibri"/>
              <a:cs typeface="Calibri"/>
            </a:endParaRPr>
          </a:p>
          <a:p>
            <a:pPr algn="just" marL="353695" marR="5080" indent="-34163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Ülke</a:t>
            </a:r>
            <a:r>
              <a:rPr dirty="0" sz="2800" spc="6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genelinde</a:t>
            </a:r>
            <a:r>
              <a:rPr dirty="0" sz="2800" spc="6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hizmet</a:t>
            </a:r>
            <a:r>
              <a:rPr dirty="0" sz="2800" spc="6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veren</a:t>
            </a:r>
            <a:r>
              <a:rPr dirty="0" sz="2800" spc="610">
                <a:latin typeface="Calibri"/>
                <a:cs typeface="Calibri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tüm</a:t>
            </a:r>
            <a:r>
              <a:rPr dirty="0" u="sng" sz="2800" spc="6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sağlık</a:t>
            </a:r>
            <a:r>
              <a:rPr dirty="0" u="sng" sz="2800" spc="6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kurum</a:t>
            </a:r>
            <a:r>
              <a:rPr dirty="0" u="sng" sz="2800" spc="6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kuruluşlarında</a:t>
            </a:r>
            <a:r>
              <a:rPr dirty="0" u="sng" sz="2800" spc="3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çalışan</a:t>
            </a:r>
            <a:r>
              <a:rPr dirty="0" u="sng" sz="2800" spc="3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hekimler</a:t>
            </a:r>
            <a:r>
              <a:rPr dirty="0" sz="2800" spc="3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tarafından</a:t>
            </a:r>
            <a:r>
              <a:rPr dirty="0" sz="2800" spc="3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yapılacak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olan</a:t>
            </a:r>
            <a:r>
              <a:rPr dirty="0" sz="2800" spc="3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hastalık</a:t>
            </a:r>
            <a:r>
              <a:rPr dirty="0" sz="2800" spc="3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bildirimi</a:t>
            </a:r>
            <a:r>
              <a:rPr dirty="0" sz="2800" spc="3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belirtilen</a:t>
            </a:r>
            <a:r>
              <a:rPr dirty="0" sz="2800" spc="3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usuller</a:t>
            </a:r>
            <a:r>
              <a:rPr dirty="0" sz="2800" spc="29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çerçevesinde 	yapılmalıdır.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06067" y="629412"/>
            <a:ext cx="5934710" cy="6228715"/>
            <a:chOff x="1306067" y="629412"/>
            <a:chExt cx="5934710" cy="62287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6067" y="629412"/>
              <a:ext cx="5934456" cy="62285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975" y="655318"/>
              <a:ext cx="5832348" cy="620268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786790" y="699592"/>
            <a:ext cx="757047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</a:t>
            </a:r>
            <a:r>
              <a:rPr dirty="0" spc="-20"/>
              <a:t> </a:t>
            </a:r>
            <a:r>
              <a:rPr dirty="0"/>
              <a:t>Grubu</a:t>
            </a:r>
            <a:r>
              <a:rPr dirty="0" spc="-35"/>
              <a:t> </a:t>
            </a:r>
            <a:r>
              <a:rPr dirty="0"/>
              <a:t>Bildirimi</a:t>
            </a:r>
            <a:r>
              <a:rPr dirty="0" spc="-55"/>
              <a:t> </a:t>
            </a:r>
            <a:r>
              <a:rPr dirty="0"/>
              <a:t>Zorunlu</a:t>
            </a:r>
            <a:r>
              <a:rPr dirty="0" spc="-60"/>
              <a:t> </a:t>
            </a:r>
            <a:r>
              <a:rPr dirty="0"/>
              <a:t>Bulaşıcı</a:t>
            </a:r>
            <a:r>
              <a:rPr dirty="0" spc="-10"/>
              <a:t> Hastalıklar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267" y="1567434"/>
            <a:ext cx="86290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>
                <a:latin typeface="Calibri"/>
                <a:cs typeface="Calibri"/>
              </a:rPr>
              <a:t>B</a:t>
            </a:r>
            <a:r>
              <a:rPr dirty="0" sz="2800" spc="2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Grubunda</a:t>
            </a:r>
            <a:r>
              <a:rPr dirty="0" sz="2800" spc="2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yer</a:t>
            </a:r>
            <a:r>
              <a:rPr dirty="0" sz="2800" spc="2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alan</a:t>
            </a:r>
            <a:r>
              <a:rPr dirty="0" sz="2800" spc="25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hastalıklar</a:t>
            </a:r>
            <a:r>
              <a:rPr dirty="0" sz="2800" spc="2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tespit</a:t>
            </a:r>
            <a:r>
              <a:rPr dirty="0" sz="2800" spc="2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edildiği</a:t>
            </a:r>
            <a:r>
              <a:rPr dirty="0" sz="2800" spc="229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anda,</a:t>
            </a:r>
            <a:r>
              <a:rPr dirty="0" sz="2800" spc="24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tek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167" y="1994154"/>
            <a:ext cx="235140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911860" algn="l"/>
                <a:tab pos="1271270" algn="l"/>
              </a:tabLst>
            </a:pPr>
            <a:r>
              <a:rPr dirty="0" sz="2800" spc="-20">
                <a:latin typeface="Calibri"/>
                <a:cs typeface="Calibri"/>
              </a:rPr>
              <a:t>vaka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görülmesi iletişim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araçları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43757" y="1994154"/>
            <a:ext cx="1758314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durumunda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800" spc="-10">
                <a:latin typeface="Calibri"/>
                <a:cs typeface="Calibri"/>
              </a:rPr>
              <a:t>kullanılarak,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94859" y="1994154"/>
            <a:ext cx="379476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5400">
              <a:lnSpc>
                <a:spcPct val="100000"/>
              </a:lnSpc>
              <a:spcBef>
                <a:spcPts val="95"/>
              </a:spcBef>
              <a:tabLst>
                <a:tab pos="998219" algn="l"/>
                <a:tab pos="1073150" algn="l"/>
                <a:tab pos="2179955" algn="l"/>
                <a:tab pos="2597150" algn="l"/>
                <a:tab pos="3209925" algn="l"/>
              </a:tabLst>
            </a:pPr>
            <a:r>
              <a:rPr dirty="0" sz="2800" spc="-10">
                <a:latin typeface="Calibri"/>
                <a:cs typeface="Calibri"/>
              </a:rPr>
              <a:t>dahi,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ivedilikle,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en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hızlı direkt</a:t>
            </a:r>
            <a:r>
              <a:rPr dirty="0" sz="2800">
                <a:latin typeface="Calibri"/>
                <a:cs typeface="Calibri"/>
              </a:rPr>
              <a:t>		</a:t>
            </a:r>
            <a:r>
              <a:rPr dirty="0" sz="2800" spc="-10">
                <a:latin typeface="Calibri"/>
                <a:cs typeface="Calibri"/>
              </a:rPr>
              <a:t>olarak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Müdürlüğe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2761894"/>
            <a:ext cx="8630285" cy="3354704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5600">
              <a:lnSpc>
                <a:spcPct val="100000"/>
              </a:lnSpc>
              <a:spcBef>
                <a:spcPts val="770"/>
              </a:spcBef>
            </a:pPr>
            <a:r>
              <a:rPr dirty="0" u="sng" sz="2800" b="1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İHBAR</a:t>
            </a:r>
            <a:r>
              <a:rPr dirty="0" u="sng" sz="2800" spc="-95" b="1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edilecektir.</a:t>
            </a:r>
            <a:endParaRPr sz="2800">
              <a:latin typeface="Calibri"/>
              <a:cs typeface="Calibri"/>
            </a:endParaRPr>
          </a:p>
          <a:p>
            <a:pPr marL="354330" marR="5080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2100580" algn="l"/>
                <a:tab pos="3917315" algn="l"/>
                <a:tab pos="4598670" algn="l"/>
                <a:tab pos="5289550" algn="l"/>
                <a:tab pos="6183630" algn="l"/>
                <a:tab pos="7551420" algn="l"/>
              </a:tabLst>
            </a:pPr>
            <a:r>
              <a:rPr dirty="0" sz="2800" spc="-10">
                <a:latin typeface="Calibri"/>
                <a:cs typeface="Calibri"/>
              </a:rPr>
              <a:t>Müdürlük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tarafından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da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en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hızlı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iletişim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araçları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kullanılarak</a:t>
            </a:r>
            <a:r>
              <a:rPr dirty="0" sz="2800" spc="-13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Kurum’a</a:t>
            </a:r>
            <a:r>
              <a:rPr dirty="0" sz="2800" spc="-1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bildirilecektir.</a:t>
            </a:r>
            <a:endParaRPr sz="2800">
              <a:latin typeface="Calibri"/>
              <a:cs typeface="Calibri"/>
            </a:endParaRPr>
          </a:p>
          <a:p>
            <a:pPr marL="354330" marR="10795" indent="-34163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Bu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hastalıklar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için,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Kurum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tarafından,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uluslararası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bildirim 	yapılacaktır.</a:t>
            </a:r>
            <a:endParaRPr sz="2800">
              <a:latin typeface="Calibri"/>
              <a:cs typeface="Calibri"/>
            </a:endParaRPr>
          </a:p>
          <a:p>
            <a:pPr marL="353695" marR="5715" indent="-34099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Hastalık</a:t>
            </a:r>
            <a:r>
              <a:rPr dirty="0" sz="2800" spc="3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ile</a:t>
            </a:r>
            <a:r>
              <a:rPr dirty="0" sz="2800" spc="3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ilgili</a:t>
            </a:r>
            <a:r>
              <a:rPr dirty="0" sz="2800" spc="3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olarak</a:t>
            </a:r>
            <a:r>
              <a:rPr dirty="0" sz="2800" spc="3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Kurum</a:t>
            </a:r>
            <a:r>
              <a:rPr dirty="0" sz="2800" spc="3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ve/veya</a:t>
            </a:r>
            <a:r>
              <a:rPr dirty="0" sz="2800" spc="3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Müdürlük</a:t>
            </a:r>
            <a:r>
              <a:rPr dirty="0" sz="2800" spc="3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kanalı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ile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inceleme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başlatılacaktır.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902" rIns="0" bIns="0" rtlCol="0" vert="horz">
            <a:spAutoFit/>
          </a:bodyPr>
          <a:lstStyle/>
          <a:p>
            <a:pPr marL="955675">
              <a:lnSpc>
                <a:spcPct val="100000"/>
              </a:lnSpc>
              <a:spcBef>
                <a:spcPts val="105"/>
              </a:spcBef>
            </a:pPr>
            <a:r>
              <a:rPr dirty="0"/>
              <a:t>C</a:t>
            </a:r>
            <a:r>
              <a:rPr dirty="0" spc="-30"/>
              <a:t> </a:t>
            </a:r>
            <a:r>
              <a:rPr dirty="0"/>
              <a:t>Grubu</a:t>
            </a:r>
            <a:r>
              <a:rPr dirty="0" spc="-45"/>
              <a:t> </a:t>
            </a:r>
            <a:r>
              <a:rPr dirty="0"/>
              <a:t>Bildirimi</a:t>
            </a:r>
            <a:r>
              <a:rPr dirty="0" spc="-40"/>
              <a:t> </a:t>
            </a:r>
            <a:r>
              <a:rPr dirty="0"/>
              <a:t>Zorunlu</a:t>
            </a:r>
            <a:r>
              <a:rPr dirty="0" spc="-60"/>
              <a:t> </a:t>
            </a:r>
            <a:r>
              <a:rPr dirty="0" spc="-10"/>
              <a:t>Hastalıklar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6303" y="1927047"/>
            <a:ext cx="8072755" cy="23304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3695" marR="5080" indent="-34099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Yataklı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tedavi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kurumları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tarafından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bildirimi </a:t>
            </a:r>
            <a:r>
              <a:rPr dirty="0" sz="2800" spc="-10">
                <a:latin typeface="Calibri"/>
                <a:cs typeface="Calibri"/>
              </a:rPr>
              <a:t>yapılacak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hastalıkları</a:t>
            </a:r>
            <a:r>
              <a:rPr dirty="0" sz="2800" spc="-1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kapsar.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90"/>
              </a:spcBef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marL="353695" marR="5080" indent="-340995">
              <a:lnSpc>
                <a:spcPct val="100000"/>
              </a:lnSpc>
              <a:buFont typeface="Arial MT"/>
              <a:buChar char="•"/>
              <a:tabLst>
                <a:tab pos="355600" algn="l"/>
                <a:tab pos="1999614" algn="l"/>
                <a:tab pos="3420745" algn="l"/>
                <a:tab pos="4949190" algn="l"/>
                <a:tab pos="6184265" algn="l"/>
              </a:tabLst>
            </a:pPr>
            <a:r>
              <a:rPr dirty="0" sz="2800" spc="-10">
                <a:latin typeface="Calibri"/>
                <a:cs typeface="Calibri"/>
              </a:rPr>
              <a:t>Hastalığın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bildirimi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belirtilen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esaslar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çerçevesinde 	yapılmalıdır.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7931" y="0"/>
            <a:ext cx="8473440" cy="6858000"/>
            <a:chOff x="217931" y="0"/>
            <a:chExt cx="847344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931" y="0"/>
              <a:ext cx="473964" cy="5440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204" y="281990"/>
              <a:ext cx="8202168" cy="65760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276" y="477010"/>
              <a:ext cx="7632192" cy="626973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593085" y="699592"/>
            <a:ext cx="3954779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Bulaşıcı</a:t>
            </a:r>
            <a:r>
              <a:rPr dirty="0" spc="-100"/>
              <a:t> </a:t>
            </a:r>
            <a:r>
              <a:rPr dirty="0"/>
              <a:t>Hastalık</a:t>
            </a:r>
            <a:r>
              <a:rPr dirty="0" spc="-85"/>
              <a:t> </a:t>
            </a:r>
            <a:r>
              <a:rPr dirty="0" spc="-10"/>
              <a:t>Nedir?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336509"/>
            <a:ext cx="8075295" cy="446532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hastalıklar;</a:t>
            </a:r>
            <a:endParaRPr sz="2800">
              <a:latin typeface="Calibri"/>
              <a:cs typeface="Calibri"/>
            </a:endParaRPr>
          </a:p>
          <a:p>
            <a:pPr marL="353695" marR="5080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1007744" algn="l"/>
                <a:tab pos="3594100" algn="l"/>
                <a:tab pos="4505960" algn="l"/>
                <a:tab pos="5606415" algn="l"/>
                <a:tab pos="7372984" algn="l"/>
              </a:tabLst>
            </a:pPr>
            <a:r>
              <a:rPr dirty="0" sz="2800" spc="-25">
                <a:latin typeface="Calibri"/>
                <a:cs typeface="Calibri"/>
              </a:rPr>
              <a:t>Bir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mikroorganizma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veya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toksik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ürünlerine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bağlı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olarak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ortaya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çıkan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hastalıklardır.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90"/>
              </a:spcBef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buFont typeface="Arial MT"/>
              <a:buChar char="•"/>
              <a:tabLst>
                <a:tab pos="354330" algn="l"/>
              </a:tabLst>
            </a:pPr>
            <a:r>
              <a:rPr dirty="0" sz="2800" spc="-10">
                <a:latin typeface="Calibri"/>
                <a:cs typeface="Calibri"/>
              </a:rPr>
              <a:t>Etken,</a:t>
            </a:r>
            <a:endParaRPr sz="2800">
              <a:latin typeface="Calibri"/>
              <a:cs typeface="Calibri"/>
            </a:endParaRPr>
          </a:p>
          <a:p>
            <a:pPr marL="355600" marR="6350">
              <a:lnSpc>
                <a:spcPct val="120000"/>
              </a:lnSpc>
            </a:pPr>
            <a:r>
              <a:rPr dirty="0" sz="2800">
                <a:latin typeface="Calibri"/>
                <a:cs typeface="Calibri"/>
              </a:rPr>
              <a:t>Bir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enfekte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kişiden,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hayvandan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veya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rezervuardan; </a:t>
            </a:r>
            <a:r>
              <a:rPr dirty="0" sz="2800">
                <a:latin typeface="Calibri"/>
                <a:cs typeface="Calibri"/>
              </a:rPr>
              <a:t>Hayvan,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konak,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vektör</a:t>
            </a:r>
            <a:r>
              <a:rPr dirty="0" sz="2800" spc="-1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veya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cansız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çevre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aracılığıyla,</a:t>
            </a:r>
            <a:endParaRPr sz="2800">
              <a:latin typeface="Calibri"/>
              <a:cs typeface="Calibri"/>
            </a:endParaRPr>
          </a:p>
          <a:p>
            <a:pPr marL="355600" marR="6350">
              <a:lnSpc>
                <a:spcPct val="100000"/>
              </a:lnSpc>
              <a:spcBef>
                <a:spcPts val="675"/>
              </a:spcBef>
              <a:tabLst>
                <a:tab pos="2139950" algn="l"/>
                <a:tab pos="3154045" algn="l"/>
                <a:tab pos="4451350" algn="l"/>
                <a:tab pos="5693410" algn="l"/>
                <a:tab pos="7034530" algn="l"/>
              </a:tabLst>
            </a:pPr>
            <a:r>
              <a:rPr dirty="0" sz="2800" spc="-10">
                <a:latin typeface="Calibri"/>
                <a:cs typeface="Calibri"/>
              </a:rPr>
              <a:t>Doğrudan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veya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dolaylı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olarak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duyarlı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35">
                <a:latin typeface="Calibri"/>
                <a:cs typeface="Calibri"/>
              </a:rPr>
              <a:t>konağa </a:t>
            </a:r>
            <a:r>
              <a:rPr dirty="0" sz="2800" spc="-10">
                <a:latin typeface="Calibri"/>
                <a:cs typeface="Calibri"/>
              </a:rPr>
              <a:t>geçmektedir.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902" rIns="0" bIns="0" rtlCol="0" vert="horz">
            <a:spAutoFit/>
          </a:bodyPr>
          <a:lstStyle/>
          <a:p>
            <a:pPr marL="1138555">
              <a:lnSpc>
                <a:spcPct val="100000"/>
              </a:lnSpc>
              <a:spcBef>
                <a:spcPts val="105"/>
              </a:spcBef>
            </a:pPr>
            <a:r>
              <a:rPr dirty="0"/>
              <a:t>D</a:t>
            </a:r>
            <a:r>
              <a:rPr dirty="0" spc="-30"/>
              <a:t> </a:t>
            </a:r>
            <a:r>
              <a:rPr dirty="0"/>
              <a:t>Grubu</a:t>
            </a:r>
            <a:r>
              <a:rPr dirty="0" spc="-35"/>
              <a:t> </a:t>
            </a:r>
            <a:r>
              <a:rPr dirty="0"/>
              <a:t>Bildirimi</a:t>
            </a:r>
            <a:r>
              <a:rPr dirty="0" spc="-40"/>
              <a:t> </a:t>
            </a:r>
            <a:r>
              <a:rPr dirty="0"/>
              <a:t>Zorunlu</a:t>
            </a:r>
            <a:r>
              <a:rPr dirty="0" spc="-60"/>
              <a:t> </a:t>
            </a:r>
            <a:r>
              <a:rPr dirty="0" spc="-10"/>
              <a:t>Etkenler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711579"/>
            <a:ext cx="240855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  <a:tab pos="1301750" algn="l"/>
              </a:tabLst>
            </a:pPr>
            <a:r>
              <a:rPr dirty="0" sz="2800" spc="-20">
                <a:latin typeface="Calibri"/>
                <a:cs typeface="Calibri"/>
              </a:rPr>
              <a:t>Tanı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koyma 	laboratuvarlar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kapsar.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38042" y="1711579"/>
            <a:ext cx="180467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kapasitesine</a:t>
            </a:r>
            <a:endParaRPr sz="28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dirty="0" sz="2800" spc="-10">
                <a:latin typeface="Calibri"/>
                <a:cs typeface="Calibri"/>
              </a:rPr>
              <a:t>tarafından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99101" y="1711579"/>
            <a:ext cx="107061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8194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sahip </a:t>
            </a:r>
            <a:r>
              <a:rPr dirty="0" sz="2800" spc="-10">
                <a:latin typeface="Calibri"/>
                <a:cs typeface="Calibri"/>
              </a:rPr>
              <a:t>tespit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4669" y="1711579"/>
            <a:ext cx="97536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92100">
              <a:lnSpc>
                <a:spcPct val="100000"/>
              </a:lnSpc>
              <a:spcBef>
                <a:spcPts val="95"/>
              </a:spcBef>
            </a:pPr>
            <a:r>
              <a:rPr dirty="0" sz="2800" spc="-35">
                <a:latin typeface="Calibri"/>
                <a:cs typeface="Calibri"/>
              </a:rPr>
              <a:t>veya </a:t>
            </a:r>
            <a:r>
              <a:rPr dirty="0" sz="2800" spc="-10">
                <a:latin typeface="Calibri"/>
                <a:cs typeface="Calibri"/>
              </a:rPr>
              <a:t>edilen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00721" y="1711579"/>
            <a:ext cx="129794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26364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sentinel </a:t>
            </a:r>
            <a:r>
              <a:rPr dirty="0" sz="2800" spc="-20">
                <a:latin typeface="Calibri"/>
                <a:cs typeface="Calibri"/>
              </a:rPr>
              <a:t>etkenleri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3076778"/>
            <a:ext cx="806386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3695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Laboratuvarlardan</a:t>
            </a:r>
            <a:r>
              <a:rPr dirty="0" sz="2800" spc="2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enfeksiyöz</a:t>
            </a:r>
            <a:r>
              <a:rPr dirty="0" sz="2800" spc="3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etkenin</a:t>
            </a:r>
            <a:r>
              <a:rPr dirty="0" sz="2800" spc="3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bildirimi</a:t>
            </a:r>
            <a:r>
              <a:rPr dirty="0" sz="2800" spc="29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Grup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D Enfeksiyon Etkenleri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Bildirim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Fişi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ile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 akış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şeması 	çerçevesinde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yapılmalıdır.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779145"/>
            <a:chOff x="0" y="0"/>
            <a:chExt cx="9144000" cy="779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787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" y="10680"/>
              <a:ext cx="2088642" cy="51128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3000" y="6222491"/>
            <a:ext cx="367283" cy="6355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641348" y="498377"/>
            <a:ext cx="6186170" cy="6360160"/>
            <a:chOff x="1641348" y="498377"/>
            <a:chExt cx="6186170" cy="63601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1348" y="498377"/>
              <a:ext cx="6185915" cy="63596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6420" y="693419"/>
              <a:ext cx="5615939" cy="587502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163218" y="699592"/>
            <a:ext cx="68179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Bulaşıcı</a:t>
            </a:r>
            <a:r>
              <a:rPr dirty="0" spc="-85"/>
              <a:t> </a:t>
            </a:r>
            <a:r>
              <a:rPr dirty="0"/>
              <a:t>Hastalıkların</a:t>
            </a:r>
            <a:r>
              <a:rPr dirty="0" spc="-90"/>
              <a:t> </a:t>
            </a:r>
            <a:r>
              <a:rPr dirty="0"/>
              <a:t>İhbar</a:t>
            </a:r>
            <a:r>
              <a:rPr dirty="0" spc="-60"/>
              <a:t> </a:t>
            </a:r>
            <a:r>
              <a:rPr dirty="0"/>
              <a:t>ve</a:t>
            </a:r>
            <a:r>
              <a:rPr dirty="0" spc="-30"/>
              <a:t> </a:t>
            </a:r>
            <a:r>
              <a:rPr dirty="0"/>
              <a:t>Bildirimi-</a:t>
            </a:r>
            <a:r>
              <a:rPr dirty="0" spc="-50"/>
              <a:t>7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10309"/>
            <a:ext cx="8074659" cy="173291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2032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15900" algn="l"/>
              </a:tabLst>
            </a:pPr>
            <a:r>
              <a:rPr dirty="0" sz="2800">
                <a:latin typeface="Calibri"/>
                <a:cs typeface="Calibri"/>
              </a:rPr>
              <a:t>B</a:t>
            </a:r>
            <a:r>
              <a:rPr dirty="0" sz="2800" spc="459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grubunda</a:t>
            </a:r>
            <a:r>
              <a:rPr dirty="0" sz="2800" spc="459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yer</a:t>
            </a:r>
            <a:r>
              <a:rPr dirty="0" sz="2800" spc="4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alan</a:t>
            </a:r>
            <a:r>
              <a:rPr dirty="0" sz="2800" spc="459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hastalıkların</a:t>
            </a:r>
            <a:r>
              <a:rPr dirty="0" sz="2800" spc="4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dışındaki</a:t>
            </a:r>
            <a:r>
              <a:rPr dirty="0" sz="2800" spc="4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herhangi </a:t>
            </a:r>
            <a:r>
              <a:rPr dirty="0" sz="2800">
                <a:latin typeface="Calibri"/>
                <a:cs typeface="Calibri"/>
              </a:rPr>
              <a:t>bir</a:t>
            </a:r>
            <a:r>
              <a:rPr dirty="0" sz="2800" spc="1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1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hastalık</a:t>
            </a:r>
            <a:r>
              <a:rPr dirty="0" sz="2800" spc="1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ya</a:t>
            </a:r>
            <a:r>
              <a:rPr dirty="0" sz="2800" spc="1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da</a:t>
            </a:r>
            <a:r>
              <a:rPr dirty="0" sz="2800" spc="1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durumun,</a:t>
            </a:r>
            <a:r>
              <a:rPr dirty="0" sz="2800" spc="1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halk</a:t>
            </a:r>
            <a:r>
              <a:rPr dirty="0" sz="2800" spc="1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sağlığı</a:t>
            </a:r>
            <a:r>
              <a:rPr dirty="0" sz="2800" spc="1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tehdidi </a:t>
            </a:r>
            <a:r>
              <a:rPr dirty="0" sz="2800">
                <a:latin typeface="Calibri"/>
                <a:cs typeface="Calibri"/>
              </a:rPr>
              <a:t>oluşturma</a:t>
            </a:r>
            <a:r>
              <a:rPr dirty="0" sz="2800" spc="3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riski</a:t>
            </a:r>
            <a:r>
              <a:rPr dirty="0" sz="2800" spc="3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3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uluslararası</a:t>
            </a:r>
            <a:r>
              <a:rPr dirty="0" sz="2800" spc="3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öneme</a:t>
            </a:r>
            <a:r>
              <a:rPr dirty="0" sz="2800" spc="3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haiz</a:t>
            </a:r>
            <a:r>
              <a:rPr dirty="0" sz="2800" spc="3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halk</a:t>
            </a:r>
            <a:r>
              <a:rPr dirty="0" sz="2800" spc="3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sağlığı </a:t>
            </a:r>
            <a:r>
              <a:rPr dirty="0" sz="2800">
                <a:latin typeface="Calibri"/>
                <a:cs typeface="Calibri"/>
              </a:rPr>
              <a:t>acil</a:t>
            </a:r>
            <a:r>
              <a:rPr dirty="0" sz="2800" spc="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durumları,</a:t>
            </a:r>
            <a:r>
              <a:rPr dirty="0" sz="2800" spc="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Hastalıklar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Sürveyans</a:t>
            </a:r>
            <a:r>
              <a:rPr dirty="0" sz="2800" spc="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Kontrol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318128"/>
            <a:ext cx="442277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85570" algn="l"/>
                <a:tab pos="3367404" algn="l"/>
              </a:tabLst>
            </a:pPr>
            <a:r>
              <a:rPr dirty="0" sz="2800" spc="-10">
                <a:latin typeface="Calibri"/>
                <a:cs typeface="Calibri"/>
              </a:rPr>
              <a:t>Esasları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Yönetmeliği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ekinde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917700" algn="l"/>
              </a:tabLst>
            </a:pPr>
            <a:r>
              <a:rPr dirty="0" sz="2800" spc="-10">
                <a:latin typeface="Calibri"/>
                <a:cs typeface="Calibri"/>
              </a:rPr>
              <a:t>kullanılarak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değerlendirilecek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7596" y="3318128"/>
            <a:ext cx="244538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63905" algn="l"/>
                <a:tab pos="1669414" algn="l"/>
              </a:tabLst>
            </a:pPr>
            <a:r>
              <a:rPr dirty="0" sz="2800" spc="-25">
                <a:latin typeface="Calibri"/>
                <a:cs typeface="Calibri"/>
              </a:rPr>
              <a:t>yer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alan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 b="1">
                <a:latin typeface="Calibri"/>
                <a:cs typeface="Calibri"/>
              </a:rPr>
              <a:t>karar</a:t>
            </a:r>
            <a:endParaRPr sz="2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tabLst>
                <a:tab pos="646430" algn="l"/>
              </a:tabLst>
            </a:pPr>
            <a:r>
              <a:rPr dirty="0" sz="2800" spc="-25">
                <a:latin typeface="Calibri"/>
                <a:cs typeface="Calibri"/>
              </a:rPr>
              <a:t>ve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sonrasında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19238" y="3318128"/>
            <a:ext cx="98933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aracı</a:t>
            </a:r>
            <a:endParaRPr sz="28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</a:pPr>
            <a:r>
              <a:rPr dirty="0" sz="2800" spc="-10">
                <a:latin typeface="Calibri"/>
                <a:cs typeface="Calibri"/>
              </a:rPr>
              <a:t>Kurum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171569"/>
            <a:ext cx="7426959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tarafından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uluslararası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bildirimine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karar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verilecektir.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787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62014" y="6637934"/>
            <a:ext cx="21577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>
                <a:latin typeface="Calibri"/>
                <a:cs typeface="Calibri"/>
              </a:rPr>
              <a:t>Bulaşıcı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Hastalıklar</a:t>
            </a:r>
            <a:r>
              <a:rPr dirty="0" sz="1200">
                <a:latin typeface="Calibri"/>
                <a:cs typeface="Calibri"/>
              </a:rPr>
              <a:t> Daire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Başkanlığı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8640" y="10680"/>
            <a:ext cx="8582025" cy="6847840"/>
            <a:chOff x="548640" y="10680"/>
            <a:chExt cx="8582025" cy="68478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2999" y="6222491"/>
              <a:ext cx="367283" cy="6355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40" y="10680"/>
              <a:ext cx="2088642" cy="51128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7931" y="0"/>
            <a:ext cx="8914130" cy="6858000"/>
            <a:chOff x="217931" y="0"/>
            <a:chExt cx="8914130" cy="685800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931" y="0"/>
              <a:ext cx="473964" cy="5440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04260" y="0"/>
              <a:ext cx="5527547" cy="68579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58267" y="1282446"/>
            <a:ext cx="3228975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1625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Uluslararası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Halk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Sağlığı </a:t>
            </a:r>
            <a:r>
              <a:rPr dirty="0" sz="2400">
                <a:latin typeface="Calibri"/>
                <a:cs typeface="Calibri"/>
              </a:rPr>
              <a:t>Acil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Durumlarını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Belirlemede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Kullanılan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Karar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Aracı,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2015/18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sayılı Genelge’nin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ekinde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yer </a:t>
            </a:r>
            <a:r>
              <a:rPr dirty="0" sz="2400" spc="-30">
                <a:latin typeface="Calibri"/>
                <a:cs typeface="Calibri"/>
              </a:rPr>
              <a:t>almaktadır. </a:t>
            </a:r>
            <a:r>
              <a:rPr dirty="0" sz="2400" spc="-10">
                <a:latin typeface="Calibri"/>
                <a:cs typeface="Calibri"/>
              </a:rPr>
              <a:t>Algoritmada </a:t>
            </a:r>
            <a:r>
              <a:rPr dirty="0" sz="2400">
                <a:latin typeface="Calibri"/>
                <a:cs typeface="Calibri"/>
              </a:rPr>
              <a:t>izlenecek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yollar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genelge </a:t>
            </a:r>
            <a:r>
              <a:rPr dirty="0" sz="2400">
                <a:latin typeface="Calibri"/>
                <a:cs typeface="Calibri"/>
              </a:rPr>
              <a:t>ekinden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detaylı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olarak incelenebilir.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163218" y="699592"/>
            <a:ext cx="68179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Bulaşıcı</a:t>
            </a:r>
            <a:r>
              <a:rPr dirty="0" spc="-85"/>
              <a:t> </a:t>
            </a:r>
            <a:r>
              <a:rPr dirty="0"/>
              <a:t>Hastalıkların</a:t>
            </a:r>
            <a:r>
              <a:rPr dirty="0" spc="-90"/>
              <a:t> </a:t>
            </a:r>
            <a:r>
              <a:rPr dirty="0"/>
              <a:t>İhbar</a:t>
            </a:r>
            <a:r>
              <a:rPr dirty="0" spc="-60"/>
              <a:t> </a:t>
            </a:r>
            <a:r>
              <a:rPr dirty="0"/>
              <a:t>ve</a:t>
            </a:r>
            <a:r>
              <a:rPr dirty="0" spc="-30"/>
              <a:t> </a:t>
            </a:r>
            <a:r>
              <a:rPr dirty="0"/>
              <a:t>Bildirimi-</a:t>
            </a:r>
            <a:r>
              <a:rPr dirty="0" spc="-50"/>
              <a:t>8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39316"/>
            <a:ext cx="807212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  <a:tab pos="1743710" algn="l"/>
                <a:tab pos="3824604" algn="l"/>
                <a:tab pos="4967605" algn="l"/>
                <a:tab pos="5604510" algn="l"/>
                <a:tab pos="7019290" algn="l"/>
              </a:tabLst>
            </a:pPr>
            <a:r>
              <a:rPr dirty="0" sz="2800" spc="-10">
                <a:latin typeface="Calibri"/>
                <a:cs typeface="Calibri"/>
              </a:rPr>
              <a:t>Bulaşıcı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Hastalıkların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İhbarı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ve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Bildirim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Sistemi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Standart</a:t>
            </a:r>
            <a:r>
              <a:rPr dirty="0" sz="2800" spc="1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Tanı,</a:t>
            </a:r>
            <a:r>
              <a:rPr dirty="0" sz="2800" spc="1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Sürveyans</a:t>
            </a:r>
            <a:r>
              <a:rPr dirty="0" sz="2800" spc="1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1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Laboratuvar</a:t>
            </a:r>
            <a:r>
              <a:rPr dirty="0" sz="2800" spc="1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Rehberinde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144" y="2493010"/>
            <a:ext cx="1707514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belirlenen,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800" spc="-10">
                <a:latin typeface="Calibri"/>
                <a:cs typeface="Calibri"/>
              </a:rPr>
              <a:t>edildiğinde,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5623" y="2493010"/>
            <a:ext cx="578358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37005" algn="l"/>
                <a:tab pos="3014980" algn="l"/>
                <a:tab pos="4949190" algn="l"/>
              </a:tabLst>
            </a:pPr>
            <a:r>
              <a:rPr dirty="0" sz="2800" spc="-10" b="1" i="1">
                <a:latin typeface="Calibri"/>
                <a:cs typeface="Calibri"/>
              </a:rPr>
              <a:t>İHBARI</a:t>
            </a:r>
            <a:r>
              <a:rPr dirty="0" sz="2800" b="1" i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gereken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hastalıklar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tespit</a:t>
            </a:r>
            <a:endParaRPr sz="2800">
              <a:latin typeface="Calibri"/>
              <a:cs typeface="Calibri"/>
            </a:endParaRPr>
          </a:p>
          <a:p>
            <a:pPr marL="59690">
              <a:lnSpc>
                <a:spcPct val="100000"/>
              </a:lnSpc>
              <a:tabLst>
                <a:tab pos="1240790" algn="l"/>
                <a:tab pos="2353310" algn="l"/>
                <a:tab pos="3604895" algn="l"/>
                <a:tab pos="4251325" algn="l"/>
              </a:tabLst>
            </a:pPr>
            <a:r>
              <a:rPr dirty="0" sz="2800" spc="-10">
                <a:latin typeface="Calibri"/>
                <a:cs typeface="Calibri"/>
              </a:rPr>
              <a:t>bütün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sağlık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kurum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ve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kuruluşları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3346145"/>
            <a:ext cx="8072120" cy="23304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762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tarafından,</a:t>
            </a:r>
            <a:r>
              <a:rPr dirty="0" sz="2800" spc="210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en</a:t>
            </a:r>
            <a:r>
              <a:rPr dirty="0" sz="2800" spc="21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hızlı</a:t>
            </a:r>
            <a:r>
              <a:rPr dirty="0" sz="2800" spc="204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şekilde,</a:t>
            </a:r>
            <a:r>
              <a:rPr dirty="0" sz="2800" spc="22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telefon,</a:t>
            </a:r>
            <a:r>
              <a:rPr dirty="0" sz="2800" spc="22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fax</a:t>
            </a:r>
            <a:r>
              <a:rPr dirty="0" sz="2800" spc="229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gibi</a:t>
            </a:r>
            <a:r>
              <a:rPr dirty="0" sz="2800" spc="204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iletişim </a:t>
            </a:r>
            <a:r>
              <a:rPr dirty="0" sz="2800" b="1">
                <a:latin typeface="Calibri"/>
                <a:cs typeface="Calibri"/>
              </a:rPr>
              <a:t>araçları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ile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TSM’ye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derhal</a:t>
            </a:r>
            <a:r>
              <a:rPr dirty="0" sz="2800" spc="-9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ihbarı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yapılmalıdır.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2800">
              <a:latin typeface="Calibri"/>
              <a:cs typeface="Calibri"/>
            </a:endParaRPr>
          </a:p>
          <a:p>
            <a:pPr marL="353695" marR="5080" indent="-341630">
              <a:lnSpc>
                <a:spcPct val="100000"/>
              </a:lnSpc>
              <a:buFont typeface="Arial MT"/>
              <a:buChar char="•"/>
              <a:tabLst>
                <a:tab pos="355600" algn="l"/>
                <a:tab pos="992505" algn="l"/>
                <a:tab pos="2540000" algn="l"/>
                <a:tab pos="3599179" algn="l"/>
                <a:tab pos="5342890" algn="l"/>
                <a:tab pos="7056120" algn="l"/>
              </a:tabLst>
            </a:pPr>
            <a:r>
              <a:rPr dirty="0" sz="2800" spc="-25">
                <a:latin typeface="Calibri"/>
                <a:cs typeface="Calibri"/>
              </a:rPr>
              <a:t>Bu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ihbardan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sonra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genelgede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belirlenen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esaslar 	çerçevesinde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hastalık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bildirimleri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yapılmalıdır.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60829" y="2277148"/>
            <a:ext cx="5020310" cy="119697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869"/>
              </a:spcBef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Aile</a:t>
            </a:r>
            <a:r>
              <a:rPr dirty="0" sz="3200" spc="-5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Hekimleri</a:t>
            </a:r>
            <a:r>
              <a:rPr dirty="0" sz="3200" spc="-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C00000"/>
                </a:solidFill>
                <a:latin typeface="Calibri"/>
                <a:cs typeface="Calibri"/>
              </a:rPr>
              <a:t>Tarafından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Bulaşıcı</a:t>
            </a:r>
            <a:r>
              <a:rPr dirty="0" sz="3200" spc="-7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Hastalıkların</a:t>
            </a:r>
            <a:r>
              <a:rPr dirty="0" sz="3200" spc="-8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C00000"/>
                </a:solidFill>
                <a:latin typeface="Calibri"/>
                <a:cs typeface="Calibri"/>
              </a:rPr>
              <a:t>Bildirimi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896236" y="772159"/>
            <a:ext cx="5353685" cy="100139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Aile</a:t>
            </a:r>
            <a:r>
              <a:rPr dirty="0" spc="-55"/>
              <a:t> </a:t>
            </a:r>
            <a:r>
              <a:rPr dirty="0"/>
              <a:t>Hekimleri</a:t>
            </a:r>
            <a:r>
              <a:rPr dirty="0" spc="-20"/>
              <a:t> </a:t>
            </a:r>
            <a:r>
              <a:rPr dirty="0" spc="-10"/>
              <a:t>Tarafından</a:t>
            </a:r>
          </a:p>
          <a:p>
            <a:pPr algn="ctr">
              <a:lnSpc>
                <a:spcPct val="100000"/>
              </a:lnSpc>
            </a:pPr>
            <a:r>
              <a:rPr dirty="0"/>
              <a:t>Bulaşıcı</a:t>
            </a:r>
            <a:r>
              <a:rPr dirty="0" spc="-25"/>
              <a:t> </a:t>
            </a:r>
            <a:r>
              <a:rPr dirty="0"/>
              <a:t>Hastalıkların</a:t>
            </a:r>
            <a:r>
              <a:rPr dirty="0" spc="-40"/>
              <a:t> </a:t>
            </a:r>
            <a:r>
              <a:rPr dirty="0" spc="-10"/>
              <a:t>Bildirimi-</a:t>
            </a:r>
            <a:r>
              <a:rPr dirty="0" spc="-50"/>
              <a:t>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2143505"/>
            <a:ext cx="268668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  <a:tab pos="1350645" algn="l"/>
              </a:tabLst>
            </a:pPr>
            <a:r>
              <a:rPr dirty="0" sz="2800" spc="-20">
                <a:latin typeface="Calibri"/>
                <a:cs typeface="Calibri"/>
              </a:rPr>
              <a:t>Aile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hekimliği 	programlarında,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0839" y="2143505"/>
            <a:ext cx="241744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7329">
              <a:lnSpc>
                <a:spcPct val="100000"/>
              </a:lnSpc>
              <a:spcBef>
                <a:spcPts val="95"/>
              </a:spcBef>
              <a:tabLst>
                <a:tab pos="1275715" algn="l"/>
              </a:tabLst>
            </a:pPr>
            <a:r>
              <a:rPr dirty="0" sz="2800" spc="-10">
                <a:latin typeface="Calibri"/>
                <a:cs typeface="Calibri"/>
              </a:rPr>
              <a:t>bilgi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sistemi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301750" algn="l"/>
              </a:tabLst>
            </a:pPr>
            <a:r>
              <a:rPr dirty="0" sz="2800" spc="-10">
                <a:latin typeface="Calibri"/>
                <a:cs typeface="Calibri"/>
              </a:rPr>
              <a:t>bulaşıcı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hastalık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4084" y="2143505"/>
            <a:ext cx="115062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589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(AHBS)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800" spc="-10">
                <a:latin typeface="Calibri"/>
                <a:cs typeface="Calibri"/>
              </a:rPr>
              <a:t>bildirim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32726" y="2143505"/>
            <a:ext cx="127635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59079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yazılım ekranına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144" y="2997199"/>
            <a:ext cx="7730490" cy="215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25" b="1">
                <a:latin typeface="Calibri"/>
                <a:cs typeface="Calibri"/>
              </a:rPr>
              <a:t>(Form-</a:t>
            </a:r>
            <a:r>
              <a:rPr dirty="0" sz="2800" b="1">
                <a:latin typeface="Calibri"/>
                <a:cs typeface="Calibri"/>
              </a:rPr>
              <a:t>014</a:t>
            </a:r>
            <a:r>
              <a:rPr dirty="0" sz="2800" spc="114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-</a:t>
            </a:r>
            <a:r>
              <a:rPr dirty="0" sz="2800" spc="114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Bildirimi</a:t>
            </a:r>
            <a:r>
              <a:rPr dirty="0" sz="2800" spc="114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Zorunlu</a:t>
            </a:r>
            <a:r>
              <a:rPr dirty="0" sz="2800" spc="114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Bulaşıcı</a:t>
            </a:r>
            <a:r>
              <a:rPr dirty="0" sz="2800" spc="114" b="1">
                <a:latin typeface="Calibri"/>
                <a:cs typeface="Calibri"/>
              </a:rPr>
              <a:t>  </a:t>
            </a:r>
            <a:r>
              <a:rPr dirty="0" sz="2800" spc="-10" b="1">
                <a:latin typeface="Calibri"/>
                <a:cs typeface="Calibri"/>
              </a:rPr>
              <a:t>Hastalıklar </a:t>
            </a:r>
            <a:r>
              <a:rPr dirty="0" sz="2800" b="1">
                <a:latin typeface="Calibri"/>
                <a:cs typeface="Calibri"/>
              </a:rPr>
              <a:t>Bildirim</a:t>
            </a:r>
            <a:r>
              <a:rPr dirty="0" sz="2800" spc="43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Formu)</a:t>
            </a:r>
            <a:r>
              <a:rPr dirty="0" sz="2800" spc="430" b="1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hastanın</a:t>
            </a:r>
            <a:r>
              <a:rPr dirty="0" sz="2800" spc="43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kimlik</a:t>
            </a:r>
            <a:r>
              <a:rPr dirty="0" sz="2800" spc="434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bilgileri,</a:t>
            </a:r>
            <a:r>
              <a:rPr dirty="0" sz="2800" spc="415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kayıtlı </a:t>
            </a:r>
            <a:r>
              <a:rPr dirty="0" sz="2800">
                <a:latin typeface="Calibri"/>
                <a:cs typeface="Calibri"/>
              </a:rPr>
              <a:t>ikamet</a:t>
            </a:r>
            <a:r>
              <a:rPr dirty="0" sz="2800" spc="1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adresi</a:t>
            </a:r>
            <a:r>
              <a:rPr dirty="0" sz="2800" spc="1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bilgisi,</a:t>
            </a:r>
            <a:r>
              <a:rPr dirty="0" sz="2800" spc="1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hastalığa</a:t>
            </a:r>
            <a:r>
              <a:rPr dirty="0" sz="2800" spc="1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ait</a:t>
            </a:r>
            <a:r>
              <a:rPr dirty="0" sz="2800" spc="1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bilgilerden</a:t>
            </a:r>
            <a:r>
              <a:rPr dirty="0" sz="2800" spc="1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hastalık </a:t>
            </a:r>
            <a:r>
              <a:rPr dirty="0" sz="2800">
                <a:latin typeface="Calibri"/>
                <a:cs typeface="Calibri"/>
              </a:rPr>
              <a:t>adı</a:t>
            </a:r>
            <a:r>
              <a:rPr dirty="0" sz="2800" spc="20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2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hastalık</a:t>
            </a:r>
            <a:r>
              <a:rPr dirty="0" sz="2800" spc="2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kodu</a:t>
            </a:r>
            <a:r>
              <a:rPr dirty="0" sz="2800" spc="2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ile</a:t>
            </a:r>
            <a:r>
              <a:rPr dirty="0" sz="2800" spc="229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bildirim</a:t>
            </a:r>
            <a:r>
              <a:rPr dirty="0" sz="2800" spc="229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yapan</a:t>
            </a:r>
            <a:r>
              <a:rPr dirty="0" sz="2800" spc="2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kurum</a:t>
            </a:r>
            <a:r>
              <a:rPr dirty="0" sz="2800" spc="229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2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kişi </a:t>
            </a:r>
            <a:r>
              <a:rPr dirty="0" sz="2800">
                <a:latin typeface="Calibri"/>
                <a:cs typeface="Calibri"/>
              </a:rPr>
              <a:t>bilgilerinin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tam</a:t>
            </a:r>
            <a:r>
              <a:rPr dirty="0" u="sng" sz="2800" spc="-1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olarak</a:t>
            </a:r>
            <a:r>
              <a:rPr dirty="0" u="sng" sz="2800" spc="-8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gelmesi</a:t>
            </a:r>
            <a:r>
              <a:rPr dirty="0" u="sng" sz="2800" spc="-1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sağlanmalıdır.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7931" y="0"/>
            <a:ext cx="6527800" cy="6597650"/>
            <a:chOff x="217931" y="0"/>
            <a:chExt cx="6527800" cy="6597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931" y="0"/>
              <a:ext cx="473964" cy="5440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4120" y="765048"/>
              <a:ext cx="4261104" cy="58323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896236" y="772159"/>
            <a:ext cx="5353685" cy="100139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Aile</a:t>
            </a:r>
            <a:r>
              <a:rPr dirty="0" spc="-55"/>
              <a:t> </a:t>
            </a:r>
            <a:r>
              <a:rPr dirty="0"/>
              <a:t>Hekimleri</a:t>
            </a:r>
            <a:r>
              <a:rPr dirty="0" spc="-20"/>
              <a:t> </a:t>
            </a:r>
            <a:r>
              <a:rPr dirty="0" spc="-10"/>
              <a:t>Tarafından</a:t>
            </a:r>
          </a:p>
          <a:p>
            <a:pPr algn="ctr">
              <a:lnSpc>
                <a:spcPct val="100000"/>
              </a:lnSpc>
            </a:pPr>
            <a:r>
              <a:rPr dirty="0"/>
              <a:t>Bulaşıcı</a:t>
            </a:r>
            <a:r>
              <a:rPr dirty="0" spc="-30"/>
              <a:t> </a:t>
            </a:r>
            <a:r>
              <a:rPr dirty="0"/>
              <a:t>Hastalıkların</a:t>
            </a:r>
            <a:r>
              <a:rPr dirty="0" spc="-35"/>
              <a:t> </a:t>
            </a:r>
            <a:r>
              <a:rPr dirty="0" spc="-10"/>
              <a:t>Bildirimi-</a:t>
            </a:r>
            <a:r>
              <a:rPr dirty="0" spc="-50"/>
              <a:t>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2143505"/>
            <a:ext cx="807339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Aile</a:t>
            </a:r>
            <a:r>
              <a:rPr dirty="0" sz="2800" spc="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hekimleri,</a:t>
            </a:r>
            <a:r>
              <a:rPr dirty="0" sz="2800" spc="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AHBS</a:t>
            </a:r>
            <a:r>
              <a:rPr dirty="0" sz="2800" spc="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yazılım</a:t>
            </a:r>
            <a:r>
              <a:rPr dirty="0" sz="2800" spc="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programlarında</a:t>
            </a:r>
            <a:r>
              <a:rPr dirty="0" sz="2800" spc="114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bulunan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409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hastalık</a:t>
            </a:r>
            <a:r>
              <a:rPr dirty="0" sz="2800" spc="4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bildirim</a:t>
            </a:r>
            <a:r>
              <a:rPr dirty="0" sz="2800" spc="4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ekranında</a:t>
            </a:r>
            <a:r>
              <a:rPr dirty="0" sz="2800" spc="4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yer</a:t>
            </a:r>
            <a:r>
              <a:rPr dirty="0" sz="2800" spc="4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alan</a:t>
            </a:r>
            <a:r>
              <a:rPr dirty="0" sz="2800" spc="4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bilgileri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20467" y="2997199"/>
            <a:ext cx="44938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18005" algn="l"/>
                <a:tab pos="3338195" algn="l"/>
              </a:tabLst>
            </a:pPr>
            <a:r>
              <a:rPr dirty="0" sz="2800" spc="-25" b="1">
                <a:latin typeface="Calibri"/>
                <a:cs typeface="Calibri"/>
              </a:rPr>
              <a:t>(Form-014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Bildirimi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Zorunlu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144" y="2997199"/>
            <a:ext cx="159258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doldurarak </a:t>
            </a:r>
            <a:r>
              <a:rPr dirty="0" sz="2800" spc="-20" b="1">
                <a:latin typeface="Calibri"/>
                <a:cs typeface="Calibri"/>
              </a:rPr>
              <a:t>Hastalıklar </a:t>
            </a:r>
            <a:r>
              <a:rPr dirty="0" sz="2800" spc="-10">
                <a:latin typeface="Calibri"/>
                <a:cs typeface="Calibri"/>
              </a:rPr>
              <a:t>aracılığıyla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9423" y="3850335"/>
            <a:ext cx="32772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98245" algn="l"/>
                <a:tab pos="2082164" algn="l"/>
              </a:tabLst>
            </a:pPr>
            <a:r>
              <a:rPr dirty="0" sz="2800" spc="-10">
                <a:latin typeface="Calibri"/>
                <a:cs typeface="Calibri"/>
              </a:rPr>
              <a:t>Sağlık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Net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Online’a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22575" y="3423920"/>
            <a:ext cx="462597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42415" algn="l"/>
                <a:tab pos="2982595" algn="l"/>
                <a:tab pos="3729990" algn="l"/>
              </a:tabLst>
            </a:pPr>
            <a:r>
              <a:rPr dirty="0" sz="2800" spc="-10" b="1">
                <a:latin typeface="Calibri"/>
                <a:cs typeface="Calibri"/>
              </a:rPr>
              <a:t>Bildirim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Formu)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bu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formu</a:t>
            </a:r>
            <a:endParaRPr sz="2800">
              <a:latin typeface="Calibri"/>
              <a:cs typeface="Calibri"/>
            </a:endParaRPr>
          </a:p>
          <a:p>
            <a:pPr marL="3551554">
              <a:lnSpc>
                <a:spcPct val="100000"/>
              </a:lnSpc>
            </a:pPr>
            <a:r>
              <a:rPr dirty="0" sz="2800" spc="-10">
                <a:latin typeface="Calibri"/>
                <a:cs typeface="Calibri"/>
              </a:rPr>
              <a:t>günlük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63790" y="2997199"/>
            <a:ext cx="114490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Bulaşıcı</a:t>
            </a:r>
            <a:endParaRPr sz="2800">
              <a:latin typeface="Calibri"/>
              <a:cs typeface="Calibri"/>
            </a:endParaRPr>
          </a:p>
          <a:p>
            <a:pPr marL="344805">
              <a:lnSpc>
                <a:spcPct val="100000"/>
              </a:lnSpc>
            </a:pPr>
            <a:r>
              <a:rPr dirty="0" sz="2800" spc="-20">
                <a:latin typeface="Calibri"/>
                <a:cs typeface="Calibri"/>
              </a:rPr>
              <a:t>AHBS</a:t>
            </a:r>
            <a:endParaRPr sz="28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2800" spc="-10">
                <a:latin typeface="Calibri"/>
                <a:cs typeface="Calibri"/>
              </a:rPr>
              <a:t>olarak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9144" y="4277614"/>
            <a:ext cx="211645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0">
                <a:latin typeface="Calibri"/>
                <a:cs typeface="Calibri"/>
              </a:rPr>
              <a:t>göndermelidir.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5"/>
              </a:spcBef>
            </a:pPr>
            <a:r>
              <a:rPr dirty="0"/>
              <a:t>Aile</a:t>
            </a:r>
            <a:r>
              <a:rPr dirty="0" spc="-55"/>
              <a:t> </a:t>
            </a:r>
            <a:r>
              <a:rPr dirty="0"/>
              <a:t>Hekimleri</a:t>
            </a:r>
            <a:r>
              <a:rPr dirty="0" spc="-35"/>
              <a:t> </a:t>
            </a:r>
            <a:r>
              <a:rPr dirty="0" spc="-10"/>
              <a:t>Tarafından</a:t>
            </a: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/>
              <a:t>Bulaşıcı</a:t>
            </a:r>
            <a:r>
              <a:rPr dirty="0" spc="-30"/>
              <a:t> </a:t>
            </a:r>
            <a:r>
              <a:rPr dirty="0"/>
              <a:t>Hastalıkların</a:t>
            </a:r>
            <a:r>
              <a:rPr dirty="0" spc="-35"/>
              <a:t> </a:t>
            </a:r>
            <a:r>
              <a:rPr dirty="0" spc="-10"/>
              <a:t>Bildirimi-</a:t>
            </a:r>
            <a:r>
              <a:rPr dirty="0" spc="-50"/>
              <a:t>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927047"/>
            <a:ext cx="1498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0"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144" y="1927047"/>
            <a:ext cx="57575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29640" algn="l"/>
                <a:tab pos="3145790" algn="l"/>
                <a:tab pos="4305935" algn="l"/>
              </a:tabLst>
            </a:pPr>
            <a:r>
              <a:rPr dirty="0" sz="2800" spc="-20">
                <a:latin typeface="Calibri"/>
                <a:cs typeface="Calibri"/>
              </a:rPr>
              <a:t>Aile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Hekimlerinin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AHBS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üzerinden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25818" y="1927047"/>
            <a:ext cx="168465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Sağlık.NET-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 spc="-10">
                <a:latin typeface="Calibri"/>
                <a:cs typeface="Calibri"/>
              </a:rPr>
              <a:t>bildirimleri,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9144" y="2354325"/>
            <a:ext cx="578421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480185" algn="l"/>
                <a:tab pos="3304540" algn="l"/>
                <a:tab pos="4670425" algn="l"/>
              </a:tabLst>
            </a:pPr>
            <a:r>
              <a:rPr dirty="0" sz="2800" spc="-10">
                <a:latin typeface="Calibri"/>
                <a:cs typeface="Calibri"/>
              </a:rPr>
              <a:t>Online’a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gönderdiği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bulaşıcı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hastalık </a:t>
            </a:r>
            <a:r>
              <a:rPr dirty="0" sz="2800" spc="-10">
                <a:latin typeface="Calibri"/>
                <a:cs typeface="Calibri"/>
              </a:rPr>
              <a:t>TSM’nin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144" y="3207766"/>
            <a:ext cx="15144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raporlama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06726" y="2781045"/>
            <a:ext cx="610235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  <a:tabLst>
                <a:tab pos="2200910" algn="l"/>
                <a:tab pos="3651885" algn="l"/>
                <a:tab pos="5503545" algn="l"/>
              </a:tabLst>
            </a:pPr>
            <a:r>
              <a:rPr dirty="0" sz="2800" spc="-10">
                <a:latin typeface="Calibri"/>
                <a:cs typeface="Calibri"/>
              </a:rPr>
              <a:t>görebileceği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şekilde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TSİM’deki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ilgili</a:t>
            </a:r>
            <a:endParaRPr sz="28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  <a:tabLst>
                <a:tab pos="2207895" algn="l"/>
                <a:tab pos="4316095" algn="l"/>
              </a:tabLst>
            </a:pPr>
            <a:r>
              <a:rPr dirty="0" sz="2800" spc="-10">
                <a:latin typeface="Calibri"/>
                <a:cs typeface="Calibri"/>
              </a:rPr>
              <a:t>sayfalarına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elektronik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ortamda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3548913"/>
            <a:ext cx="8070215" cy="147637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5600">
              <a:lnSpc>
                <a:spcPct val="100000"/>
              </a:lnSpc>
              <a:spcBef>
                <a:spcPts val="770"/>
              </a:spcBef>
            </a:pPr>
            <a:r>
              <a:rPr dirty="0" sz="2800" spc="-10">
                <a:latin typeface="Calibri"/>
                <a:cs typeface="Calibri"/>
              </a:rPr>
              <a:t>aktarılmaktadır.</a:t>
            </a:r>
            <a:endParaRPr sz="2800">
              <a:latin typeface="Calibri"/>
              <a:cs typeface="Calibri"/>
            </a:endParaRPr>
          </a:p>
          <a:p>
            <a:pPr marL="353695" marR="5080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Bu</a:t>
            </a:r>
            <a:r>
              <a:rPr dirty="0" sz="2800" spc="1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bildirimler</a:t>
            </a:r>
            <a:r>
              <a:rPr dirty="0" sz="2800" spc="1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hastanın</a:t>
            </a:r>
            <a:r>
              <a:rPr dirty="0" sz="2800" spc="1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ikamet</a:t>
            </a:r>
            <a:r>
              <a:rPr dirty="0" sz="2800" spc="1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adresinin</a:t>
            </a:r>
            <a:r>
              <a:rPr dirty="0" sz="2800" spc="1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olduğu</a:t>
            </a:r>
            <a:r>
              <a:rPr dirty="0" sz="2800" spc="1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TSM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tarafından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TSİM’de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görüntülenecektir.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208657" y="628014"/>
            <a:ext cx="472630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Bulaşıcı</a:t>
            </a:r>
            <a:r>
              <a:rPr dirty="0" spc="-70"/>
              <a:t> </a:t>
            </a:r>
            <a:r>
              <a:rPr dirty="0"/>
              <a:t>Hastalıkların</a:t>
            </a:r>
            <a:r>
              <a:rPr dirty="0" spc="-85"/>
              <a:t> </a:t>
            </a:r>
            <a:r>
              <a:rPr dirty="0" spc="-10"/>
              <a:t>Önemi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776818"/>
            <a:ext cx="8070215" cy="250190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2800" spc="-10">
                <a:latin typeface="Calibri"/>
                <a:cs typeface="Calibri"/>
              </a:rPr>
              <a:t>Hastalıklar;</a:t>
            </a:r>
            <a:endParaRPr sz="28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>
                <a:latin typeface="Calibri"/>
                <a:cs typeface="Calibri"/>
              </a:rPr>
              <a:t>Çeşitli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yollar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ile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sağlıklı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kişilere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bulaşmakta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85"/>
              </a:spcBef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marL="353695" marR="5080" indent="-34163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Bazen</a:t>
            </a:r>
            <a:r>
              <a:rPr dirty="0" sz="2800" spc="2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alınan</a:t>
            </a:r>
            <a:r>
              <a:rPr dirty="0" sz="2800" spc="2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tüm</a:t>
            </a:r>
            <a:r>
              <a:rPr dirty="0" sz="2800" spc="2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önlemlere</a:t>
            </a:r>
            <a:r>
              <a:rPr dirty="0" sz="2800" spc="2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rağmen</a:t>
            </a:r>
            <a:r>
              <a:rPr dirty="0" sz="2800" spc="2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toplumu</a:t>
            </a:r>
            <a:r>
              <a:rPr dirty="0" sz="2800" spc="2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tehdit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eden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boyutlara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ulaşabilmektedir.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5"/>
              </a:spcBef>
            </a:pPr>
            <a:r>
              <a:rPr dirty="0"/>
              <a:t>Aile</a:t>
            </a:r>
            <a:r>
              <a:rPr dirty="0" spc="-55"/>
              <a:t> </a:t>
            </a:r>
            <a:r>
              <a:rPr dirty="0"/>
              <a:t>Hekimleri</a:t>
            </a:r>
            <a:r>
              <a:rPr dirty="0" spc="-35"/>
              <a:t> </a:t>
            </a:r>
            <a:r>
              <a:rPr dirty="0" spc="-10"/>
              <a:t>Tarafından</a:t>
            </a: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/>
              <a:t>Bulaşıcı</a:t>
            </a:r>
            <a:r>
              <a:rPr dirty="0" spc="-30"/>
              <a:t> </a:t>
            </a:r>
            <a:r>
              <a:rPr dirty="0"/>
              <a:t>Hastalıkların</a:t>
            </a:r>
            <a:r>
              <a:rPr dirty="0" spc="-35"/>
              <a:t> </a:t>
            </a:r>
            <a:r>
              <a:rPr dirty="0" spc="-10"/>
              <a:t>Bildirimi-</a:t>
            </a:r>
            <a:r>
              <a:rPr dirty="0" spc="-50"/>
              <a:t>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985921"/>
            <a:ext cx="8074025" cy="232981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algn="just" marL="354330" indent="-34163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 b="1">
                <a:latin typeface="Calibri"/>
                <a:cs typeface="Calibri"/>
              </a:rPr>
              <a:t>Aile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hekimleri,</a:t>
            </a:r>
            <a:endParaRPr sz="28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670"/>
              </a:spcBef>
            </a:pPr>
            <a:r>
              <a:rPr dirty="0" sz="2800" b="1">
                <a:latin typeface="Calibri"/>
                <a:cs typeface="Calibri"/>
              </a:rPr>
              <a:t>AHBS</a:t>
            </a:r>
            <a:r>
              <a:rPr dirty="0" sz="2800" spc="455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yazılım</a:t>
            </a:r>
            <a:r>
              <a:rPr dirty="0" sz="2800" spc="455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programları</a:t>
            </a:r>
            <a:r>
              <a:rPr dirty="0" sz="2800" spc="47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aracılığıyla</a:t>
            </a:r>
            <a:r>
              <a:rPr dirty="0" sz="2800" spc="455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sağlık</a:t>
            </a:r>
            <a:r>
              <a:rPr dirty="0" sz="2800" spc="465" b="1">
                <a:latin typeface="Calibri"/>
                <a:cs typeface="Calibri"/>
              </a:rPr>
              <a:t>  </a:t>
            </a:r>
            <a:r>
              <a:rPr dirty="0" sz="2800" spc="-10" b="1">
                <a:latin typeface="Calibri"/>
                <a:cs typeface="Calibri"/>
              </a:rPr>
              <a:t>bilgi </a:t>
            </a:r>
            <a:r>
              <a:rPr dirty="0" sz="2800" b="1">
                <a:latin typeface="Calibri"/>
                <a:cs typeface="Calibri"/>
              </a:rPr>
              <a:t>sistemlerine</a:t>
            </a:r>
            <a:r>
              <a:rPr dirty="0" sz="2800" spc="45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gönderdikleri</a:t>
            </a:r>
            <a:r>
              <a:rPr dirty="0" sz="2800" spc="60" b="1">
                <a:latin typeface="Calibri"/>
                <a:cs typeface="Calibri"/>
              </a:rPr>
              <a:t> 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Bildirimi</a:t>
            </a:r>
            <a:r>
              <a:rPr dirty="0" u="sng" sz="2800" spc="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Zorunlu</a:t>
            </a:r>
            <a:r>
              <a:rPr dirty="0" u="sng" sz="2800" spc="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2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Bulaşıcı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Hastalıklar</a:t>
            </a:r>
            <a:r>
              <a:rPr dirty="0" u="sng" sz="2800" spc="9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Bildirim</a:t>
            </a:r>
            <a:r>
              <a:rPr dirty="0" u="sng" sz="2800" spc="1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Formu</a:t>
            </a:r>
            <a:r>
              <a:rPr dirty="0" u="sng" sz="2800" spc="7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(Form</a:t>
            </a:r>
            <a:r>
              <a:rPr dirty="0" u="sng" sz="2800" spc="8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014)</a:t>
            </a:r>
            <a:r>
              <a:rPr dirty="0" u="sng" sz="2800" spc="9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çıktısını</a:t>
            </a:r>
            <a:r>
              <a:rPr dirty="0" u="sng" sz="2800" spc="7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TSM’ye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ayrıca</a:t>
            </a:r>
            <a:r>
              <a:rPr dirty="0" u="sng" sz="2800" spc="-114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göndermeyeceklerdir.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896236" y="556006"/>
            <a:ext cx="5353685" cy="100139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Aile</a:t>
            </a:r>
            <a:r>
              <a:rPr dirty="0" spc="-55"/>
              <a:t> </a:t>
            </a:r>
            <a:r>
              <a:rPr dirty="0"/>
              <a:t>Hekimleri</a:t>
            </a:r>
            <a:r>
              <a:rPr dirty="0" spc="-20"/>
              <a:t> </a:t>
            </a:r>
            <a:r>
              <a:rPr dirty="0" spc="-10"/>
              <a:t>Tarafından</a:t>
            </a:r>
          </a:p>
          <a:p>
            <a:pPr algn="ctr">
              <a:lnSpc>
                <a:spcPct val="100000"/>
              </a:lnSpc>
            </a:pPr>
            <a:r>
              <a:rPr dirty="0"/>
              <a:t>Bulaşıcı</a:t>
            </a:r>
            <a:r>
              <a:rPr dirty="0" spc="-25"/>
              <a:t> </a:t>
            </a:r>
            <a:r>
              <a:rPr dirty="0"/>
              <a:t>Hastalıkların</a:t>
            </a:r>
            <a:r>
              <a:rPr dirty="0" spc="-35"/>
              <a:t> </a:t>
            </a:r>
            <a:r>
              <a:rPr dirty="0" spc="-10"/>
              <a:t>Bildirimi-</a:t>
            </a:r>
            <a:r>
              <a:rPr dirty="0" spc="-50"/>
              <a:t>7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6303" y="1642364"/>
            <a:ext cx="8124825" cy="4488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Kurum</a:t>
            </a:r>
            <a:r>
              <a:rPr dirty="0" sz="2400" spc="25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tarafından</a:t>
            </a:r>
            <a:r>
              <a:rPr dirty="0" sz="2400" spc="2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sentinel</a:t>
            </a:r>
            <a:r>
              <a:rPr dirty="0" sz="2400" spc="25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ve</a:t>
            </a:r>
            <a:r>
              <a:rPr dirty="0" sz="2400" spc="2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sendromik</a:t>
            </a:r>
            <a:r>
              <a:rPr dirty="0" sz="2400" spc="2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sürveyans</a:t>
            </a:r>
            <a:r>
              <a:rPr dirty="0" sz="2400" spc="254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kapsamında değerlendirilen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Akut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Bağırsak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Enfeksiyonu,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Makülopapüler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Döküntülü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Hastalıklar,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Akut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Flask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Paralizi,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Maternal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Neonatal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Tetanoz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İnfluenza</a:t>
            </a:r>
            <a:r>
              <a:rPr dirty="0" sz="2400" spc="5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gibi</a:t>
            </a:r>
            <a:r>
              <a:rPr dirty="0" sz="2400" spc="5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bazı</a:t>
            </a:r>
            <a:r>
              <a:rPr dirty="0" sz="2400" spc="6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özel</a:t>
            </a:r>
            <a:r>
              <a:rPr dirty="0" sz="2400" spc="5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hastalıklar</a:t>
            </a:r>
            <a:r>
              <a:rPr dirty="0" sz="2400" spc="5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ve</a:t>
            </a:r>
            <a:r>
              <a:rPr dirty="0" sz="2400" spc="5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sendromlar</a:t>
            </a:r>
            <a:r>
              <a:rPr dirty="0" sz="2400" spc="5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için</a:t>
            </a:r>
            <a:r>
              <a:rPr dirty="0" sz="2400" spc="50">
                <a:latin typeface="Calibri"/>
                <a:cs typeface="Calibri"/>
              </a:rPr>
              <a:t>  </a:t>
            </a:r>
            <a:r>
              <a:rPr dirty="0" sz="2400" spc="-20">
                <a:latin typeface="Calibri"/>
                <a:cs typeface="Calibri"/>
              </a:rPr>
              <a:t>özel </a:t>
            </a:r>
            <a:r>
              <a:rPr dirty="0" sz="2400" spc="-10">
                <a:latin typeface="Calibri"/>
                <a:cs typeface="Calibri"/>
              </a:rPr>
              <a:t>sürveyanslar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yürütülmektedir.</a:t>
            </a:r>
            <a:endParaRPr sz="24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575"/>
              </a:spcBef>
            </a:pPr>
            <a:r>
              <a:rPr dirty="0" sz="2400">
                <a:latin typeface="Calibri"/>
                <a:cs typeface="Calibri"/>
              </a:rPr>
              <a:t>Bu</a:t>
            </a:r>
            <a:r>
              <a:rPr dirty="0" sz="2400" spc="12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hastalıklara</a:t>
            </a:r>
            <a:r>
              <a:rPr dirty="0" sz="2400" spc="12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ait</a:t>
            </a:r>
            <a:r>
              <a:rPr dirty="0" sz="2400" spc="12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bildirimler,</a:t>
            </a:r>
            <a:r>
              <a:rPr dirty="0" sz="2400" spc="12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Bulaşıcı</a:t>
            </a:r>
            <a:r>
              <a:rPr dirty="0" sz="2400" spc="114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Hastalıkların</a:t>
            </a:r>
            <a:r>
              <a:rPr dirty="0" sz="2400" spc="13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İhbarı</a:t>
            </a:r>
            <a:r>
              <a:rPr dirty="0" sz="2400" spc="120">
                <a:latin typeface="Calibri"/>
                <a:cs typeface="Calibri"/>
              </a:rPr>
              <a:t>  </a:t>
            </a:r>
            <a:r>
              <a:rPr dirty="0" sz="2400" spc="-25">
                <a:latin typeface="Calibri"/>
                <a:cs typeface="Calibri"/>
              </a:rPr>
              <a:t>ve </a:t>
            </a:r>
            <a:r>
              <a:rPr dirty="0" sz="2400">
                <a:latin typeface="Calibri"/>
                <a:cs typeface="Calibri"/>
              </a:rPr>
              <a:t>Bildirim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Sistemi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Standart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Tanı,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Sürveyans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ve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Laboratuvar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Rehberi </a:t>
            </a:r>
            <a:r>
              <a:rPr dirty="0" sz="2400">
                <a:latin typeface="Calibri"/>
                <a:cs typeface="Calibri"/>
              </a:rPr>
              <a:t>ve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ayrıca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yayınlanan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ilgili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mevzuatlar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çerçevesinde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yapılmalıdır.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896236" y="628014"/>
            <a:ext cx="5353685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 indent="532130">
              <a:lnSpc>
                <a:spcPct val="100000"/>
              </a:lnSpc>
              <a:spcBef>
                <a:spcPts val="105"/>
              </a:spcBef>
            </a:pPr>
            <a:r>
              <a:rPr dirty="0"/>
              <a:t>Aile</a:t>
            </a:r>
            <a:r>
              <a:rPr dirty="0" spc="-55"/>
              <a:t> </a:t>
            </a:r>
            <a:r>
              <a:rPr dirty="0"/>
              <a:t>Hekimleri</a:t>
            </a:r>
            <a:r>
              <a:rPr dirty="0" spc="-20"/>
              <a:t> </a:t>
            </a:r>
            <a:r>
              <a:rPr dirty="0" spc="-10"/>
              <a:t>Tarafından </a:t>
            </a:r>
            <a:r>
              <a:rPr dirty="0"/>
              <a:t>Bulaşıcı</a:t>
            </a:r>
            <a:r>
              <a:rPr dirty="0" spc="-95"/>
              <a:t> </a:t>
            </a:r>
            <a:r>
              <a:rPr dirty="0"/>
              <a:t>Hastalıkların</a:t>
            </a:r>
            <a:r>
              <a:rPr dirty="0" spc="-85"/>
              <a:t> </a:t>
            </a:r>
            <a:r>
              <a:rPr dirty="0"/>
              <a:t>Bildirimi-</a:t>
            </a:r>
            <a:r>
              <a:rPr dirty="0" spc="-50"/>
              <a:t>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4370" y="1783461"/>
            <a:ext cx="8197215" cy="4036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4330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62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Hastalıkların</a:t>
            </a:r>
            <a:r>
              <a:rPr dirty="0" sz="2800" spc="61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İhbarı</a:t>
            </a:r>
            <a:r>
              <a:rPr dirty="0" sz="2800" spc="60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61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Bildirim</a:t>
            </a:r>
            <a:r>
              <a:rPr dirty="0" sz="2800" spc="630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Sistemi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Standart</a:t>
            </a:r>
            <a:r>
              <a:rPr dirty="0" sz="2800" spc="3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Tanı,</a:t>
            </a:r>
            <a:r>
              <a:rPr dirty="0" sz="2800" spc="3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Sürveyans</a:t>
            </a:r>
            <a:r>
              <a:rPr dirty="0" sz="2800" spc="3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3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Laboratuvar</a:t>
            </a:r>
            <a:r>
              <a:rPr dirty="0" sz="2800" spc="3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Rehberinde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belirtilen</a:t>
            </a:r>
            <a:r>
              <a:rPr dirty="0" sz="2800" spc="42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hastalıklar</a:t>
            </a:r>
            <a:r>
              <a:rPr dirty="0" sz="2800" spc="42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için,</a:t>
            </a:r>
            <a:r>
              <a:rPr dirty="0" sz="2800" spc="434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hastalığın</a:t>
            </a:r>
            <a:r>
              <a:rPr dirty="0" sz="2800" spc="420">
                <a:latin typeface="Calibri"/>
                <a:cs typeface="Calibri"/>
              </a:rPr>
              <a:t>   </a:t>
            </a:r>
            <a:r>
              <a:rPr dirty="0" sz="2800" spc="-10">
                <a:latin typeface="Calibri"/>
                <a:cs typeface="Calibri"/>
              </a:rPr>
              <a:t>etkeninin,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kaynağının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tespit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edilmesi ve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yayılımının </a:t>
            </a:r>
            <a:r>
              <a:rPr dirty="0" sz="2800" spc="-10">
                <a:latin typeface="Calibri"/>
                <a:cs typeface="Calibri"/>
              </a:rPr>
              <a:t>engellenmesi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amacı</a:t>
            </a:r>
            <a:r>
              <a:rPr dirty="0" sz="2800" spc="3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ile</a:t>
            </a:r>
            <a:r>
              <a:rPr dirty="0" sz="2800" spc="38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TSM</a:t>
            </a:r>
            <a:r>
              <a:rPr dirty="0" sz="2800" spc="3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tarafından</a:t>
            </a:r>
            <a:r>
              <a:rPr dirty="0" sz="2800" spc="390">
                <a:latin typeface="Calibri"/>
                <a:cs typeface="Calibri"/>
              </a:rPr>
              <a:t> 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filyasyon</a:t>
            </a:r>
            <a:r>
              <a:rPr dirty="0" u="sng" sz="2800" spc="39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2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çalışmalarına</a:t>
            </a:r>
            <a:r>
              <a:rPr dirty="0" sz="2800" spc="-10">
                <a:latin typeface="Calibri"/>
                <a:cs typeface="Calibri"/>
              </a:rPr>
              <a:t> 	başlanacaktır.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90"/>
              </a:spcBef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algn="just" marL="354330" marR="6985" indent="-34163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800" b="1">
                <a:latin typeface="Calibri"/>
                <a:cs typeface="Calibri"/>
              </a:rPr>
              <a:t>Gerekli</a:t>
            </a:r>
            <a:r>
              <a:rPr dirty="0" sz="2800" spc="425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durumlarda,</a:t>
            </a:r>
            <a:r>
              <a:rPr dirty="0" sz="2800" spc="43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filyasyon</a:t>
            </a:r>
            <a:r>
              <a:rPr dirty="0" sz="2800" spc="434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çalışmalarına</a:t>
            </a:r>
            <a:r>
              <a:rPr dirty="0" sz="2800" spc="425" b="1">
                <a:latin typeface="Calibri"/>
                <a:cs typeface="Calibri"/>
              </a:rPr>
              <a:t>  </a:t>
            </a:r>
            <a:r>
              <a:rPr dirty="0" sz="2800" spc="-20" b="1">
                <a:latin typeface="Calibri"/>
                <a:cs typeface="Calibri"/>
              </a:rPr>
              <a:t>aile </a:t>
            </a:r>
            <a:r>
              <a:rPr dirty="0" sz="2800" spc="-20" b="1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hekimleri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ve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halk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sağlığı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müdürlükleri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de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katılacaktır.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77976" y="58928"/>
            <a:ext cx="2440940" cy="52006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 b="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 b="0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 b="0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54430" y="2681198"/>
            <a:ext cx="7233920" cy="1196340"/>
          </a:xfrm>
          <a:prstGeom prst="rect">
            <a:avLst/>
          </a:prstGeom>
        </p:spPr>
        <p:txBody>
          <a:bodyPr wrap="square" lIns="0" tIns="1104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70"/>
              </a:spcBef>
            </a:pPr>
            <a:r>
              <a:rPr dirty="0" sz="3200" spc="-45" b="1">
                <a:solidFill>
                  <a:srgbClr val="C00000"/>
                </a:solidFill>
                <a:latin typeface="Calibri"/>
                <a:cs typeface="Calibri"/>
              </a:rPr>
              <a:t>Toplum</a:t>
            </a:r>
            <a:r>
              <a:rPr dirty="0" sz="3200" spc="-5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Sağlığı</a:t>
            </a:r>
            <a:r>
              <a:rPr dirty="0" sz="32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C00000"/>
                </a:solidFill>
                <a:latin typeface="Calibri"/>
                <a:cs typeface="Calibri"/>
              </a:rPr>
              <a:t>Merkezlerinde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Bulaşıcı</a:t>
            </a:r>
            <a:r>
              <a:rPr dirty="0" sz="3200" spc="-7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Hastalıkların</a:t>
            </a:r>
            <a:r>
              <a:rPr dirty="0" sz="3200" spc="-9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Bildirim</a:t>
            </a:r>
            <a:r>
              <a:rPr dirty="0" sz="3200" spc="-6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C00000"/>
                </a:solidFill>
                <a:latin typeface="Calibri"/>
                <a:cs typeface="Calibri"/>
              </a:rPr>
              <a:t>Mekanizması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67995">
              <a:lnSpc>
                <a:spcPct val="100000"/>
              </a:lnSpc>
              <a:spcBef>
                <a:spcPts val="105"/>
              </a:spcBef>
            </a:pPr>
            <a:r>
              <a:rPr dirty="0"/>
              <a:t>TSM’lerde</a:t>
            </a:r>
            <a:r>
              <a:rPr dirty="0" spc="-75"/>
              <a:t> </a:t>
            </a:r>
            <a:r>
              <a:rPr dirty="0"/>
              <a:t>Bulaşıcı</a:t>
            </a:r>
            <a:r>
              <a:rPr dirty="0" spc="-105"/>
              <a:t> </a:t>
            </a:r>
            <a:r>
              <a:rPr dirty="0"/>
              <a:t>Hastalıkların</a:t>
            </a:r>
            <a:r>
              <a:rPr dirty="0" spc="-100"/>
              <a:t> </a:t>
            </a:r>
            <a:r>
              <a:rPr dirty="0"/>
              <a:t>Bildirimi-</a:t>
            </a:r>
            <a:r>
              <a:rPr dirty="0" spc="-50"/>
              <a:t>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85216" rIns="0" bIns="0" rtlCol="0" vert="horz">
            <a:spAutoFit/>
          </a:bodyPr>
          <a:lstStyle/>
          <a:p>
            <a:pPr algn="just" marL="353695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/>
              <a:t>Bulaşıcı</a:t>
            </a:r>
            <a:r>
              <a:rPr dirty="0" spc="434"/>
              <a:t>  </a:t>
            </a:r>
            <a:r>
              <a:rPr dirty="0"/>
              <a:t>hastalık</a:t>
            </a:r>
            <a:r>
              <a:rPr dirty="0" spc="425"/>
              <a:t>  </a:t>
            </a:r>
            <a:r>
              <a:rPr dirty="0"/>
              <a:t>vaka</a:t>
            </a:r>
            <a:r>
              <a:rPr dirty="0" spc="430"/>
              <a:t>  </a:t>
            </a:r>
            <a:r>
              <a:rPr dirty="0"/>
              <a:t>bildirimleri</a:t>
            </a:r>
            <a:r>
              <a:rPr dirty="0" spc="415"/>
              <a:t>  </a:t>
            </a:r>
            <a:r>
              <a:rPr dirty="0"/>
              <a:t>ve</a:t>
            </a:r>
            <a:r>
              <a:rPr dirty="0" spc="434"/>
              <a:t>  </a:t>
            </a:r>
            <a:r>
              <a:rPr dirty="0" spc="-10"/>
              <a:t>sonrasında </a:t>
            </a:r>
            <a:r>
              <a:rPr dirty="0" spc="-10"/>
              <a:t>	</a:t>
            </a:r>
            <a:r>
              <a:rPr dirty="0"/>
              <a:t>yapılacak</a:t>
            </a:r>
            <a:r>
              <a:rPr dirty="0" spc="545"/>
              <a:t> </a:t>
            </a:r>
            <a:r>
              <a:rPr dirty="0"/>
              <a:t>raporlama</a:t>
            </a:r>
            <a:r>
              <a:rPr dirty="0" spc="535"/>
              <a:t> </a:t>
            </a:r>
            <a:r>
              <a:rPr dirty="0"/>
              <a:t>ve</a:t>
            </a:r>
            <a:r>
              <a:rPr dirty="0" spc="535"/>
              <a:t> </a:t>
            </a:r>
            <a:r>
              <a:rPr dirty="0"/>
              <a:t>gerekli</a:t>
            </a:r>
            <a:r>
              <a:rPr dirty="0" spc="515"/>
              <a:t> </a:t>
            </a:r>
            <a:r>
              <a:rPr dirty="0"/>
              <a:t>çalışmaların</a:t>
            </a:r>
            <a:r>
              <a:rPr dirty="0" spc="535"/>
              <a:t> </a:t>
            </a:r>
            <a:r>
              <a:rPr dirty="0"/>
              <a:t>en</a:t>
            </a:r>
            <a:r>
              <a:rPr dirty="0" spc="545"/>
              <a:t> </a:t>
            </a:r>
            <a:r>
              <a:rPr dirty="0" spc="-20"/>
              <a:t>kısa </a:t>
            </a:r>
            <a:r>
              <a:rPr dirty="0" spc="-20"/>
              <a:t>	</a:t>
            </a:r>
            <a:r>
              <a:rPr dirty="0"/>
              <a:t>sürede</a:t>
            </a:r>
            <a:r>
              <a:rPr dirty="0" spc="465"/>
              <a:t> </a:t>
            </a:r>
            <a:r>
              <a:rPr dirty="0"/>
              <a:t>yapılabilmesi</a:t>
            </a:r>
            <a:r>
              <a:rPr dirty="0" spc="465"/>
              <a:t> </a:t>
            </a:r>
            <a:r>
              <a:rPr dirty="0"/>
              <a:t>amacı</a:t>
            </a:r>
            <a:r>
              <a:rPr dirty="0" spc="465"/>
              <a:t> </a:t>
            </a:r>
            <a:r>
              <a:rPr dirty="0"/>
              <a:t>ile;</a:t>
            </a:r>
            <a:r>
              <a:rPr dirty="0" spc="459"/>
              <a:t> </a:t>
            </a:r>
            <a:r>
              <a:rPr dirty="0"/>
              <a:t>bulaşıcı</a:t>
            </a:r>
            <a:r>
              <a:rPr dirty="0" spc="484"/>
              <a:t> </a:t>
            </a:r>
            <a:r>
              <a:rPr dirty="0" spc="-10"/>
              <a:t>hastalıkların </a:t>
            </a:r>
            <a:r>
              <a:rPr dirty="0" spc="-10"/>
              <a:t>	</a:t>
            </a:r>
            <a:r>
              <a:rPr dirty="0"/>
              <a:t>bildirimine</a:t>
            </a:r>
            <a:r>
              <a:rPr dirty="0" spc="450"/>
              <a:t>  </a:t>
            </a:r>
            <a:r>
              <a:rPr dirty="0"/>
              <a:t>dair</a:t>
            </a:r>
            <a:r>
              <a:rPr dirty="0" spc="455"/>
              <a:t>  </a:t>
            </a:r>
            <a:r>
              <a:rPr dirty="0"/>
              <a:t>mevzuat</a:t>
            </a:r>
            <a:r>
              <a:rPr dirty="0" spc="450"/>
              <a:t>  </a:t>
            </a:r>
            <a:r>
              <a:rPr dirty="0"/>
              <a:t>güncellemesi</a:t>
            </a:r>
            <a:r>
              <a:rPr dirty="0" spc="450"/>
              <a:t>  </a:t>
            </a:r>
            <a:r>
              <a:rPr dirty="0"/>
              <a:t>ve</a:t>
            </a:r>
            <a:r>
              <a:rPr dirty="0" spc="459"/>
              <a:t>  </a:t>
            </a:r>
            <a:r>
              <a:rPr dirty="0" spc="-20"/>
              <a:t>buna </a:t>
            </a:r>
            <a:r>
              <a:rPr dirty="0" spc="-20"/>
              <a:t>	</a:t>
            </a:r>
            <a:r>
              <a:rPr dirty="0"/>
              <a:t>yönelik</a:t>
            </a:r>
            <a:r>
              <a:rPr dirty="0" spc="140"/>
              <a:t>  </a:t>
            </a:r>
            <a:r>
              <a:rPr dirty="0"/>
              <a:t>TSİM’de</a:t>
            </a:r>
            <a:r>
              <a:rPr dirty="0" spc="140"/>
              <a:t>  </a:t>
            </a:r>
            <a:r>
              <a:rPr dirty="0"/>
              <a:t>veri</a:t>
            </a:r>
            <a:r>
              <a:rPr dirty="0" spc="140"/>
              <a:t>  </a:t>
            </a:r>
            <a:r>
              <a:rPr dirty="0"/>
              <a:t>girişi</a:t>
            </a:r>
            <a:r>
              <a:rPr dirty="0" spc="135"/>
              <a:t>  </a:t>
            </a:r>
            <a:r>
              <a:rPr dirty="0"/>
              <a:t>ve</a:t>
            </a:r>
            <a:r>
              <a:rPr dirty="0" spc="145"/>
              <a:t>  </a:t>
            </a:r>
            <a:r>
              <a:rPr dirty="0"/>
              <a:t>raporlama</a:t>
            </a:r>
            <a:r>
              <a:rPr dirty="0" spc="145"/>
              <a:t>  </a:t>
            </a:r>
            <a:r>
              <a:rPr dirty="0" spc="-10"/>
              <a:t>alanında </a:t>
            </a:r>
            <a:r>
              <a:rPr dirty="0" spc="-10"/>
              <a:t>	</a:t>
            </a:r>
            <a:r>
              <a:rPr dirty="0"/>
              <a:t>güncellemeler</a:t>
            </a:r>
            <a:r>
              <a:rPr dirty="0" spc="-105"/>
              <a:t> </a:t>
            </a:r>
            <a:r>
              <a:rPr dirty="0" spc="-10"/>
              <a:t>yapılmıştır.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991006" y="699592"/>
            <a:ext cx="716407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TSM’lerde</a:t>
            </a:r>
            <a:r>
              <a:rPr dirty="0" spc="-40"/>
              <a:t> </a:t>
            </a:r>
            <a:r>
              <a:rPr dirty="0"/>
              <a:t>Bulaşıcı</a:t>
            </a:r>
            <a:r>
              <a:rPr dirty="0" spc="-55"/>
              <a:t> </a:t>
            </a:r>
            <a:r>
              <a:rPr dirty="0"/>
              <a:t>Hastalıkların</a:t>
            </a:r>
            <a:r>
              <a:rPr dirty="0" spc="-90"/>
              <a:t> </a:t>
            </a:r>
            <a:r>
              <a:rPr dirty="0" spc="-10"/>
              <a:t>Bildirimi-</a:t>
            </a:r>
            <a:r>
              <a:rPr dirty="0" spc="-50"/>
              <a:t>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567434"/>
            <a:ext cx="8073390" cy="3439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3695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Güncelleme öncesinde; sağlık kurumlarından </a:t>
            </a:r>
            <a:r>
              <a:rPr dirty="0" sz="2800" spc="-10">
                <a:latin typeface="Calibri"/>
                <a:cs typeface="Calibri"/>
              </a:rPr>
              <a:t>Form-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014</a:t>
            </a:r>
            <a:r>
              <a:rPr dirty="0" sz="2800" spc="12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(Bildirimi</a:t>
            </a:r>
            <a:r>
              <a:rPr dirty="0" sz="2800" spc="114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zorunlu</a:t>
            </a:r>
            <a:r>
              <a:rPr dirty="0" sz="2800" spc="12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hastalık</a:t>
            </a:r>
            <a:r>
              <a:rPr dirty="0" sz="2800" spc="114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fişi)</a:t>
            </a:r>
            <a:r>
              <a:rPr dirty="0" sz="2800" spc="12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125">
                <a:latin typeface="Calibri"/>
                <a:cs typeface="Calibri"/>
              </a:rPr>
              <a:t>  </a:t>
            </a:r>
            <a:r>
              <a:rPr dirty="0" sz="2800" spc="-25">
                <a:latin typeface="Calibri"/>
                <a:cs typeface="Calibri"/>
              </a:rPr>
              <a:t>Form-</a:t>
            </a:r>
            <a:r>
              <a:rPr dirty="0" sz="2800" spc="-20">
                <a:latin typeface="Calibri"/>
                <a:cs typeface="Calibri"/>
              </a:rPr>
              <a:t>014D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(Enfeksiyon</a:t>
            </a:r>
            <a:r>
              <a:rPr dirty="0" sz="2800" spc="20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etkenleri</a:t>
            </a:r>
            <a:r>
              <a:rPr dirty="0" sz="2800" spc="19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bildirim</a:t>
            </a:r>
            <a:r>
              <a:rPr dirty="0" sz="2800" spc="204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fişi)</a:t>
            </a:r>
            <a:r>
              <a:rPr dirty="0" sz="2800" spc="20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ile</a:t>
            </a:r>
            <a:r>
              <a:rPr dirty="0" sz="2800" spc="20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halk</a:t>
            </a:r>
            <a:r>
              <a:rPr dirty="0" sz="2800" spc="200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sağlığı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müdürlüğü</a:t>
            </a:r>
            <a:r>
              <a:rPr dirty="0" sz="2800" spc="29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veya</a:t>
            </a:r>
            <a:r>
              <a:rPr dirty="0" sz="2800" spc="30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toplum</a:t>
            </a:r>
            <a:r>
              <a:rPr dirty="0" sz="2800" spc="30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sağlığı</a:t>
            </a:r>
            <a:r>
              <a:rPr dirty="0" sz="2800" spc="29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merkezine</a:t>
            </a:r>
            <a:r>
              <a:rPr dirty="0" sz="2800" spc="300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gelen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5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hastalık</a:t>
            </a:r>
            <a:r>
              <a:rPr dirty="0" sz="2800" spc="6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bildirimlerinin</a:t>
            </a:r>
            <a:r>
              <a:rPr dirty="0" sz="2800" spc="6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Form</a:t>
            </a:r>
            <a:r>
              <a:rPr dirty="0" sz="2800" spc="6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016</a:t>
            </a:r>
            <a:r>
              <a:rPr dirty="0" sz="2800" spc="6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55">
                <a:latin typeface="Calibri"/>
                <a:cs typeface="Calibri"/>
              </a:rPr>
              <a:t>  </a:t>
            </a:r>
            <a:r>
              <a:rPr dirty="0" sz="2800" spc="-20">
                <a:latin typeface="Calibri"/>
                <a:cs typeface="Calibri"/>
              </a:rPr>
              <a:t>Form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017’ye</a:t>
            </a:r>
            <a:r>
              <a:rPr dirty="0" sz="2800" spc="5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aktarılması</a:t>
            </a:r>
            <a:r>
              <a:rPr dirty="0" sz="2800" spc="509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sonrasında</a:t>
            </a:r>
            <a:r>
              <a:rPr dirty="0" sz="2800" spc="5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TSİM’e</a:t>
            </a:r>
            <a:r>
              <a:rPr dirty="0" sz="2800" spc="509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(Temel</a:t>
            </a:r>
            <a:r>
              <a:rPr dirty="0" sz="2800" spc="49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Sağlık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İstatistikleri</a:t>
            </a:r>
            <a:r>
              <a:rPr dirty="0" sz="2800" spc="7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Modülü)</a:t>
            </a:r>
            <a:r>
              <a:rPr dirty="0" sz="2800" spc="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girişleri,</a:t>
            </a:r>
            <a:r>
              <a:rPr dirty="0" sz="2800" spc="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takip</a:t>
            </a:r>
            <a:r>
              <a:rPr dirty="0" sz="2800" spc="8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eden</a:t>
            </a:r>
            <a:r>
              <a:rPr dirty="0" sz="2800" spc="7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ayın</a:t>
            </a:r>
            <a:r>
              <a:rPr dirty="0" sz="2800" spc="80">
                <a:latin typeface="Calibri"/>
                <a:cs typeface="Calibri"/>
              </a:rPr>
              <a:t>  </a:t>
            </a:r>
            <a:r>
              <a:rPr dirty="0" sz="2800" spc="-25">
                <a:latin typeface="Calibri"/>
                <a:cs typeface="Calibri"/>
              </a:rPr>
              <a:t>20.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gününe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kadar,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aylık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olarak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yapılmakta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idi.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902" rIns="0" bIns="0" rtlCol="0" vert="horz">
            <a:spAutoFit/>
          </a:bodyPr>
          <a:lstStyle/>
          <a:p>
            <a:pPr marL="467995">
              <a:lnSpc>
                <a:spcPct val="100000"/>
              </a:lnSpc>
              <a:spcBef>
                <a:spcPts val="105"/>
              </a:spcBef>
            </a:pPr>
            <a:r>
              <a:rPr dirty="0"/>
              <a:t>TSM’lerde</a:t>
            </a:r>
            <a:r>
              <a:rPr dirty="0" spc="-40"/>
              <a:t> </a:t>
            </a:r>
            <a:r>
              <a:rPr dirty="0"/>
              <a:t>Bulaşıcı</a:t>
            </a:r>
            <a:r>
              <a:rPr dirty="0" spc="-65"/>
              <a:t> </a:t>
            </a:r>
            <a:r>
              <a:rPr dirty="0"/>
              <a:t>Hastalıkların</a:t>
            </a:r>
            <a:r>
              <a:rPr dirty="0" spc="-80"/>
              <a:t> </a:t>
            </a:r>
            <a:r>
              <a:rPr dirty="0" spc="-10"/>
              <a:t>Bildirimi-</a:t>
            </a:r>
            <a:r>
              <a:rPr dirty="0" spc="-5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858517"/>
            <a:ext cx="8072120" cy="441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3060" marR="6350" indent="-3409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TSİM’de</a:t>
            </a:r>
            <a:r>
              <a:rPr dirty="0" sz="2400" spc="44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vaka</a:t>
            </a:r>
            <a:r>
              <a:rPr dirty="0" sz="2400" spc="44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bazlı</a:t>
            </a:r>
            <a:r>
              <a:rPr dirty="0" sz="2400" spc="45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ve</a:t>
            </a:r>
            <a:r>
              <a:rPr dirty="0" sz="2400" spc="44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günlük</a:t>
            </a:r>
            <a:r>
              <a:rPr dirty="0" sz="2400" spc="44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olarak</a:t>
            </a:r>
            <a:r>
              <a:rPr dirty="0" sz="2400" spc="44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bulaşıcı</a:t>
            </a:r>
            <a:r>
              <a:rPr dirty="0" sz="2400" spc="440">
                <a:latin typeface="Calibri"/>
                <a:cs typeface="Calibri"/>
              </a:rPr>
              <a:t>  </a:t>
            </a:r>
            <a:r>
              <a:rPr dirty="0" sz="2400" spc="-10">
                <a:latin typeface="Calibri"/>
                <a:cs typeface="Calibri"/>
              </a:rPr>
              <a:t>hastalık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bildirimlerinin</a:t>
            </a:r>
            <a:r>
              <a:rPr dirty="0" sz="2400" spc="2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takibi</a:t>
            </a:r>
            <a:r>
              <a:rPr dirty="0" sz="2400" spc="2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için</a:t>
            </a:r>
            <a:r>
              <a:rPr dirty="0" sz="2400" spc="2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yapılan</a:t>
            </a:r>
            <a:r>
              <a:rPr dirty="0" sz="2400" spc="2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düzenleme</a:t>
            </a:r>
            <a:r>
              <a:rPr dirty="0" sz="2400" spc="2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ile</a:t>
            </a:r>
            <a:r>
              <a:rPr dirty="0" sz="2400" spc="2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Form</a:t>
            </a:r>
            <a:r>
              <a:rPr dirty="0" sz="2400" spc="2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014</a:t>
            </a:r>
            <a:r>
              <a:rPr dirty="0" sz="2400" spc="27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ve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Form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014D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veri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giriş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raporlama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sayfaları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tasarlanmıştır.</a:t>
            </a:r>
            <a:endParaRPr sz="2400">
              <a:latin typeface="Calibri"/>
              <a:cs typeface="Calibri"/>
            </a:endParaRPr>
          </a:p>
          <a:p>
            <a:pPr algn="just" marL="353695" indent="-34099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3695" algn="l"/>
              </a:tabLst>
            </a:pPr>
            <a:r>
              <a:rPr dirty="0" sz="2400">
                <a:latin typeface="Calibri"/>
                <a:cs typeface="Calibri"/>
              </a:rPr>
              <a:t>Bu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sayfalarda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iki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ayrı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yetki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tanımlanmıştır.</a:t>
            </a:r>
            <a:endParaRPr sz="2400">
              <a:latin typeface="Calibri"/>
              <a:cs typeface="Calibri"/>
            </a:endParaRPr>
          </a:p>
          <a:p>
            <a:pPr algn="just" lvl="1" marL="514350" indent="-160020">
              <a:lnSpc>
                <a:spcPct val="100000"/>
              </a:lnSpc>
              <a:spcBef>
                <a:spcPts val="580"/>
              </a:spcBef>
              <a:buChar char="-"/>
              <a:tabLst>
                <a:tab pos="514350" algn="l"/>
              </a:tabLst>
            </a:pPr>
            <a:r>
              <a:rPr dirty="0" sz="2400">
                <a:latin typeface="Calibri"/>
                <a:cs typeface="Calibri"/>
              </a:rPr>
              <a:t>Form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girişi</a:t>
            </a:r>
            <a:endParaRPr sz="2400">
              <a:latin typeface="Calibri"/>
              <a:cs typeface="Calibri"/>
            </a:endParaRPr>
          </a:p>
          <a:p>
            <a:pPr algn="just" lvl="1" marL="514350" indent="-160020">
              <a:lnSpc>
                <a:spcPct val="100000"/>
              </a:lnSpc>
              <a:spcBef>
                <a:spcPts val="575"/>
              </a:spcBef>
              <a:buChar char="-"/>
              <a:tabLst>
                <a:tab pos="514350" algn="l"/>
              </a:tabLst>
            </a:pPr>
            <a:r>
              <a:rPr dirty="0" sz="2400" spc="-10">
                <a:latin typeface="Calibri"/>
                <a:cs typeface="Calibri"/>
              </a:rPr>
              <a:t>Raporlama</a:t>
            </a:r>
            <a:endParaRPr sz="2400">
              <a:latin typeface="Calibri"/>
              <a:cs typeface="Calibri"/>
            </a:endParaRPr>
          </a:p>
          <a:p>
            <a:pPr algn="just" marL="353060" marR="5080" indent="-34099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Bildirimi</a:t>
            </a:r>
            <a:r>
              <a:rPr dirty="0" sz="2400" spc="1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yapılan</a:t>
            </a:r>
            <a:r>
              <a:rPr dirty="0" sz="2400" spc="1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hastalıklara</a:t>
            </a:r>
            <a:r>
              <a:rPr dirty="0" sz="2400" spc="1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dair</a:t>
            </a:r>
            <a:r>
              <a:rPr dirty="0" sz="2400" spc="1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hastaneden</a:t>
            </a:r>
            <a:r>
              <a:rPr dirty="0" sz="2400" spc="1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gelen</a:t>
            </a:r>
            <a:r>
              <a:rPr dirty="0" sz="2400" spc="1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formların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TSİM’e</a:t>
            </a:r>
            <a:r>
              <a:rPr dirty="0" sz="2400" spc="47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girişi,</a:t>
            </a:r>
            <a:r>
              <a:rPr dirty="0" sz="2400" spc="47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yetkilendirilmiş</a:t>
            </a:r>
            <a:r>
              <a:rPr dirty="0" sz="2400" spc="47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TSM</a:t>
            </a:r>
            <a:r>
              <a:rPr dirty="0" sz="2400" spc="47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personeli</a:t>
            </a:r>
            <a:r>
              <a:rPr dirty="0" sz="2400" spc="465">
                <a:latin typeface="Calibri"/>
                <a:cs typeface="Calibri"/>
              </a:rPr>
              <a:t>  </a:t>
            </a:r>
            <a:r>
              <a:rPr dirty="0" sz="2400" spc="-10">
                <a:latin typeface="Calibri"/>
                <a:cs typeface="Calibri"/>
              </a:rPr>
              <a:t>tarafından 	yapılacaktır.</a:t>
            </a:r>
            <a:endParaRPr sz="2400">
              <a:latin typeface="Calibri"/>
              <a:cs typeface="Calibri"/>
            </a:endParaRPr>
          </a:p>
          <a:p>
            <a:pPr algn="just" marL="353060" marR="6985" indent="-34099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Bu</a:t>
            </a:r>
            <a:r>
              <a:rPr dirty="0" sz="2400" spc="45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bildirimlere</a:t>
            </a:r>
            <a:r>
              <a:rPr dirty="0" sz="2400" spc="45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yönelik</a:t>
            </a:r>
            <a:r>
              <a:rPr dirty="0" sz="2400" spc="45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raporlamalar</a:t>
            </a:r>
            <a:r>
              <a:rPr dirty="0" sz="2400" spc="45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ise</a:t>
            </a:r>
            <a:r>
              <a:rPr dirty="0" sz="2400" spc="45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TSM’lerde</a:t>
            </a:r>
            <a:r>
              <a:rPr dirty="0" sz="2400" spc="455">
                <a:latin typeface="Calibri"/>
                <a:cs typeface="Calibri"/>
              </a:rPr>
              <a:t>  </a:t>
            </a:r>
            <a:r>
              <a:rPr dirty="0" sz="2400" spc="-25">
                <a:latin typeface="Calibri"/>
                <a:cs typeface="Calibri"/>
              </a:rPr>
              <a:t>ve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HSM’lerde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yetkilendirilmiş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personel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tarafından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yapılacaktır.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67995">
              <a:lnSpc>
                <a:spcPct val="100000"/>
              </a:lnSpc>
              <a:spcBef>
                <a:spcPts val="105"/>
              </a:spcBef>
            </a:pPr>
            <a:r>
              <a:rPr dirty="0"/>
              <a:t>TSM’lerde</a:t>
            </a:r>
            <a:r>
              <a:rPr dirty="0" spc="-40"/>
              <a:t> </a:t>
            </a:r>
            <a:r>
              <a:rPr dirty="0"/>
              <a:t>Bulaşıcı</a:t>
            </a:r>
            <a:r>
              <a:rPr dirty="0" spc="-55"/>
              <a:t> </a:t>
            </a:r>
            <a:r>
              <a:rPr dirty="0"/>
              <a:t>Hastalıkların</a:t>
            </a:r>
            <a:r>
              <a:rPr dirty="0" spc="-90"/>
              <a:t> </a:t>
            </a:r>
            <a:r>
              <a:rPr dirty="0" spc="-10"/>
              <a:t>Bildirimi-</a:t>
            </a:r>
            <a:r>
              <a:rPr dirty="0" spc="-50"/>
              <a:t>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2071497"/>
            <a:ext cx="7879080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Raporlama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yetkileri,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halk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sağlığı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müdürlüklerinde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şube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müdürleri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birim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çalışanlarına,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toplum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sağlığı 	merkezlerinde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ise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hastalıklardan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sorumlu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hekimlere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verilecektir.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615690" y="411861"/>
            <a:ext cx="191452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Filyasyon-</a:t>
            </a:r>
            <a:r>
              <a:rPr dirty="0" spc="-50"/>
              <a:t>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351279"/>
            <a:ext cx="14522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 spc="-10">
                <a:latin typeface="Calibri"/>
                <a:cs typeface="Calibri"/>
              </a:rPr>
              <a:t>Bulaşıcı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9085" y="1351279"/>
            <a:ext cx="626935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28825" algn="l"/>
                <a:tab pos="2776220" algn="l"/>
                <a:tab pos="4905375" algn="l"/>
              </a:tabLst>
            </a:pPr>
            <a:r>
              <a:rPr dirty="0" sz="2800" spc="-10">
                <a:latin typeface="Calibri"/>
                <a:cs typeface="Calibri"/>
              </a:rPr>
              <a:t>hastalıklara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ait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bildirimlerin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yapılması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144" y="1777695"/>
            <a:ext cx="168719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272540" algn="l"/>
              </a:tabLst>
            </a:pPr>
            <a:r>
              <a:rPr dirty="0" sz="2800" spc="-10">
                <a:latin typeface="Calibri"/>
                <a:cs typeface="Calibri"/>
              </a:rPr>
              <a:t>sonrasında; amacı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ile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9819" y="1777695"/>
            <a:ext cx="573913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15135" algn="l"/>
                <a:tab pos="3813810" algn="l"/>
              </a:tabLst>
            </a:pPr>
            <a:r>
              <a:rPr dirty="0" sz="2800" spc="-10">
                <a:latin typeface="Calibri"/>
                <a:cs typeface="Calibri"/>
              </a:rPr>
              <a:t>hastalığın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yayılmasının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engellenmesi</a:t>
            </a:r>
            <a:endParaRPr sz="28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5"/>
              </a:spcBef>
              <a:tabLst>
                <a:tab pos="1696085" algn="l"/>
                <a:tab pos="2919095" algn="l"/>
                <a:tab pos="4617085" algn="l"/>
              </a:tabLst>
            </a:pPr>
            <a:r>
              <a:rPr dirty="0" sz="2800" spc="-10">
                <a:latin typeface="Calibri"/>
                <a:cs typeface="Calibri"/>
              </a:rPr>
              <a:t>kaynağın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tespit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edilmesi,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vakanın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144" y="2631693"/>
            <a:ext cx="7728584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incelenmesi,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temaslıların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takip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edilmesi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koruma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ve </a:t>
            </a:r>
            <a:r>
              <a:rPr dirty="0" sz="2800">
                <a:latin typeface="Calibri"/>
                <a:cs typeface="Calibri"/>
              </a:rPr>
              <a:t>kontrol</a:t>
            </a:r>
            <a:r>
              <a:rPr dirty="0" sz="2800" spc="34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önlemlerinin</a:t>
            </a:r>
            <a:r>
              <a:rPr dirty="0" sz="2800" spc="3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alınması</a:t>
            </a:r>
            <a:r>
              <a:rPr dirty="0" sz="2800" spc="35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gerekmektedir.</a:t>
            </a:r>
            <a:r>
              <a:rPr dirty="0" sz="2800" spc="355">
                <a:latin typeface="Calibri"/>
                <a:cs typeface="Calibri"/>
              </a:rPr>
              <a:t>  </a:t>
            </a:r>
            <a:r>
              <a:rPr dirty="0" sz="2800" spc="-25">
                <a:latin typeface="Calibri"/>
                <a:cs typeface="Calibri"/>
              </a:rPr>
              <a:t>Bu </a:t>
            </a:r>
            <a:r>
              <a:rPr dirty="0" sz="2800">
                <a:latin typeface="Calibri"/>
                <a:cs typeface="Calibri"/>
              </a:rPr>
              <a:t>amaçla</a:t>
            </a:r>
            <a:r>
              <a:rPr dirty="0" sz="2800" spc="5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bildirim</a:t>
            </a:r>
            <a:r>
              <a:rPr dirty="0" sz="2800" spc="5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sonrasında</a:t>
            </a:r>
            <a:r>
              <a:rPr dirty="0" sz="2800" spc="5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ilgili</a:t>
            </a:r>
            <a:r>
              <a:rPr dirty="0" sz="2800" spc="5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birimler</a:t>
            </a:r>
            <a:r>
              <a:rPr dirty="0" sz="2800" spc="5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tarafından filyasyon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çalışmaları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yapılmaktadır.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615690" y="411861"/>
            <a:ext cx="191452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Filyasyon-</a:t>
            </a:r>
            <a:r>
              <a:rPr dirty="0" spc="-50"/>
              <a:t>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206830"/>
            <a:ext cx="8072755" cy="4464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3695" marR="635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6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hastalıkların</a:t>
            </a:r>
            <a:r>
              <a:rPr dirty="0" sz="2800" spc="7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kontrolüne</a:t>
            </a:r>
            <a:r>
              <a:rPr dirty="0" sz="2800" spc="6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yönelik</a:t>
            </a:r>
            <a:r>
              <a:rPr dirty="0" sz="2800" spc="65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uygulanan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halk</a:t>
            </a:r>
            <a:r>
              <a:rPr dirty="0" sz="2800" spc="33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sağlığı</a:t>
            </a:r>
            <a:r>
              <a:rPr dirty="0" sz="2800" spc="33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hizmetleri,</a:t>
            </a:r>
            <a:r>
              <a:rPr dirty="0" sz="2800" spc="33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zamana</a:t>
            </a:r>
            <a:r>
              <a:rPr dirty="0" sz="2800" spc="33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karşı</a:t>
            </a:r>
            <a:r>
              <a:rPr dirty="0" sz="2800" spc="3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verilen</a:t>
            </a:r>
            <a:r>
              <a:rPr dirty="0" sz="2800" spc="330">
                <a:latin typeface="Calibri"/>
                <a:cs typeface="Calibri"/>
              </a:rPr>
              <a:t>  </a:t>
            </a:r>
            <a:r>
              <a:rPr dirty="0" sz="2800" spc="-25">
                <a:latin typeface="Calibri"/>
                <a:cs typeface="Calibri"/>
              </a:rPr>
              <a:t>bir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mücadele</a:t>
            </a:r>
            <a:r>
              <a:rPr dirty="0" sz="2800" spc="55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olması</a:t>
            </a:r>
            <a:r>
              <a:rPr dirty="0" sz="2800" spc="55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nedeni</a:t>
            </a:r>
            <a:r>
              <a:rPr dirty="0" sz="2800" spc="55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ile</a:t>
            </a:r>
            <a:r>
              <a:rPr dirty="0" sz="2800" spc="56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bu</a:t>
            </a:r>
            <a:r>
              <a:rPr dirty="0" sz="2800" spc="55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noktada</a:t>
            </a:r>
            <a:r>
              <a:rPr dirty="0" sz="2800" spc="555">
                <a:latin typeface="Calibri"/>
                <a:cs typeface="Calibri"/>
              </a:rPr>
              <a:t>  </a:t>
            </a:r>
            <a:r>
              <a:rPr dirty="0" sz="2800" spc="-20">
                <a:latin typeface="Calibri"/>
                <a:cs typeface="Calibri"/>
              </a:rPr>
              <a:t>ekip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çalışması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daha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da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fazla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önem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taşımaktadır.</a:t>
            </a:r>
            <a:endParaRPr sz="2800">
              <a:latin typeface="Calibri"/>
              <a:cs typeface="Calibri"/>
            </a:endParaRPr>
          </a:p>
          <a:p>
            <a:pPr algn="just" marL="353695" marR="5080" indent="-341630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Toplum</a:t>
            </a:r>
            <a:r>
              <a:rPr dirty="0" sz="2800" spc="59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Sağlığı</a:t>
            </a:r>
            <a:r>
              <a:rPr dirty="0" sz="2800" spc="59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Merkezi</a:t>
            </a:r>
            <a:r>
              <a:rPr dirty="0" sz="2800" spc="59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59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Bağlı</a:t>
            </a:r>
            <a:r>
              <a:rPr dirty="0" sz="2800" spc="590">
                <a:latin typeface="Calibri"/>
                <a:cs typeface="Calibri"/>
              </a:rPr>
              <a:t>   </a:t>
            </a:r>
            <a:r>
              <a:rPr dirty="0" sz="2800" spc="-10">
                <a:latin typeface="Calibri"/>
                <a:cs typeface="Calibri"/>
              </a:rPr>
              <a:t>Birimler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yönetmeliğinde</a:t>
            </a:r>
            <a:r>
              <a:rPr dirty="0" sz="2800" spc="7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belirtildiği</a:t>
            </a:r>
            <a:r>
              <a:rPr dirty="0" sz="2800" spc="7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gibi</a:t>
            </a:r>
            <a:r>
              <a:rPr dirty="0" sz="2800" spc="7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bu</a:t>
            </a:r>
            <a:r>
              <a:rPr dirty="0" sz="2800" spc="7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çalışmaların</a:t>
            </a:r>
            <a:r>
              <a:rPr dirty="0" sz="2800" spc="75">
                <a:latin typeface="Calibri"/>
                <a:cs typeface="Calibri"/>
              </a:rPr>
              <a:t>  </a:t>
            </a:r>
            <a:r>
              <a:rPr dirty="0" sz="2800" spc="-20">
                <a:latin typeface="Calibri"/>
                <a:cs typeface="Calibri"/>
              </a:rPr>
              <a:t>asıl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olarak</a:t>
            </a:r>
            <a:r>
              <a:rPr dirty="0" sz="2800" spc="27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bölge</a:t>
            </a:r>
            <a:r>
              <a:rPr dirty="0" sz="2800" spc="280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tabanlı</a:t>
            </a:r>
            <a:r>
              <a:rPr dirty="0" sz="2800" spc="26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hizmet</a:t>
            </a:r>
            <a:r>
              <a:rPr dirty="0" sz="2800" spc="27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veren</a:t>
            </a:r>
            <a:r>
              <a:rPr dirty="0" sz="2800" spc="280">
                <a:latin typeface="Calibri"/>
                <a:cs typeface="Calibri"/>
              </a:rPr>
              <a:t>   </a:t>
            </a:r>
            <a:r>
              <a:rPr dirty="0" sz="2800" spc="-10">
                <a:latin typeface="Calibri"/>
                <a:cs typeface="Calibri"/>
              </a:rPr>
              <a:t>TSM’lerce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yürütülmesi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gerekmektedir.</a:t>
            </a:r>
            <a:endParaRPr sz="2800">
              <a:latin typeface="Calibri"/>
              <a:cs typeface="Calibri"/>
            </a:endParaRPr>
          </a:p>
          <a:p>
            <a:pPr algn="just" marL="353695" marR="5715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TSM</a:t>
            </a:r>
            <a:r>
              <a:rPr dirty="0" sz="2800" spc="7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çalışmalarına</a:t>
            </a:r>
            <a:r>
              <a:rPr dirty="0" sz="2800" spc="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Halk</a:t>
            </a:r>
            <a:r>
              <a:rPr dirty="0" sz="2800" spc="8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Sağlığı</a:t>
            </a:r>
            <a:r>
              <a:rPr dirty="0" sz="2800" spc="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Müdürlüğü</a:t>
            </a:r>
            <a:r>
              <a:rPr dirty="0" sz="2800" spc="8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85">
                <a:latin typeface="Calibri"/>
                <a:cs typeface="Calibri"/>
              </a:rPr>
              <a:t>  </a:t>
            </a:r>
            <a:r>
              <a:rPr dirty="0" sz="2800" spc="-20">
                <a:latin typeface="Calibri"/>
                <a:cs typeface="Calibri"/>
              </a:rPr>
              <a:t>Aile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Hekimlerinin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katılması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gerekebilir.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375025" marR="5080" indent="-2927985">
              <a:lnSpc>
                <a:spcPct val="100000"/>
              </a:lnSpc>
              <a:spcBef>
                <a:spcPts val="105"/>
              </a:spcBef>
            </a:pPr>
            <a:r>
              <a:rPr dirty="0"/>
              <a:t>Bulaşıcı</a:t>
            </a:r>
            <a:r>
              <a:rPr dirty="0" spc="-110"/>
              <a:t> </a:t>
            </a:r>
            <a:r>
              <a:rPr dirty="0"/>
              <a:t>Hastalıkların</a:t>
            </a:r>
            <a:r>
              <a:rPr dirty="0" spc="-114"/>
              <a:t> </a:t>
            </a:r>
            <a:r>
              <a:rPr dirty="0" spc="-30"/>
              <a:t>Topluma</a:t>
            </a:r>
            <a:r>
              <a:rPr dirty="0" spc="-95"/>
              <a:t> </a:t>
            </a:r>
            <a:r>
              <a:rPr dirty="0" spc="-10"/>
              <a:t>Verebileceği Zararlar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999614"/>
            <a:ext cx="7795895" cy="2927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 spc="-30">
                <a:latin typeface="Calibri"/>
                <a:cs typeface="Calibri"/>
              </a:rPr>
              <a:t>Toplumda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sakat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kalma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ölüm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sayılarında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artışa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800">
                <a:latin typeface="Calibri"/>
                <a:cs typeface="Calibri"/>
              </a:rPr>
              <a:t>neden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olabilir.</a:t>
            </a:r>
            <a:endParaRPr sz="28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>
                <a:latin typeface="Calibri"/>
                <a:cs typeface="Calibri"/>
              </a:rPr>
              <a:t>Sosyal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yaşamı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olumsuz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etkileyebilir.</a:t>
            </a:r>
            <a:endParaRPr sz="28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>
                <a:latin typeface="Calibri"/>
                <a:cs typeface="Calibri"/>
              </a:rPr>
              <a:t>Sağlık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hizmetlerinde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beklenmeyen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yükler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getirebilir.</a:t>
            </a:r>
            <a:endParaRPr sz="28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 spc="-30">
                <a:latin typeface="Calibri"/>
                <a:cs typeface="Calibri"/>
              </a:rPr>
              <a:t>Yerel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ya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da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ulusal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ekonomiyi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olumsuz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etkileyebilir.</a:t>
            </a:r>
            <a:endParaRPr sz="28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330" algn="l"/>
              </a:tabLst>
            </a:pPr>
            <a:r>
              <a:rPr dirty="0" sz="2800">
                <a:latin typeface="Calibri"/>
                <a:cs typeface="Calibri"/>
              </a:rPr>
              <a:t>Hastalıklar</a:t>
            </a:r>
            <a:r>
              <a:rPr dirty="0" sz="2800" spc="-1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dünya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çapında</a:t>
            </a:r>
            <a:r>
              <a:rPr dirty="0" sz="2800" spc="-1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yayılabilir.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 b="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 b="0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 b="0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54430" y="2719548"/>
            <a:ext cx="7233920" cy="1195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168400">
              <a:lnSpc>
                <a:spcPct val="120000"/>
              </a:lnSpc>
              <a:spcBef>
                <a:spcPts val="95"/>
              </a:spcBef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Halk</a:t>
            </a:r>
            <a:r>
              <a:rPr dirty="0" sz="32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Sağlığı </a:t>
            </a:r>
            <a:r>
              <a:rPr dirty="0" sz="3200" spc="-10" b="1">
                <a:solidFill>
                  <a:srgbClr val="C00000"/>
                </a:solidFill>
                <a:latin typeface="Calibri"/>
                <a:cs typeface="Calibri"/>
              </a:rPr>
              <a:t>Müdürlüklerinde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Bulaşıcı</a:t>
            </a:r>
            <a:r>
              <a:rPr dirty="0" sz="3200" spc="-8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Hastalıkların</a:t>
            </a:r>
            <a:r>
              <a:rPr dirty="0" sz="3200" spc="-8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Bildirim</a:t>
            </a:r>
            <a:r>
              <a:rPr dirty="0" sz="3200" spc="-7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C00000"/>
                </a:solidFill>
                <a:latin typeface="Calibri"/>
                <a:cs typeface="Calibri"/>
              </a:rPr>
              <a:t>Mekanizması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39469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HSM’de</a:t>
            </a:r>
            <a:r>
              <a:rPr dirty="0" spc="-50"/>
              <a:t> </a:t>
            </a:r>
            <a:r>
              <a:rPr dirty="0"/>
              <a:t>Bulaşıcı</a:t>
            </a:r>
            <a:r>
              <a:rPr dirty="0" spc="-75"/>
              <a:t> </a:t>
            </a:r>
            <a:r>
              <a:rPr dirty="0" spc="-10"/>
              <a:t>Hastalıkların</a:t>
            </a:r>
            <a:r>
              <a:rPr dirty="0" spc="-95"/>
              <a:t> </a:t>
            </a:r>
            <a:r>
              <a:rPr dirty="0" spc="-10"/>
              <a:t>Bildirimi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711579"/>
            <a:ext cx="8077200" cy="4207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3695" marR="9525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Halk</a:t>
            </a:r>
            <a:r>
              <a:rPr dirty="0" sz="2800" spc="29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Sağlığı</a:t>
            </a:r>
            <a:r>
              <a:rPr dirty="0" sz="2800" spc="300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Müdürlükleri</a:t>
            </a:r>
            <a:r>
              <a:rPr dirty="0" sz="2800" spc="28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305">
                <a:latin typeface="Calibri"/>
                <a:cs typeface="Calibri"/>
              </a:rPr>
              <a:t>   </a:t>
            </a:r>
            <a:r>
              <a:rPr dirty="0" sz="2800" spc="-10">
                <a:latin typeface="Calibri"/>
                <a:cs typeface="Calibri"/>
              </a:rPr>
              <a:t>hastalıkların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bildirimi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konusunda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veri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girişi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yapmayacaktır.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85"/>
              </a:spcBef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algn="just" marL="353695" marR="5080" indent="-34163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Mevcut</a:t>
            </a:r>
            <a:r>
              <a:rPr dirty="0" sz="2800" spc="480">
                <a:latin typeface="Calibri"/>
                <a:cs typeface="Calibri"/>
              </a:rPr>
              <a:t>    </a:t>
            </a:r>
            <a:r>
              <a:rPr dirty="0" sz="2800">
                <a:latin typeface="Calibri"/>
                <a:cs typeface="Calibri"/>
              </a:rPr>
              <a:t>raporlama</a:t>
            </a:r>
            <a:r>
              <a:rPr dirty="0" sz="2800" spc="480">
                <a:latin typeface="Calibri"/>
                <a:cs typeface="Calibri"/>
              </a:rPr>
              <a:t>    </a:t>
            </a:r>
            <a:r>
              <a:rPr dirty="0" sz="2800">
                <a:latin typeface="Calibri"/>
                <a:cs typeface="Calibri"/>
              </a:rPr>
              <a:t>üzerinden</a:t>
            </a:r>
            <a:r>
              <a:rPr dirty="0" sz="2800" spc="484">
                <a:latin typeface="Calibri"/>
                <a:cs typeface="Calibri"/>
              </a:rPr>
              <a:t>    </a:t>
            </a:r>
            <a:r>
              <a:rPr dirty="0" sz="2800" spc="-10">
                <a:latin typeface="Calibri"/>
                <a:cs typeface="Calibri"/>
              </a:rPr>
              <a:t>raporlamaları 	görecektir.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90"/>
              </a:spcBef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algn="just" marL="353695" marR="9525" indent="-34163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Halk</a:t>
            </a:r>
            <a:r>
              <a:rPr dirty="0" sz="2800" spc="40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Sağlığı</a:t>
            </a:r>
            <a:r>
              <a:rPr dirty="0" sz="2800" spc="40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Müdürlükleri,</a:t>
            </a:r>
            <a:r>
              <a:rPr dirty="0" sz="2800" spc="40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ilde</a:t>
            </a:r>
            <a:r>
              <a:rPr dirty="0" sz="2800" spc="409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ikamet</a:t>
            </a:r>
            <a:r>
              <a:rPr dirty="0" sz="2800" spc="40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eden</a:t>
            </a:r>
            <a:r>
              <a:rPr dirty="0" sz="2800" spc="405">
                <a:latin typeface="Calibri"/>
                <a:cs typeface="Calibri"/>
              </a:rPr>
              <a:t>  </a:t>
            </a:r>
            <a:r>
              <a:rPr dirty="0" sz="2800" spc="-25">
                <a:latin typeface="Calibri"/>
                <a:cs typeface="Calibri"/>
              </a:rPr>
              <a:t>ve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bulaşıcı</a:t>
            </a:r>
            <a:r>
              <a:rPr dirty="0" sz="2800" spc="3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hastalığı</a:t>
            </a:r>
            <a:r>
              <a:rPr dirty="0" sz="2800" spc="3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olduğu</a:t>
            </a:r>
            <a:r>
              <a:rPr dirty="0" sz="2800" spc="3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bildirilen</a:t>
            </a:r>
            <a:r>
              <a:rPr dirty="0" sz="2800" spc="3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kişilerin</a:t>
            </a:r>
            <a:r>
              <a:rPr dirty="0" sz="2800" spc="3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kayıtlarını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ilçe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düzeyinde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görebilecektir.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607261"/>
            <a:ext cx="263588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3200" spc="-10">
                <a:latin typeface="Calibri"/>
                <a:cs typeface="Calibri"/>
              </a:rPr>
              <a:t>TEŞEKKÜRLER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767965">
              <a:lnSpc>
                <a:spcPct val="100000"/>
              </a:lnSpc>
              <a:spcBef>
                <a:spcPts val="105"/>
              </a:spcBef>
            </a:pPr>
            <a:r>
              <a:rPr dirty="0"/>
              <a:t>Bildirim</a:t>
            </a:r>
            <a:r>
              <a:rPr dirty="0" spc="-30"/>
              <a:t> </a:t>
            </a:r>
            <a:r>
              <a:rPr dirty="0" spc="-10"/>
              <a:t>Nedir?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2447670"/>
            <a:ext cx="3086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330" algn="l"/>
                <a:tab pos="1411605" algn="l"/>
              </a:tabLst>
            </a:pPr>
            <a:r>
              <a:rPr dirty="0" sz="2800" spc="-10">
                <a:latin typeface="Calibri"/>
                <a:cs typeface="Calibri"/>
              </a:rPr>
              <a:t>Sağlık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otoritesinin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1463" y="2447670"/>
            <a:ext cx="47771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01164" algn="l"/>
                <a:tab pos="2975610" algn="l"/>
                <a:tab pos="4426585" algn="l"/>
              </a:tabLst>
            </a:pPr>
            <a:r>
              <a:rPr dirty="0" sz="2800" spc="-10">
                <a:latin typeface="Calibri"/>
                <a:cs typeface="Calibri"/>
              </a:rPr>
              <a:t>belirlenen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iletişim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kanalları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ile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144" y="2874391"/>
            <a:ext cx="6741159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vakalar</a:t>
            </a:r>
            <a:r>
              <a:rPr dirty="0" u="sng" sz="2800" spc="-1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veya</a:t>
            </a:r>
            <a:r>
              <a:rPr dirty="0" u="sng" sz="2800" spc="-1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salgınlardan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haberdar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edilmesidir.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58928"/>
            <a:ext cx="244094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6CCFF6"/>
                </a:solidFill>
                <a:latin typeface="Calibri"/>
                <a:cs typeface="Calibri"/>
              </a:rPr>
              <a:t>T.C.</a:t>
            </a:r>
            <a:r>
              <a:rPr dirty="0" sz="1800" spc="-3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CCFF6"/>
                </a:solidFill>
                <a:latin typeface="Calibri"/>
                <a:cs typeface="Calibri"/>
              </a:rPr>
              <a:t>Sağlık</a:t>
            </a:r>
            <a:r>
              <a:rPr dirty="0" sz="1800" spc="-25">
                <a:solidFill>
                  <a:srgbClr val="6CCFF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CCFF6"/>
                </a:solidFill>
                <a:latin typeface="Calibri"/>
                <a:cs typeface="Calibri"/>
              </a:rPr>
              <a:t>Bakanlığı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Türkiye</a:t>
            </a:r>
            <a:r>
              <a:rPr dirty="0" sz="1400" spc="-2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Halk</a:t>
            </a:r>
            <a:r>
              <a:rPr dirty="0" sz="1400" spc="-5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32C8B"/>
                </a:solidFill>
                <a:latin typeface="Arial"/>
                <a:cs typeface="Arial"/>
              </a:rPr>
              <a:t>Sağlığı</a:t>
            </a:r>
            <a:r>
              <a:rPr dirty="0" sz="1400" spc="-65" b="1">
                <a:solidFill>
                  <a:srgbClr val="532C8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32C8B"/>
                </a:solidFill>
                <a:latin typeface="Arial"/>
                <a:cs typeface="Arial"/>
              </a:rPr>
              <a:t>Kurumu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0"/>
            <a:ext cx="473964" cy="5440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98575">
              <a:lnSpc>
                <a:spcPct val="100000"/>
              </a:lnSpc>
              <a:spcBef>
                <a:spcPts val="105"/>
              </a:spcBef>
            </a:pPr>
            <a:r>
              <a:rPr dirty="0"/>
              <a:t>Bildirimi</a:t>
            </a:r>
            <a:r>
              <a:rPr dirty="0" spc="-70"/>
              <a:t> </a:t>
            </a:r>
            <a:r>
              <a:rPr dirty="0"/>
              <a:t>Zorunlu</a:t>
            </a:r>
            <a:r>
              <a:rPr dirty="0" spc="-90"/>
              <a:t> </a:t>
            </a:r>
            <a:r>
              <a:rPr dirty="0"/>
              <a:t>Hastalık</a:t>
            </a:r>
            <a:r>
              <a:rPr dirty="0" spc="-55"/>
              <a:t> </a:t>
            </a:r>
            <a:r>
              <a:rPr dirty="0" spc="-10"/>
              <a:t>Nedir?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Bulaşıcı</a:t>
            </a:r>
            <a:r>
              <a:rPr dirty="0" spc="-5"/>
              <a:t> </a:t>
            </a:r>
            <a:r>
              <a:rPr dirty="0" spc="-10"/>
              <a:t>Hastalıklar</a:t>
            </a:r>
            <a:r>
              <a:rPr dirty="0"/>
              <a:t> Daire</a:t>
            </a:r>
            <a:r>
              <a:rPr dirty="0" spc="-25"/>
              <a:t> </a:t>
            </a:r>
            <a:r>
              <a:rPr dirty="0" spc="-10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66284" y="2375661"/>
            <a:ext cx="40417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62025" algn="l"/>
                <a:tab pos="1859280" algn="l"/>
                <a:tab pos="3229610" algn="l"/>
              </a:tabLst>
            </a:pPr>
            <a:r>
              <a:rPr dirty="0" sz="2800" spc="-10">
                <a:latin typeface="Calibri"/>
                <a:cs typeface="Calibri"/>
              </a:rPr>
              <a:t>yerel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veya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merkezi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sağlık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375661"/>
            <a:ext cx="193992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  <a:tab pos="1308100" algn="l"/>
              </a:tabLst>
            </a:pPr>
            <a:r>
              <a:rPr dirty="0" sz="2800" spc="-10">
                <a:latin typeface="Calibri"/>
                <a:cs typeface="Calibri"/>
              </a:rPr>
              <a:t>Yasal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bir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otoritesine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62529" y="2375661"/>
            <a:ext cx="614616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36700" algn="l"/>
              </a:tabLst>
            </a:pPr>
            <a:r>
              <a:rPr dirty="0" sz="2800" spc="-10">
                <a:latin typeface="Calibri"/>
                <a:cs typeface="Calibri"/>
              </a:rPr>
              <a:t>gereklilik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ile</a:t>
            </a:r>
            <a:endParaRPr sz="2800">
              <a:latin typeface="Calibri"/>
              <a:cs typeface="Calibri"/>
            </a:endParaRPr>
          </a:p>
          <a:p>
            <a:pPr marL="354330">
              <a:lnSpc>
                <a:spcPct val="100000"/>
              </a:lnSpc>
              <a:tabLst>
                <a:tab pos="1492250" algn="l"/>
                <a:tab pos="3053080" algn="l"/>
                <a:tab pos="4493895" algn="l"/>
              </a:tabLst>
            </a:pPr>
            <a:r>
              <a:rPr dirty="0" sz="2800" spc="-10">
                <a:latin typeface="Calibri"/>
                <a:cs typeface="Calibri"/>
              </a:rPr>
              <a:t>rapor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edilmesi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zorunlu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hastalıklara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9144" y="3229101"/>
            <a:ext cx="45612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 i="1">
                <a:latin typeface="Calibri"/>
                <a:cs typeface="Calibri"/>
              </a:rPr>
              <a:t>bildirimi</a:t>
            </a:r>
            <a:r>
              <a:rPr dirty="0" sz="2800" spc="-120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zorunlu</a:t>
            </a:r>
            <a:r>
              <a:rPr dirty="0" sz="2800" spc="-120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hastalık</a:t>
            </a:r>
            <a:r>
              <a:rPr dirty="0" sz="2800" spc="-110" b="1" i="1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denir.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Thsk40</dc:creator>
  <dc:title>BULAŞICI HASTALIKLARIN                         İHBAR VE BİLDİRİM SİSTEMİ</dc:title>
  <dcterms:created xsi:type="dcterms:W3CDTF">2026-06-17T08:46:34Z</dcterms:created>
  <dcterms:modified xsi:type="dcterms:W3CDTF">2026-06-17T08:46:34Z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2018-05-09T00:00:00Z</vt:filetime>
  </property>
  <property fmtid="{D5CDD505-2E9C-101B-9397-08002B2CF9AE}" pid="4" name="Creator">
    <vt:lpwstr>Microsoft® PowerPoint® 2016</vt:lpwstr>
  </property>
  <property fmtid="{D5CDD505-2E9C-101B-9397-08002B2CF9AE}" pid="5" name="LastSaved">
    <vt:filetime>2026-06-17T00:00:00Z</vt:filetime>
  </property>
  <property fmtid="{D5CDD505-2E9C-101B-9397-08002B2CF9AE}" pid="6" name="Producer">
    <vt:lpwstr>iLovePDF</vt:lpwstr>
  </property>
</Properties>
</file>