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83" r:id="rId3"/>
    <p:sldId id="284" r:id="rId4"/>
    <p:sldId id="309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5" r:id="rId15"/>
    <p:sldId id="267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0" autoAdjust="0"/>
  </p:normalViewPr>
  <p:slideViewPr>
    <p:cSldViewPr snapToGrid="0">
      <p:cViewPr varScale="1">
        <p:scale>
          <a:sx n="70" d="100"/>
          <a:sy n="70" d="100"/>
        </p:scale>
        <p:origin x="52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0EA4C-3CB9-41B9-993F-C5E9FE752049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732D3-B5C6-46FE-A7A4-D7AB75A976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20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183C16-B983-A090-02DD-3A327714FD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dirty="0"/>
              <a:t>DERS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2EA4D01-3725-4321-55A4-B35FBE578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HAFTA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C83165B-D989-8151-23EE-E777C9C8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A893-7C0C-4563-A7B3-3AAF4E7619B5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A4A97C-EC8E-82D0-C4BB-7F183730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1CB181-A1FD-268C-8ED4-25445354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7AED295-D59B-09B4-5BFA-2A4858A94B96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4" y="99980"/>
            <a:ext cx="885781" cy="915004"/>
          </a:xfrm>
          <a:prstGeom prst="rect">
            <a:avLst/>
          </a:prstGeom>
          <a:noFill/>
        </p:spPr>
      </p:pic>
      <p:pic>
        <p:nvPicPr>
          <p:cNvPr id="8" name="Picture 2" descr="Kastamonu Üniversitesi Taşköprü Meslek Yüksekokulu">
            <a:extLst>
              <a:ext uri="{FF2B5EF4-FFF2-40B4-BE49-F238E27FC236}">
                <a16:creationId xmlns:a16="http://schemas.microsoft.com/office/drawing/2014/main" id="{E49264DF-D7EC-DFAA-1227-B39A33FD0A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428" y="58213"/>
            <a:ext cx="2557940" cy="99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81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02F156-400A-90E5-A7C9-9E05BA61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C458E96-9093-DBBA-8D4C-AC6F07ACD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D0A213C-EC03-CEEC-1D2A-10DDFA079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8792-112C-4D2E-BF3A-8D7530A05941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026C095-364E-776F-17C0-CE0AF13F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920B3B-DC51-ADF6-D80C-83C46990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073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43C74F6-8890-DF90-10AA-DD0D35CCB0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11D8111-6F95-80E0-D149-9B8750AA0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A0BBE2-E88D-2A28-C6B2-E616A188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C00E-8FAA-43A5-A41E-ACD841201B1F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CB2C068-5E5C-1EF0-BFE9-72D724CD2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D20562E-E7D7-682D-3C14-4A86A830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638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1B9ACB-9341-6ABF-F527-A0073888C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6E234E5-AEF1-E78C-9E4F-B14B0C492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13EF8F-B148-565D-A225-56D0439A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9D099B-73EE-280C-DDB0-173B94BF8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7A15AC2-4B12-53D4-8E7D-1BAC8831C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966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DC8647-F32A-CFA5-6EAC-522FA472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F18EFC-E7A4-2522-5DD1-CB1A6EC7A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8C32FA-F273-5B4F-4C6D-694D0EFF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CA7EA8-50A1-E323-9D33-450C3E74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B86F0D-545A-8D1D-643E-2C8764AB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5656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086450-734F-D756-C5F5-435D9D9C6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F87F6EF-8E8C-A9AC-A50E-CAFDA4E8E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71B36E-B4FA-AD6A-F70E-E5EA71E1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36BFAC0-CF17-D37F-20F9-DF610025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86EF2D6-94FA-DE3E-4454-48A7533B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096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B06F8A-7D76-179A-49FE-855471DE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F24245-439E-B5BC-9AD8-B20A55A07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622A3D-8688-FBB6-54FB-78E3AEF59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631EC54-AE94-BC55-69BB-8A1E19E1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FC1BEE6-67C2-3221-015B-7922A632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62CEED0-67B7-B03D-3428-FCEB6D913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235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B72CDF-F43C-9BA0-DD72-81232FBD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56AE4B6-0687-7911-A70F-3AD9D9076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7095ABB-EAD2-4E1C-83CC-BC29A3A02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84F174C-F2D0-6B9F-F3DA-AA1E2F407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703A831-DCE7-7479-73BD-84D917481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F8C6109-7F67-493E-3420-B6E4DB2E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AE46383-270F-2CF7-B05E-F665FBD5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3096FB7-6438-74C1-5D65-8ABE7A36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016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41D141-05F2-ACE1-84DB-E3E6CCF1D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6441D00-0E66-956B-8E77-66A40893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DB79452-032D-D2FF-C22D-BD05590D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EF24E4-1689-DB56-C4EA-699C2305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966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568CE5D-5E89-0F77-9041-9CC18EB3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7425017-AFAB-88E9-8E05-A38923ED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686E839-3407-8988-783D-47515BD6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5366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205FA7-0FD4-9C76-C496-64EE61C94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EDF812-C791-7952-EC89-7D640268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FF33595-2B8E-81C7-E575-58CFAE7E8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C55534C-4534-E10F-C35E-E56B69477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34B669D-95B1-D80E-A214-1155CDA7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BA84C5-0BF1-41C8-E0D1-8922F820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48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E66603-00C2-D304-0F49-DBD968F6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40F2B9-BED7-A6AC-DA50-3E4CCB2B4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FA4DF1A-A84F-0FDA-F40D-297E054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CD19252-AB5E-6EA3-E0B8-149FBD25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811AD6A-7A64-D226-07AA-B81D27F2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6434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5CD60B-B77B-BCC5-61C6-3ED9A00B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9697742-523F-D85C-114C-DA464EDEA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5617908-7BCF-3739-9A82-7EB8F10DE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060CE51-AD79-409B-DC03-9AA6FD27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EF05653-3957-BF56-FB90-2AB31CBA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94FDD86-E92B-A8A2-7DC4-9BB98FC9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0545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A3106D-E665-028D-ED5B-B08B8B7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71C2C65-99FE-F9EE-F026-9D2B2405E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3A877F-3573-2751-0561-546A738F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F6D856-9200-DC5A-EE21-1AC20D56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B5CE31-C758-CE15-77D8-1DA746B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3342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04110B2-4CAE-A572-F077-DD3E9FF6B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802D4A9-0FB5-8F7F-AE3A-041DF2ECB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6699DA-4364-C8E9-98C5-6CE1D0F3D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50371E0-DFDE-95E1-1D1D-95BBDFDA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8D49F3-1C9B-C23D-F70D-A90D4C3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278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FFA3E6-C620-28D2-3955-B214AA55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1E0D841-1A1A-E8E0-5FD6-C3EC3087F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14C637-476D-F3D1-DE9D-2D701735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9CC4-FED9-449D-BCEC-9104E45EF66F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56D0AB-3513-3F58-ECB2-3D3C040D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1FE0E90-8D99-5294-EBBB-49EE9A40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110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BB2CBE-DC94-8057-739F-D4F1AC7F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876134-D3D6-B384-2C25-BF339A5EB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B81846B-0935-EB88-BE32-4AADF3BB9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A9E647-15D9-3529-A510-CB332E1D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88C6-7C08-4873-BD38-E8952F2790FA}" type="datetime1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6E11F2B-5AFF-0685-481D-7845E8D3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1029C08-CF4B-53F5-98E5-D8D3505F2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92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851378-62E5-FD11-7D3D-6395E44E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9620259-66F4-680B-EF21-0F38AAAA7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F2E9394-47E0-600B-B2C5-7AF7BC494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AD5C2BC-7A56-033A-613C-9950B355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4B5B5C0-C876-AD3E-BBA6-1431ABB3E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50D5FFB-C8B6-E2C6-6972-35E2F1E40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05CB-9D74-4EB3-B932-F2415694B02B}" type="datetime1">
              <a:rPr lang="tr-TR" smtClean="0"/>
              <a:t>2.07.2026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FE20207-F2AE-B89E-4947-CC05F51B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DBE0AC6-BFA3-19CE-89AD-1311EE3E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052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46B43B-B12F-4ADD-0B7C-C87FD8D8A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7294FEE-7A8A-BBC0-C3F2-417A2383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A6FF-6278-4042-A2D2-2EB48B45FDC2}" type="datetime1">
              <a:rPr lang="tr-TR" smtClean="0"/>
              <a:t>2.07.2026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CD0CA0E-BED6-C6FD-BEF0-18F6AC68A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29496F7-A38F-385C-0B03-AEAB847A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97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459AEC1-9127-AE52-9601-3ED7209F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A50D-93F4-4D4C-9F56-C634CE3364E7}" type="datetime1">
              <a:rPr lang="tr-TR" smtClean="0"/>
              <a:t>2.07.2026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94F2669-6387-1FDA-CD98-18E841C0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21AF9F5-AD89-2C62-88AD-481C8B8C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7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691C1B-918B-B1F8-4ECE-83551E5D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95D609-431F-E148-54C1-97EC5DB95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E71A3DE-E8B2-105E-EC91-EFBB268FD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43D87BB-DEBB-E6BF-C830-9033600F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030C-6F07-469E-90FE-15247EC78970}" type="datetime1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BA4F310-FE9D-CC16-70B4-D041ACAA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B96A9E-9BEE-E670-968F-07F2C388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39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11DA66-4CCE-0CB4-CEDC-B5AA1A2F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018BCED-8DE2-E630-5E15-A3245F1DC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7C6CEDD-56D7-BC1D-BDDF-2E1B2B31A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4875058-3196-77D7-17DB-F7178CD5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3729-A6D0-495D-9E61-3AF7C98C397D}" type="datetime1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44AB686-4DE8-EDCC-5632-54208EED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D545446-2DBC-404F-F411-E91F31B6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13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D8BB320-C01A-B5BA-12FD-ACB20B5D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365125"/>
            <a:ext cx="10165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Örnek: Yaratıcı Drama Nedir?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8128440-113F-0F80-D1AC-FA752BE18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8718" y="1825625"/>
            <a:ext cx="10165081" cy="435133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tr-TR" dirty="0"/>
              <a:t>Öğrencinin yaratıcılığını geliştiren, onu yetiştiren ve hayata hazırlayan drama, eğitimde hem bir alanı hem bir dersi hem de bir öğretim yöntemini ifade etmektedir.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31AEE0-5E25-4FE1-CF64-2294D1C6C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F3AAA5-FDBF-4123-A916-9B2C93523EBE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9C75FE-F87C-1F36-7D66-0644FA4FF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DA2A62-1CBE-7898-AB5C-1903001AE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22D2BD5-3696-0BBF-09CA-69AB4753533B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4" y="99980"/>
            <a:ext cx="885781" cy="915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27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5D34CA6-FDA0-E955-66CA-DB52D022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Kaynaklar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C7EB061-EB1F-DC63-13F9-FE0326806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847DA7-9457-2F13-92E2-D3127D3F2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6D99CD-621F-DB9D-2CD9-9C432FFE9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F08739-1DC1-C634-E855-9B80C65B4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72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65487D-5BCD-F4CC-009E-7744BFF3D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93792"/>
          </a:xfrm>
        </p:spPr>
        <p:txBody>
          <a:bodyPr/>
          <a:lstStyle/>
          <a:p>
            <a:r>
              <a:rPr lang="tr-TR" dirty="0"/>
              <a:t>SAYISAL ELEKTRONİK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A3BE055-7531-60B0-E21B-FEE6BCB91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893792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14. HAFTA</a:t>
            </a:r>
          </a:p>
        </p:txBody>
      </p:sp>
    </p:spTree>
    <p:extLst>
      <p:ext uri="{BB962C8B-B14F-4D97-AF65-F5344CB8AC3E}">
        <p14:creationId xmlns:p14="http://schemas.microsoft.com/office/powerpoint/2010/main" val="441406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8CF2255B-3940-3E3A-44A7-C364BA9F6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38" y="1036554"/>
            <a:ext cx="9121524" cy="4784891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5896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85E8F250-9496-FF1F-2598-56AF40339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36" y="900076"/>
            <a:ext cx="9238728" cy="5057847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3203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CEFF9C6B-BEC1-F6D0-39A8-04FF5F2B0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53" y="1488086"/>
            <a:ext cx="10347908" cy="3881828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1436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2B38AA-B24F-023E-52CB-38119C42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AC4610-C018-DEF8-B0E1-91A61AAB7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/>
              <a:t>Ekiz H., Mantık Devreleri (Sayısal Elektronik), Değişim Yayınları, 2003</a:t>
            </a:r>
          </a:p>
          <a:p>
            <a:r>
              <a:rPr lang="tr-TR" sz="2200" dirty="0"/>
              <a:t>Milli Eğitim Bakanlığı Elektrik Elektronik Teknolojisi Elektronik Sistemler http://www.megep.meb.gov.tr/mte_program_modul/ </a:t>
            </a:r>
          </a:p>
          <a:p>
            <a:r>
              <a:rPr lang="tr-TR" sz="2200" dirty="0"/>
              <a:t>Slayt hazırlanırken yapay zeka araçlarından faydalanılmıştır.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5DD8FA2-F298-9260-8685-28D1E73C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52CEB62-E51C-2677-6717-925F8D7C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FDE5D5-0EF5-52EE-99D5-FF53B628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1725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C6D8EC20-82C3-82C7-B882-344F5E19DBE7}"/>
              </a:ext>
            </a:extLst>
          </p:cNvPr>
          <p:cNvSpPr txBox="1"/>
          <p:nvPr/>
        </p:nvSpPr>
        <p:spPr>
          <a:xfrm>
            <a:off x="3047189" y="3244334"/>
            <a:ext cx="65151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TEŞEKKÜRLER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E26573C-4382-81EB-2B22-724D21122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 / faydin@kastamonu.edu.tr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E451C86-62C0-1BD8-BBCC-001DC7CFFF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4" y="161784"/>
            <a:ext cx="883212" cy="877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86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002D10-CDEE-630F-84E8-315F610E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Haftalık Ders İçerikleri</a:t>
            </a:r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782ACD0D-A8BF-B48D-4039-2BDE585823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394739"/>
              </p:ext>
            </p:extLst>
          </p:nvPr>
        </p:nvGraphicFramePr>
        <p:xfrm>
          <a:off x="1188720" y="1444012"/>
          <a:ext cx="9235440" cy="45684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9684">
                  <a:extLst>
                    <a:ext uri="{9D8B030D-6E8A-4147-A177-3AD203B41FA5}">
                      <a16:colId xmlns:a16="http://schemas.microsoft.com/office/drawing/2014/main" val="2201385474"/>
                    </a:ext>
                  </a:extLst>
                </a:gridCol>
                <a:gridCol w="7865756">
                  <a:extLst>
                    <a:ext uri="{9D8B030D-6E8A-4147-A177-3AD203B41FA5}">
                      <a16:colId xmlns:a16="http://schemas.microsoft.com/office/drawing/2014/main" val="1654174425"/>
                    </a:ext>
                  </a:extLst>
                </a:gridCol>
              </a:tblGrid>
              <a:tr h="400745">
                <a:tc>
                  <a:txBody>
                    <a:bodyPr/>
                    <a:lstStyle/>
                    <a:p>
                      <a:r>
                        <a:rPr lang="tr-TR" sz="1400" dirty="0">
                          <a:effectLst/>
                        </a:rPr>
                        <a:t>1. Hafta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err="1">
                          <a:effectLst/>
                        </a:rPr>
                        <a:t>Binary</a:t>
                      </a:r>
                      <a:r>
                        <a:rPr lang="tr-TR" sz="1400" dirty="0">
                          <a:effectLst/>
                        </a:rPr>
                        <a:t>, desimal, </a:t>
                      </a:r>
                      <a:r>
                        <a:rPr lang="tr-TR" sz="1400" dirty="0" err="1">
                          <a:effectLst/>
                        </a:rPr>
                        <a:t>hexadesimal</a:t>
                      </a:r>
                      <a:r>
                        <a:rPr lang="tr-TR" sz="1400" dirty="0">
                          <a:effectLst/>
                        </a:rPr>
                        <a:t> ve </a:t>
                      </a:r>
                      <a:r>
                        <a:rPr lang="tr-TR" sz="1400" dirty="0" err="1">
                          <a:effectLst/>
                        </a:rPr>
                        <a:t>octal</a:t>
                      </a:r>
                      <a:r>
                        <a:rPr lang="tr-TR" sz="1400" dirty="0">
                          <a:effectLst/>
                        </a:rPr>
                        <a:t> sayı sistemleri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119075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2.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Binary, desimal, hexadesimal ve octal sayı sistemlerinde aritmetik işlemler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843787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3.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effectLst/>
                        </a:rPr>
                        <a:t>Kodlama ve kodlar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560225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4.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effectLst/>
                        </a:rPr>
                        <a:t>Mantık 0 ve Mantık 1 kavramları, </a:t>
                      </a:r>
                      <a:r>
                        <a:rPr lang="tr-TR" sz="1400" dirty="0" err="1">
                          <a:effectLst/>
                        </a:rPr>
                        <a:t>Boolean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r>
                        <a:rPr lang="tr-TR" sz="1400" dirty="0" err="1">
                          <a:effectLst/>
                        </a:rPr>
                        <a:t>Aritmatiği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159026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5.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err="1">
                          <a:effectLst/>
                        </a:rPr>
                        <a:t>Boolean</a:t>
                      </a:r>
                      <a:r>
                        <a:rPr lang="tr-TR" sz="1400" dirty="0">
                          <a:effectLst/>
                        </a:rPr>
                        <a:t> Teoremleri, Mantıksal ifadelerin </a:t>
                      </a:r>
                      <a:r>
                        <a:rPr lang="tr-TR" sz="1400" dirty="0" err="1">
                          <a:effectLst/>
                        </a:rPr>
                        <a:t>Boolean</a:t>
                      </a:r>
                      <a:r>
                        <a:rPr lang="tr-TR" sz="1400" dirty="0">
                          <a:effectLst/>
                        </a:rPr>
                        <a:t> kurallarıyla sadeleştirilmesi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227908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6.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Doğruluk tabloları</a:t>
                      </a:r>
                      <a:r>
                        <a:rPr lang="tr-TR" sz="1400" dirty="0">
                          <a:effectLst/>
                        </a:rPr>
                        <a:t>, </a:t>
                      </a:r>
                      <a:r>
                        <a:rPr lang="tr-TR" sz="1400" dirty="0" err="1">
                          <a:effectLst/>
                        </a:rPr>
                        <a:t>minterm</a:t>
                      </a:r>
                      <a:r>
                        <a:rPr lang="tr-TR" sz="1400" dirty="0">
                          <a:effectLst/>
                        </a:rPr>
                        <a:t> ve </a:t>
                      </a:r>
                      <a:r>
                        <a:rPr lang="tr-TR" sz="1400" dirty="0" err="1">
                          <a:effectLst/>
                        </a:rPr>
                        <a:t>maxtermler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347027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7.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Mantıksal kapı devreleri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138756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 dirty="0">
                          <a:effectLst/>
                        </a:rPr>
                        <a:t>8. Hafta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Mantık fonksiyonlarından devre çizimi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480125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9.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Evrensel Lojik Kapılar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21320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10.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Sayısal Entegreler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775267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11.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Entegre devre aileleri ve teknik özellikleri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612134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12.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Karnaugh</a:t>
                      </a:r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haritaları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405206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13.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 problemin mantık devresini kurmak ve çalıştırmak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226077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14.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Bileşik Mantık Devreleri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07832"/>
                  </a:ext>
                </a:extLst>
              </a:tr>
            </a:tbl>
          </a:graphicData>
        </a:graphic>
      </p:graphicFrame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Gör.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741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782ACD0D-A8BF-B48D-4039-2BDE585823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903012"/>
              </p:ext>
            </p:extLst>
          </p:nvPr>
        </p:nvGraphicFramePr>
        <p:xfrm>
          <a:off x="2209799" y="2713251"/>
          <a:ext cx="8012373" cy="3169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294">
                  <a:extLst>
                    <a:ext uri="{9D8B030D-6E8A-4147-A177-3AD203B41FA5}">
                      <a16:colId xmlns:a16="http://schemas.microsoft.com/office/drawing/2014/main" val="2201385474"/>
                    </a:ext>
                  </a:extLst>
                </a:gridCol>
                <a:gridCol w="6824079">
                  <a:extLst>
                    <a:ext uri="{9D8B030D-6E8A-4147-A177-3AD203B41FA5}">
                      <a16:colId xmlns:a16="http://schemas.microsoft.com/office/drawing/2014/main" val="1654174425"/>
                    </a:ext>
                  </a:extLst>
                </a:gridCol>
              </a:tblGrid>
              <a:tr h="241555">
                <a:tc>
                  <a:txBody>
                    <a:bodyPr/>
                    <a:lstStyle/>
                    <a:p>
                      <a:r>
                        <a:rPr lang="tr-TR" sz="2000">
                          <a:effectLst/>
                        </a:rPr>
                        <a:t>14. Hafta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Bileşik Mantık Devreleri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119075"/>
                  </a:ext>
                </a:extLst>
              </a:tr>
              <a:tr h="241555">
                <a:tc>
                  <a:txBody>
                    <a:bodyPr/>
                    <a:lstStyle/>
                    <a:p>
                      <a:endParaRPr lang="tr-TR" sz="20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843787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560225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159026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227908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347027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138756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480125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21320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775267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612134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405206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226077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07832"/>
                  </a:ext>
                </a:extLst>
              </a:tr>
            </a:tbl>
          </a:graphicData>
        </a:graphic>
      </p:graphicFrame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Gör.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9121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61B82F38-401B-8DC0-4B1F-A82D669EC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78" y="845485"/>
            <a:ext cx="8402644" cy="5167029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7898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10F3D834-B586-E390-80E9-17B5D9E6E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70" y="1602081"/>
            <a:ext cx="11020259" cy="3653838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8507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F38F3CC7-2CA6-4538-E1CF-36E50F3B7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26" y="947616"/>
            <a:ext cx="10209747" cy="4962768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306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7C1F3B6D-5F0F-228A-E0F5-A2247BB27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61" y="1009259"/>
            <a:ext cx="9028277" cy="4839482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5779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5C62389B-2D24-18B3-682F-7357C51E9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9" y="2201616"/>
            <a:ext cx="11817421" cy="2454767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553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A1EBABA6-E52F-34B6-C0B8-CF0070215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83" y="988787"/>
            <a:ext cx="9231034" cy="4880426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670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279</Words>
  <Application>Microsoft Office PowerPoint</Application>
  <PresentationFormat>Geniş ekran</PresentationFormat>
  <Paragraphs>76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Times New Roman</vt:lpstr>
      <vt:lpstr>Office Teması</vt:lpstr>
      <vt:lpstr>Özel Tasarım</vt:lpstr>
      <vt:lpstr>SAYISAL ELEKTRONİK</vt:lpstr>
      <vt:lpstr>Haftalık Ders İçerikleri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KAYNAKLAR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EÖ</dc:creator>
  <cp:lastModifiedBy>FATIH AYDIN</cp:lastModifiedBy>
  <cp:revision>9</cp:revision>
  <dcterms:created xsi:type="dcterms:W3CDTF">2026-04-02T07:47:59Z</dcterms:created>
  <dcterms:modified xsi:type="dcterms:W3CDTF">2026-07-02T11:22:28Z</dcterms:modified>
</cp:coreProperties>
</file>