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9" r:id="rId3"/>
    <p:sldId id="268" r:id="rId4"/>
    <p:sldId id="301" r:id="rId5"/>
    <p:sldId id="382" r:id="rId6"/>
    <p:sldId id="383" r:id="rId7"/>
    <p:sldId id="384" r:id="rId8"/>
    <p:sldId id="385" r:id="rId9"/>
    <p:sldId id="381" r:id="rId10"/>
    <p:sldId id="379" r:id="rId11"/>
    <p:sldId id="388" r:id="rId12"/>
    <p:sldId id="390" r:id="rId13"/>
    <p:sldId id="391" r:id="rId14"/>
    <p:sldId id="392" r:id="rId15"/>
    <p:sldId id="387" r:id="rId16"/>
    <p:sldId id="415" r:id="rId17"/>
    <p:sldId id="416" r:id="rId18"/>
    <p:sldId id="393" r:id="rId19"/>
    <p:sldId id="394" r:id="rId20"/>
    <p:sldId id="395" r:id="rId21"/>
    <p:sldId id="377" r:id="rId22"/>
    <p:sldId id="376" r:id="rId23"/>
    <p:sldId id="396" r:id="rId24"/>
    <p:sldId id="375" r:id="rId25"/>
    <p:sldId id="397" r:id="rId26"/>
    <p:sldId id="398" r:id="rId27"/>
    <p:sldId id="399" r:id="rId28"/>
    <p:sldId id="400" r:id="rId29"/>
    <p:sldId id="401" r:id="rId30"/>
    <p:sldId id="403" r:id="rId31"/>
    <p:sldId id="402" r:id="rId32"/>
    <p:sldId id="404" r:id="rId33"/>
    <p:sldId id="406" r:id="rId34"/>
    <p:sldId id="407" r:id="rId35"/>
    <p:sldId id="409" r:id="rId36"/>
    <p:sldId id="408" r:id="rId37"/>
    <p:sldId id="411" r:id="rId38"/>
    <p:sldId id="413" r:id="rId39"/>
    <p:sldId id="414" r:id="rId40"/>
    <p:sldId id="374" r:id="rId41"/>
    <p:sldId id="259"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üler Demir" initials="GD" lastIdx="1" clrIdx="0">
    <p:extLst>
      <p:ext uri="{19B8F6BF-5375-455C-9EA6-DF929625EA0E}">
        <p15:presenceInfo xmlns:p15="http://schemas.microsoft.com/office/powerpoint/2012/main" userId="51ad5cf4d18398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98" autoAdjust="0"/>
    <p:restoredTop sz="94660"/>
  </p:normalViewPr>
  <p:slideViewPr>
    <p:cSldViewPr snapToGrid="0">
      <p:cViewPr varScale="1">
        <p:scale>
          <a:sx n="69" d="100"/>
          <a:sy n="69" d="100"/>
        </p:scale>
        <p:origin x="75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LER DEMIR" userId="fd11c474-b5f6-4369-b88b-5b53ab0cabe3" providerId="ADAL" clId="{5D262C88-C715-46C3-882B-885AC25BF48B}"/>
    <pc:docChg chg="modSld">
      <pc:chgData name="GULER DEMIR" userId="fd11c474-b5f6-4369-b88b-5b53ab0cabe3" providerId="ADAL" clId="{5D262C88-C715-46C3-882B-885AC25BF48B}" dt="2026-05-14T16:30:02.660" v="26" actId="12"/>
      <pc:docMkLst>
        <pc:docMk/>
      </pc:docMkLst>
      <pc:sldChg chg="modSp mod">
        <pc:chgData name="GULER DEMIR" userId="fd11c474-b5f6-4369-b88b-5b53ab0cabe3" providerId="ADAL" clId="{5D262C88-C715-46C3-882B-885AC25BF48B}" dt="2026-05-14T16:23:23.134" v="2" actId="255"/>
        <pc:sldMkLst>
          <pc:docMk/>
          <pc:sldMk cId="951358384" sldId="256"/>
        </pc:sldMkLst>
        <pc:spChg chg="mod">
          <ac:chgData name="GULER DEMIR" userId="fd11c474-b5f6-4369-b88b-5b53ab0cabe3" providerId="ADAL" clId="{5D262C88-C715-46C3-882B-885AC25BF48B}" dt="2026-05-14T16:23:23.134" v="2" actId="255"/>
          <ac:spMkLst>
            <pc:docMk/>
            <pc:sldMk cId="951358384" sldId="256"/>
            <ac:spMk id="2" creationId="{00000000-0000-0000-0000-000000000000}"/>
          </ac:spMkLst>
        </pc:spChg>
      </pc:sldChg>
      <pc:sldChg chg="modSp mod">
        <pc:chgData name="GULER DEMIR" userId="fd11c474-b5f6-4369-b88b-5b53ab0cabe3" providerId="ADAL" clId="{5D262C88-C715-46C3-882B-885AC25BF48B}" dt="2026-05-14T16:30:02.660" v="26" actId="12"/>
        <pc:sldMkLst>
          <pc:docMk/>
          <pc:sldMk cId="2053632720" sldId="259"/>
        </pc:sldMkLst>
        <pc:spChg chg="mod">
          <ac:chgData name="GULER DEMIR" userId="fd11c474-b5f6-4369-b88b-5b53ab0cabe3" providerId="ADAL" clId="{5D262C88-C715-46C3-882B-885AC25BF48B}" dt="2026-05-14T16:30:02.660" v="26" actId="12"/>
          <ac:spMkLst>
            <pc:docMk/>
            <pc:sldMk cId="2053632720" sldId="259"/>
            <ac:spMk id="3" creationId="{00000000-0000-0000-0000-000000000000}"/>
          </ac:spMkLst>
        </pc:spChg>
      </pc:sldChg>
      <pc:sldChg chg="modSp mod">
        <pc:chgData name="GULER DEMIR" userId="fd11c474-b5f6-4369-b88b-5b53ab0cabe3" providerId="ADAL" clId="{5D262C88-C715-46C3-882B-885AC25BF48B}" dt="2026-05-14T16:24:07.071" v="5" actId="12"/>
        <pc:sldMkLst>
          <pc:docMk/>
          <pc:sldMk cId="4088613481" sldId="268"/>
        </pc:sldMkLst>
        <pc:spChg chg="mod">
          <ac:chgData name="GULER DEMIR" userId="fd11c474-b5f6-4369-b88b-5b53ab0cabe3" providerId="ADAL" clId="{5D262C88-C715-46C3-882B-885AC25BF48B}" dt="2026-05-14T16:24:07.071" v="5" actId="12"/>
          <ac:spMkLst>
            <pc:docMk/>
            <pc:sldMk cId="4088613481" sldId="268"/>
            <ac:spMk id="3" creationId="{6CABB9E9-7DA7-206D-2E8C-E6913BCE2D07}"/>
          </ac:spMkLst>
        </pc:spChg>
      </pc:sldChg>
      <pc:sldChg chg="modSp mod">
        <pc:chgData name="GULER DEMIR" userId="fd11c474-b5f6-4369-b88b-5b53ab0cabe3" providerId="ADAL" clId="{5D262C88-C715-46C3-882B-885AC25BF48B}" dt="2026-05-14T16:24:26.505" v="14" actId="20577"/>
        <pc:sldMkLst>
          <pc:docMk/>
          <pc:sldMk cId="2332626225" sldId="301"/>
        </pc:sldMkLst>
        <pc:spChg chg="mod">
          <ac:chgData name="GULER DEMIR" userId="fd11c474-b5f6-4369-b88b-5b53ab0cabe3" providerId="ADAL" clId="{5D262C88-C715-46C3-882B-885AC25BF48B}" dt="2026-05-14T16:24:26.505" v="14" actId="20577"/>
          <ac:spMkLst>
            <pc:docMk/>
            <pc:sldMk cId="2332626225" sldId="301"/>
            <ac:spMk id="3" creationId="{AAFDF6B6-CDA1-901C-C332-14BC3A3157D6}"/>
          </ac:spMkLst>
        </pc:spChg>
      </pc:sldChg>
      <pc:sldChg chg="modSp mod">
        <pc:chgData name="GULER DEMIR" userId="fd11c474-b5f6-4369-b88b-5b53ab0cabe3" providerId="ADAL" clId="{5D262C88-C715-46C3-882B-885AC25BF48B}" dt="2026-05-14T16:28:04.964" v="24" actId="1076"/>
        <pc:sldMkLst>
          <pc:docMk/>
          <pc:sldMk cId="846274723" sldId="375"/>
        </pc:sldMkLst>
        <pc:spChg chg="mod">
          <ac:chgData name="GULER DEMIR" userId="fd11c474-b5f6-4369-b88b-5b53ab0cabe3" providerId="ADAL" clId="{5D262C88-C715-46C3-882B-885AC25BF48B}" dt="2026-05-14T16:28:04.964" v="24" actId="1076"/>
          <ac:spMkLst>
            <pc:docMk/>
            <pc:sldMk cId="846274723" sldId="375"/>
            <ac:spMk id="3" creationId="{AAFDF6B6-CDA1-901C-C332-14BC3A3157D6}"/>
          </ac:spMkLst>
        </pc:spChg>
      </pc:sldChg>
      <pc:sldChg chg="modSp mod">
        <pc:chgData name="GULER DEMIR" userId="fd11c474-b5f6-4369-b88b-5b53ab0cabe3" providerId="ADAL" clId="{5D262C88-C715-46C3-882B-885AC25BF48B}" dt="2026-05-14T16:26:14.014" v="16" actId="207"/>
        <pc:sldMkLst>
          <pc:docMk/>
          <pc:sldMk cId="1717321915" sldId="387"/>
        </pc:sldMkLst>
        <pc:spChg chg="mod">
          <ac:chgData name="GULER DEMIR" userId="fd11c474-b5f6-4369-b88b-5b53ab0cabe3" providerId="ADAL" clId="{5D262C88-C715-46C3-882B-885AC25BF48B}" dt="2026-05-14T16:26:14.014" v="16" actId="207"/>
          <ac:spMkLst>
            <pc:docMk/>
            <pc:sldMk cId="1717321915" sldId="387"/>
            <ac:spMk id="3" creationId="{AAFDF6B6-CDA1-901C-C332-14BC3A3157D6}"/>
          </ac:spMkLst>
        </pc:spChg>
      </pc:sldChg>
      <pc:sldChg chg="modSp mod">
        <pc:chgData name="GULER DEMIR" userId="fd11c474-b5f6-4369-b88b-5b53ab0cabe3" providerId="ADAL" clId="{5D262C88-C715-46C3-882B-885AC25BF48B}" dt="2026-05-14T16:25:56.678" v="15" actId="207"/>
        <pc:sldMkLst>
          <pc:docMk/>
          <pc:sldMk cId="3741958315" sldId="392"/>
        </pc:sldMkLst>
        <pc:spChg chg="mod">
          <ac:chgData name="GULER DEMIR" userId="fd11c474-b5f6-4369-b88b-5b53ab0cabe3" providerId="ADAL" clId="{5D262C88-C715-46C3-882B-885AC25BF48B}" dt="2026-05-14T16:25:56.678" v="15" actId="207"/>
          <ac:spMkLst>
            <pc:docMk/>
            <pc:sldMk cId="3741958315" sldId="392"/>
            <ac:spMk id="3" creationId="{AAFDF6B6-CDA1-901C-C332-14BC3A3157D6}"/>
          </ac:spMkLst>
        </pc:spChg>
      </pc:sldChg>
      <pc:sldChg chg="modSp mod">
        <pc:chgData name="GULER DEMIR" userId="fd11c474-b5f6-4369-b88b-5b53ab0cabe3" providerId="ADAL" clId="{5D262C88-C715-46C3-882B-885AC25BF48B}" dt="2026-05-14T16:26:54.878" v="19" actId="207"/>
        <pc:sldMkLst>
          <pc:docMk/>
          <pc:sldMk cId="3408389145" sldId="393"/>
        </pc:sldMkLst>
        <pc:spChg chg="mod">
          <ac:chgData name="GULER DEMIR" userId="fd11c474-b5f6-4369-b88b-5b53ab0cabe3" providerId="ADAL" clId="{5D262C88-C715-46C3-882B-885AC25BF48B}" dt="2026-05-14T16:26:54.878" v="19" actId="207"/>
          <ac:spMkLst>
            <pc:docMk/>
            <pc:sldMk cId="3408389145" sldId="393"/>
            <ac:spMk id="3" creationId="{AAFDF6B6-CDA1-901C-C332-14BC3A3157D6}"/>
          </ac:spMkLst>
        </pc:spChg>
      </pc:sldChg>
      <pc:sldChg chg="modSp mod">
        <pc:chgData name="GULER DEMIR" userId="fd11c474-b5f6-4369-b88b-5b53ab0cabe3" providerId="ADAL" clId="{5D262C88-C715-46C3-882B-885AC25BF48B}" dt="2026-05-14T16:27:25.772" v="21" actId="207"/>
        <pc:sldMkLst>
          <pc:docMk/>
          <pc:sldMk cId="35169975" sldId="394"/>
        </pc:sldMkLst>
        <pc:spChg chg="mod">
          <ac:chgData name="GULER DEMIR" userId="fd11c474-b5f6-4369-b88b-5b53ab0cabe3" providerId="ADAL" clId="{5D262C88-C715-46C3-882B-885AC25BF48B}" dt="2026-05-14T16:27:25.772" v="21" actId="207"/>
          <ac:spMkLst>
            <pc:docMk/>
            <pc:sldMk cId="35169975" sldId="394"/>
            <ac:spMk id="3" creationId="{AAFDF6B6-CDA1-901C-C332-14BC3A3157D6}"/>
          </ac:spMkLst>
        </pc:spChg>
      </pc:sldChg>
      <pc:sldChg chg="modSp mod">
        <pc:chgData name="GULER DEMIR" userId="fd11c474-b5f6-4369-b88b-5b53ab0cabe3" providerId="ADAL" clId="{5D262C88-C715-46C3-882B-885AC25BF48B}" dt="2026-05-14T16:27:39.589" v="23" actId="1076"/>
        <pc:sldMkLst>
          <pc:docMk/>
          <pc:sldMk cId="1602493535" sldId="395"/>
        </pc:sldMkLst>
        <pc:spChg chg="mod">
          <ac:chgData name="GULER DEMIR" userId="fd11c474-b5f6-4369-b88b-5b53ab0cabe3" providerId="ADAL" clId="{5D262C88-C715-46C3-882B-885AC25BF48B}" dt="2026-05-14T16:27:39.589" v="23" actId="1076"/>
          <ac:spMkLst>
            <pc:docMk/>
            <pc:sldMk cId="1602493535" sldId="395"/>
            <ac:spMk id="3" creationId="{AAFDF6B6-CDA1-901C-C332-14BC3A3157D6}"/>
          </ac:spMkLst>
        </pc:spChg>
      </pc:sldChg>
      <pc:sldChg chg="modSp mod">
        <pc:chgData name="GULER DEMIR" userId="fd11c474-b5f6-4369-b88b-5b53ab0cabe3" providerId="ADAL" clId="{5D262C88-C715-46C3-882B-885AC25BF48B}" dt="2026-05-14T16:26:29.356" v="17" actId="207"/>
        <pc:sldMkLst>
          <pc:docMk/>
          <pc:sldMk cId="1283112687" sldId="415"/>
        </pc:sldMkLst>
        <pc:spChg chg="mod">
          <ac:chgData name="GULER DEMIR" userId="fd11c474-b5f6-4369-b88b-5b53ab0cabe3" providerId="ADAL" clId="{5D262C88-C715-46C3-882B-885AC25BF48B}" dt="2026-05-14T16:26:29.356" v="17" actId="207"/>
          <ac:spMkLst>
            <pc:docMk/>
            <pc:sldMk cId="1283112687" sldId="415"/>
            <ac:spMk id="3" creationId="{AAFDF6B6-CDA1-901C-C332-14BC3A3157D6}"/>
          </ac:spMkLst>
        </pc:spChg>
      </pc:sldChg>
      <pc:sldChg chg="modSp mod">
        <pc:chgData name="GULER DEMIR" userId="fd11c474-b5f6-4369-b88b-5b53ab0cabe3" providerId="ADAL" clId="{5D262C88-C715-46C3-882B-885AC25BF48B}" dt="2026-05-14T16:27:10.656" v="20" actId="207"/>
        <pc:sldMkLst>
          <pc:docMk/>
          <pc:sldMk cId="562559597" sldId="416"/>
        </pc:sldMkLst>
        <pc:spChg chg="mod">
          <ac:chgData name="GULER DEMIR" userId="fd11c474-b5f6-4369-b88b-5b53ab0cabe3" providerId="ADAL" clId="{5D262C88-C715-46C3-882B-885AC25BF48B}" dt="2026-05-14T16:26:40.163" v="18" actId="207"/>
          <ac:spMkLst>
            <pc:docMk/>
            <pc:sldMk cId="562559597" sldId="416"/>
            <ac:spMk id="3" creationId="{AAFDF6B6-CDA1-901C-C332-14BC3A3157D6}"/>
          </ac:spMkLst>
        </pc:spChg>
        <pc:spChg chg="mod">
          <ac:chgData name="GULER DEMIR" userId="fd11c474-b5f6-4369-b88b-5b53ab0cabe3" providerId="ADAL" clId="{5D262C88-C715-46C3-882B-885AC25BF48B}" dt="2026-05-14T16:27:10.656" v="20" actId="207"/>
          <ac:spMkLst>
            <pc:docMk/>
            <pc:sldMk cId="562559597" sldId="416"/>
            <ac:spMk id="7" creationId="{8AD9B7DA-0261-5A80-2415-08D687CB66E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5/14/2026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5/14/2026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www.entererp.com/blog/swot-analizi-nedir" TargetMode="External"/><Relationship Id="rId7" Type="http://schemas.openxmlformats.org/officeDocument/2006/relationships/hyperlink" Target="https://www.iitoolkit.com/start/systems.html#:~:text=A%20systems%20approach%20is%20a,relationships%20and%20interactions%20between%20them" TargetMode="External"/><Relationship Id="rId2" Type="http://schemas.openxmlformats.org/officeDocument/2006/relationships/hyperlink" Target="https://doi.org/10.1080/02604027.1999.9972740" TargetMode="External"/><Relationship Id="rId1" Type="http://schemas.openxmlformats.org/officeDocument/2006/relationships/slideLayout" Target="../slideLayouts/slideLayout2.xml"/><Relationship Id="rId6" Type="http://schemas.openxmlformats.org/officeDocument/2006/relationships/hyperlink" Target="https://www.ala.org/aboutala/offices/hrdr/librarysupportstaff/library_support_staff_in_an_age_of_change" TargetMode="External"/><Relationship Id="rId5" Type="http://schemas.openxmlformats.org/officeDocument/2006/relationships/hyperlink" Target="https://rapidbi.com/criticalsuccessfactors/" TargetMode="External"/><Relationship Id="rId4" Type="http://schemas.openxmlformats.org/officeDocument/2006/relationships/hyperlink" Target="https://www.librarianshipstudies.com/2015/05/acquisitions.html#:~:text=In%20large%20academic%20libraries%20acquisitions,can%20be%20obtained%20if%20th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04460" y="775855"/>
            <a:ext cx="9795013" cy="2653145"/>
          </a:xfrm>
        </p:spPr>
        <p:txBody>
          <a:bodyPr/>
          <a:lstStyle/>
          <a:p>
            <a:pPr algn="ctr"/>
            <a:r>
              <a:rPr lang="tr-TR" sz="2800" b="1" dirty="0">
                <a:solidFill>
                  <a:schemeClr val="tx1"/>
                </a:solidFill>
              </a:rPr>
              <a:t>BİLGİ VE BELGE MERKEZLERİ YÖNETİMİ</a:t>
            </a:r>
            <a:br>
              <a:rPr lang="tr-TR" sz="2800" b="1" dirty="0">
                <a:solidFill>
                  <a:schemeClr val="tx1"/>
                </a:solidFill>
              </a:rPr>
            </a:br>
            <a:r>
              <a:rPr lang="tr-TR" sz="2800" b="1" dirty="0">
                <a:solidFill>
                  <a:schemeClr val="tx1"/>
                </a:solidFill>
              </a:rPr>
              <a:t>10. HAFTA</a:t>
            </a:r>
            <a:br>
              <a:rPr lang="tr-TR" sz="2800" b="1" dirty="0">
                <a:solidFill>
                  <a:schemeClr val="tx1"/>
                </a:solidFill>
              </a:rPr>
            </a:br>
            <a:r>
              <a:rPr lang="tr-TR" sz="2600" b="1" dirty="0">
                <a:solidFill>
                  <a:schemeClr val="tx1"/>
                </a:solidFill>
              </a:rPr>
              <a:t>Bilgi ve Belge Merkezleri için Gelişimsel Operasyonel Planlar, Sistem Yaklaşımı ve Örgütleme/Organizasyon</a:t>
            </a:r>
            <a:br>
              <a:rPr lang="tr-TR" sz="2600" b="1" dirty="0">
                <a:solidFill>
                  <a:schemeClr val="tx1"/>
                </a:solidFill>
              </a:rPr>
            </a:br>
            <a:endParaRPr lang="en-US" sz="2600" b="1" dirty="0">
              <a:solidFill>
                <a:schemeClr val="tx1"/>
              </a:solidFill>
            </a:endParaRPr>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868618"/>
          </a:xfrm>
        </p:spPr>
        <p:txBody>
          <a:bodyPr>
            <a:noAutofit/>
          </a:bodyPr>
          <a:lstStyle/>
          <a:p>
            <a:pPr algn="ctr"/>
            <a:r>
              <a:rPr lang="tr-TR" sz="2200" b="1" dirty="0">
                <a:solidFill>
                  <a:schemeClr val="tx1"/>
                </a:solidFill>
              </a:rPr>
              <a:t>BİLGİ VE BELGE MERKEZLERİ İÇİN STRATEJİ GELİŞTİRME: STRATEJİK PLANLAMADA 3 AŞAMA</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5550" y="1052946"/>
            <a:ext cx="9438005" cy="5237018"/>
          </a:xfrm>
        </p:spPr>
        <p:txBody>
          <a:bodyPr>
            <a:noAutofit/>
          </a:bodyPr>
          <a:lstStyle/>
          <a:p>
            <a:pPr marL="0" indent="0" algn="ctr">
              <a:buNone/>
            </a:pPr>
            <a:r>
              <a:rPr lang="tr-TR" sz="1700" b="1" u="sng" dirty="0"/>
              <a:t>Dış Çevre Analizi </a:t>
            </a:r>
          </a:p>
          <a:p>
            <a:pPr algn="just"/>
            <a:r>
              <a:rPr lang="tr-TR" sz="1700" b="1" dirty="0"/>
              <a:t>Kütüphanenin dış çevresindeki değişme ve gelişmelere bağlı olarak karşı karşıya kalacağı fırsat veya tehditlerin önceden tahmin edilmesine yönelik çalışmaları kapsar. </a:t>
            </a:r>
          </a:p>
          <a:p>
            <a:pPr algn="just"/>
            <a:r>
              <a:rPr lang="tr-TR" sz="1700" b="1" dirty="0"/>
              <a:t>Kütüphane çevresinin mevcut yapısı belirlenir ve gelecekte alacağı durum tahmin edilerek, kütüphane üzerine yapacağı etkiler öngörülür.</a:t>
            </a:r>
          </a:p>
          <a:p>
            <a:pPr marL="0" indent="0" algn="ctr">
              <a:buNone/>
            </a:pPr>
            <a:r>
              <a:rPr lang="tr-TR" sz="1700" b="1" u="sng" dirty="0"/>
              <a:t>Örgüt İçi Kaynak ve Yeteneklerin Analizi </a:t>
            </a:r>
          </a:p>
          <a:p>
            <a:pPr algn="just"/>
            <a:r>
              <a:rPr lang="tr-TR" sz="1700" b="1" dirty="0"/>
              <a:t>Dış çevredeki değişme ve gelişmelerden ne kadar yararlanılabileceğinin belirlenmesi için kütüphanenin sahip olduğu kaynak ve yeteneklerin tanınmasına yönelik çalışmaları kapsar.</a:t>
            </a:r>
          </a:p>
          <a:p>
            <a:pPr algn="just"/>
            <a:r>
              <a:rPr lang="tr-TR" sz="1700" b="1" dirty="0"/>
              <a:t>Dış çevre analizi ve kütüphane-içi kaynak ve yeteneklerin analizinde çeşitli bilgi kaynaklarına başvurulur. Yazılı kaynak ve dokümanlar, alan araştırması, sözlü kaynaklar, resmi olmayan kaynaklar ve Internet kaynakları başlıca bilgi kaynakları örnekleridir.</a:t>
            </a:r>
          </a:p>
          <a:p>
            <a:pPr marL="0" indent="0" algn="ctr">
              <a:buNone/>
            </a:pPr>
            <a:r>
              <a:rPr lang="tr-TR" sz="1700" b="1" u="sng" dirty="0"/>
              <a:t>Kritik faktör/etmen analizi</a:t>
            </a:r>
          </a:p>
          <a:p>
            <a:pPr algn="just"/>
            <a:r>
              <a:rPr lang="tr-TR" sz="1700" b="1" dirty="0"/>
              <a:t>SWOT analizi, yetenek profili ve dört etmen analizi gibi çeşitli çözümleme tekniklerinden de yararlanılır. Kritik faktör analizi, kütüphane/</a:t>
            </a:r>
            <a:r>
              <a:rPr lang="tr-TR" sz="1700" b="1" dirty="0" err="1"/>
              <a:t>BBM’lerin</a:t>
            </a:r>
            <a:r>
              <a:rPr lang="tr-TR" sz="1700" b="1" dirty="0"/>
              <a:t> başarısını etkileyen önemli ögelerin belirlenmesini sağlar </a:t>
            </a:r>
            <a:r>
              <a:rPr lang="tr-TR" sz="1500" b="1" dirty="0"/>
              <a:t>(</a:t>
            </a:r>
            <a:r>
              <a:rPr lang="tr-TR" sz="1500" b="1" dirty="0" err="1"/>
              <a:t>Kurulgan</a:t>
            </a:r>
            <a:r>
              <a:rPr lang="tr-TR" sz="1500" b="1" dirty="0"/>
              <a:t>, 2015, </a:t>
            </a:r>
            <a:r>
              <a:rPr lang="tr-TR" sz="1500" b="1" dirty="0" err="1"/>
              <a:t>ss</a:t>
            </a:r>
            <a:r>
              <a:rPr lang="tr-TR" sz="1500" b="1" dirty="0"/>
              <a:t>. 193-194).</a:t>
            </a:r>
          </a:p>
        </p:txBody>
      </p:sp>
    </p:spTree>
    <p:extLst>
      <p:ext uri="{BB962C8B-B14F-4D97-AF65-F5344CB8AC3E}">
        <p14:creationId xmlns:p14="http://schemas.microsoft.com/office/powerpoint/2010/main" val="15391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868618"/>
          </a:xfrm>
        </p:spPr>
        <p:txBody>
          <a:bodyPr>
            <a:noAutofit/>
          </a:bodyPr>
          <a:lstStyle/>
          <a:p>
            <a:pPr algn="ctr"/>
            <a:r>
              <a:rPr lang="tr-TR" sz="2200" b="1" dirty="0">
                <a:solidFill>
                  <a:schemeClr val="tx1"/>
                </a:solidFill>
              </a:rPr>
              <a:t>BİLGİ VE BELGE MERKEZLERİ İÇİN STRATEJİ GELİŞTİRME: STRATEJİK PLANLAMADA KRİTİK FAKTÖR ANALİZİ</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5550" y="1052946"/>
            <a:ext cx="9438005" cy="4073236"/>
          </a:xfrm>
        </p:spPr>
        <p:txBody>
          <a:bodyPr>
            <a:noAutofit/>
          </a:bodyPr>
          <a:lstStyle/>
          <a:p>
            <a:pPr algn="just"/>
            <a:r>
              <a:rPr lang="tr-TR" sz="2000" b="1" dirty="0"/>
              <a:t>Kritik Faktör Analizi (CFA, Critical </a:t>
            </a:r>
            <a:r>
              <a:rPr lang="tr-TR" sz="2000" b="1" dirty="0" err="1"/>
              <a:t>Factor</a:t>
            </a:r>
            <a:r>
              <a:rPr lang="tr-TR" sz="2000" b="1" dirty="0"/>
              <a:t> Analysis) hem bilim hem de beşeri bilimleri bir araya getirerek ortak önemli ögeleri belirlemek ve kullanmak amacıyla geliştirilmiş genel bir modeldir. </a:t>
            </a:r>
          </a:p>
          <a:p>
            <a:pPr algn="just"/>
            <a:r>
              <a:rPr lang="tr-TR" sz="2000" b="1" dirty="0"/>
              <a:t>CFA, kütüphane yönetiminde kullanılacak sistemleri tahmin etmek, analiz etmek ve tasarlamak için bir araç olarak işe yarayabilir. </a:t>
            </a:r>
          </a:p>
          <a:p>
            <a:pPr algn="just"/>
            <a:r>
              <a:rPr lang="tr-TR" sz="2000" b="1" dirty="0"/>
              <a:t>Bu yöntemi kullanmak, kütüphane ve bilgi-belge merkezlerindeki karmaşık yapıyı daha iyi anlamaya ve gereksiz farklılıkları azaltmaya yardımcı olabilir. </a:t>
            </a:r>
          </a:p>
          <a:p>
            <a:pPr algn="just"/>
            <a:r>
              <a:rPr lang="tr-TR" sz="2000" b="1" dirty="0"/>
              <a:t>Ayrıca, sistemlerin nasıl daha akıllı hale getirilebileceğine ilişkin fikirler sağlar ve sistem bilimlerinin daha geniş kabul görmesine katkıda bulunabilir </a:t>
            </a:r>
            <a:r>
              <a:rPr lang="tr-TR" sz="1500" b="1" dirty="0"/>
              <a:t>(</a:t>
            </a:r>
            <a:r>
              <a:rPr lang="en-US" sz="1500" b="1" dirty="0"/>
              <a:t>Crabtree, 1999).</a:t>
            </a:r>
            <a:endParaRPr lang="tr-TR" sz="1500" b="1" dirty="0"/>
          </a:p>
        </p:txBody>
      </p:sp>
    </p:spTree>
    <p:extLst>
      <p:ext uri="{BB962C8B-B14F-4D97-AF65-F5344CB8AC3E}">
        <p14:creationId xmlns:p14="http://schemas.microsoft.com/office/powerpoint/2010/main" val="3320557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868618"/>
          </a:xfrm>
        </p:spPr>
        <p:txBody>
          <a:bodyPr>
            <a:noAutofit/>
          </a:bodyPr>
          <a:lstStyle/>
          <a:p>
            <a:pPr algn="ctr"/>
            <a:r>
              <a:rPr lang="tr-TR" sz="2200" b="1" dirty="0">
                <a:solidFill>
                  <a:schemeClr val="tx1"/>
                </a:solidFill>
              </a:rPr>
              <a:t>BİLGİ VE BELGE MERKEZLERİ İÇİN STRATEJİ GELİŞTİRME: STRATEJİK PLANLAMADA KRİTİK FAKTÖR ANALİZİ</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5550" y="1052946"/>
            <a:ext cx="9438005" cy="4959927"/>
          </a:xfrm>
        </p:spPr>
        <p:txBody>
          <a:bodyPr>
            <a:noAutofit/>
          </a:bodyPr>
          <a:lstStyle/>
          <a:p>
            <a:pPr marL="0" indent="0" algn="just">
              <a:buNone/>
            </a:pPr>
            <a:r>
              <a:rPr lang="tr-TR" sz="2000" b="1" dirty="0"/>
              <a:t>Kritik Faktör Analizine bağlı olarak Kritik Başarı Faktörleri bir organizasyonun veya projenin başarısı için çok önemli olan temel ögelerdir. Bunlar, başarıyı sağlayan ve hedeflere ulaşmak için odaklanılması gereken ana faktörlerdir.</a:t>
            </a:r>
          </a:p>
          <a:p>
            <a:pPr marL="0" indent="0" algn="just">
              <a:buNone/>
            </a:pPr>
            <a:r>
              <a:rPr lang="tr-TR" sz="2000" b="1" dirty="0"/>
              <a:t>Farklı sektörler ve durumlar için «kritik başarı faktörleri değişebilir» ve şu dört temel kategoriye ayrılır:</a:t>
            </a:r>
          </a:p>
          <a:p>
            <a:pPr marL="457200" indent="-457200" algn="just">
              <a:buFont typeface="+mj-lt"/>
              <a:buAutoNum type="arabicPeriod"/>
            </a:pPr>
            <a:r>
              <a:rPr lang="tr-TR" sz="1600" b="1" u="sng" dirty="0"/>
              <a:t>Sektöre özgü faktörler</a:t>
            </a:r>
            <a:r>
              <a:rPr lang="tr-TR" sz="1600" b="1" dirty="0"/>
              <a:t>: Aynı sektörde faaliyet gösteren tüm işletmeler için ortak olan ve sektöre özel başarı alanlarıdır. Örneğin, perakende sektöründe müşteri hizmetleri veya sağlık sektöründe sterilizasyon standartları gibi</a:t>
            </a:r>
          </a:p>
          <a:p>
            <a:pPr marL="457200" indent="-457200" algn="just">
              <a:buFont typeface="+mj-lt"/>
              <a:buAutoNum type="arabicPeriod"/>
            </a:pPr>
            <a:r>
              <a:rPr lang="tr-TR" sz="1600" b="1" u="sng" dirty="0"/>
              <a:t>Rekabet stratejisine göre belirlenen faktörler</a:t>
            </a:r>
            <a:r>
              <a:rPr lang="tr-TR" sz="1600" b="1" dirty="0"/>
              <a:t>: Bir işletmenin pazardaki konumu ve benimsediği rekabet stratejisine göre ortaya çıkan başarı kriterleridir. Örneğin, maliyet liderliği veya farklılaşma stratejisi uygulayan şirketler için farklı kritik faktörler ön plana çıkar.</a:t>
            </a:r>
          </a:p>
          <a:p>
            <a:pPr marL="457200" indent="-457200" algn="just">
              <a:buFont typeface="+mj-lt"/>
              <a:buAutoNum type="arabicPeriod"/>
            </a:pPr>
            <a:r>
              <a:rPr lang="tr-TR" sz="1600" b="1" u="sng" dirty="0"/>
              <a:t>Çevresel (ekonomik, politik, düzenleyici) değişikliklerden kaynaklanan faktörler</a:t>
            </a:r>
            <a:r>
              <a:rPr lang="tr-TR" sz="1600" b="1" dirty="0"/>
              <a:t>: Ekonomik durgunluk, yeni yasa ve düzenlemeler, siyasi gelişmeler gibi dış çevre faktörleri, işletmenin başarı alanlarını etkileyebilir. Örneğin, yeni vergi yasaları veya ithalat kısıtlamaları (Morrison, 2016).</a:t>
            </a:r>
          </a:p>
        </p:txBody>
      </p:sp>
    </p:spTree>
    <p:extLst>
      <p:ext uri="{BB962C8B-B14F-4D97-AF65-F5344CB8AC3E}">
        <p14:creationId xmlns:p14="http://schemas.microsoft.com/office/powerpoint/2010/main" val="2030749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868618"/>
          </a:xfrm>
        </p:spPr>
        <p:txBody>
          <a:bodyPr>
            <a:noAutofit/>
          </a:bodyPr>
          <a:lstStyle/>
          <a:p>
            <a:pPr algn="ctr"/>
            <a:r>
              <a:rPr lang="tr-TR" sz="2200" b="1" dirty="0">
                <a:solidFill>
                  <a:schemeClr val="tx1"/>
                </a:solidFill>
              </a:rPr>
              <a:t>BİLGİ VE BELGE MERKEZLERİ İÇİN STRATEJİ GELİŞTİRME: STRATEJİK PLANLAMADA KRİTİK FAKTÖR ANALİZİ</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5550" y="1052948"/>
            <a:ext cx="9438005" cy="868618"/>
          </a:xfrm>
        </p:spPr>
        <p:txBody>
          <a:bodyPr>
            <a:noAutofit/>
          </a:bodyPr>
          <a:lstStyle/>
          <a:p>
            <a:pPr marL="457200" indent="-457200" algn="just">
              <a:buFont typeface="+mj-lt"/>
              <a:buAutoNum type="arabicParenR" startAt="4"/>
            </a:pPr>
            <a:r>
              <a:rPr lang="tr-TR" sz="1600" b="1" u="sng" dirty="0"/>
              <a:t>Zamansal veya kısa vadeli faktörler (örneğin krizler veya tek seferlik olaylar</a:t>
            </a:r>
            <a:r>
              <a:rPr lang="tr-TR" sz="1600" b="1" dirty="0"/>
              <a:t>): Krizler, tek seferlik olaylar veya belirli dönemlere özgü durumlar (örneğin, yeni bir ürün lansmanı veya yönetici değişikliği) gibi, kısa dönemli başarıyı etkileyen geçici faktörlerdir </a:t>
            </a:r>
            <a:r>
              <a:rPr lang="tr-TR" sz="1500" b="1" dirty="0"/>
              <a:t>(Morrison, 2016).</a:t>
            </a:r>
          </a:p>
        </p:txBody>
      </p:sp>
      <p:pic>
        <p:nvPicPr>
          <p:cNvPr id="6" name="Resim 5">
            <a:extLst>
              <a:ext uri="{FF2B5EF4-FFF2-40B4-BE49-F238E27FC236}">
                <a16:creationId xmlns:a16="http://schemas.microsoft.com/office/drawing/2014/main" id="{9A2ECF4B-D30A-83E5-0696-A0FF932C1C5A}"/>
              </a:ext>
            </a:extLst>
          </p:cNvPr>
          <p:cNvPicPr>
            <a:picLocks noChangeAspect="1"/>
          </p:cNvPicPr>
          <p:nvPr/>
        </p:nvPicPr>
        <p:blipFill>
          <a:blip r:embed="rId2"/>
          <a:stretch>
            <a:fillRect/>
          </a:stretch>
        </p:blipFill>
        <p:spPr>
          <a:xfrm>
            <a:off x="2527468" y="1924189"/>
            <a:ext cx="6754168" cy="4201111"/>
          </a:xfrm>
          <a:prstGeom prst="rect">
            <a:avLst/>
          </a:prstGeom>
        </p:spPr>
      </p:pic>
      <p:sp>
        <p:nvSpPr>
          <p:cNvPr id="8" name="Metin kutusu 7">
            <a:extLst>
              <a:ext uri="{FF2B5EF4-FFF2-40B4-BE49-F238E27FC236}">
                <a16:creationId xmlns:a16="http://schemas.microsoft.com/office/drawing/2014/main" id="{826CCFEA-B834-5ADE-821E-46B398D10F38}"/>
              </a:ext>
            </a:extLst>
          </p:cNvPr>
          <p:cNvSpPr txBox="1"/>
          <p:nvPr/>
        </p:nvSpPr>
        <p:spPr>
          <a:xfrm>
            <a:off x="5176405" y="6125300"/>
            <a:ext cx="1839190" cy="309357"/>
          </a:xfrm>
          <a:prstGeom prst="rect">
            <a:avLst/>
          </a:prstGeom>
          <a:noFill/>
        </p:spPr>
        <p:txBody>
          <a:bodyPr wrap="square">
            <a:spAutoFit/>
          </a:bodyPr>
          <a:lstStyle/>
          <a:p>
            <a:r>
              <a:rPr lang="tr-TR" sz="1400" b="1" dirty="0"/>
              <a:t>(Morrison, 2016).</a:t>
            </a:r>
          </a:p>
        </p:txBody>
      </p:sp>
    </p:spTree>
    <p:extLst>
      <p:ext uri="{BB962C8B-B14F-4D97-AF65-F5344CB8AC3E}">
        <p14:creationId xmlns:p14="http://schemas.microsoft.com/office/powerpoint/2010/main" val="2864870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868618"/>
          </a:xfrm>
        </p:spPr>
        <p:txBody>
          <a:bodyPr>
            <a:noAutofit/>
          </a:bodyPr>
          <a:lstStyle/>
          <a:p>
            <a:pPr algn="ctr"/>
            <a:r>
              <a:rPr lang="tr-TR" sz="2200" b="1" dirty="0">
                <a:solidFill>
                  <a:schemeClr val="tx1"/>
                </a:solidFill>
              </a:rPr>
              <a:t>BİLGİ VE BELGE MERKEZLERİ İÇİN STRATEJİ GELİŞTİRME: STRATEJİK PLANLAMADA KRİTİK FAKTÖR ANALİZİ</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5550" y="1052946"/>
            <a:ext cx="9438005" cy="3976254"/>
          </a:xfrm>
        </p:spPr>
        <p:txBody>
          <a:bodyPr>
            <a:noAutofit/>
          </a:bodyPr>
          <a:lstStyle/>
          <a:p>
            <a:pPr algn="just"/>
            <a:r>
              <a:rPr lang="tr-TR" sz="2000" b="1" dirty="0" err="1">
                <a:solidFill>
                  <a:schemeClr val="tx1">
                    <a:lumMod val="65000"/>
                    <a:lumOff val="35000"/>
                  </a:schemeClr>
                </a:solidFill>
              </a:rPr>
              <a:t>KBF'lerin</a:t>
            </a:r>
            <a:r>
              <a:rPr lang="tr-TR" sz="2000" b="1" dirty="0">
                <a:solidFill>
                  <a:schemeClr val="tx1">
                    <a:lumMod val="65000"/>
                    <a:lumOff val="35000"/>
                  </a:schemeClr>
                </a:solidFill>
              </a:rPr>
              <a:t> belirlenmesi için, çevre, sektör ve şirket hakkında iyi bir anlayışa sahip olmak gerekir. </a:t>
            </a:r>
          </a:p>
          <a:p>
            <a:pPr algn="just"/>
            <a:r>
              <a:rPr lang="tr-TR" sz="2000" b="1" dirty="0">
                <a:solidFill>
                  <a:schemeClr val="tx1">
                    <a:lumMod val="65000"/>
                    <a:lumOff val="35000"/>
                  </a:schemeClr>
                </a:solidFill>
              </a:rPr>
              <a:t>Ayrıca, ölçülebilir ve somut ifadelerle yazılmaları önemlidir.</a:t>
            </a:r>
          </a:p>
          <a:p>
            <a:pPr algn="just"/>
            <a:r>
              <a:rPr lang="tr-TR" sz="2000" b="1" dirty="0" err="1">
                <a:solidFill>
                  <a:schemeClr val="tx1">
                    <a:lumMod val="65000"/>
                    <a:lumOff val="35000"/>
                  </a:schemeClr>
                </a:solidFill>
              </a:rPr>
              <a:t>KBF'lerin</a:t>
            </a:r>
            <a:r>
              <a:rPr lang="tr-TR" sz="2000" b="1" dirty="0">
                <a:solidFill>
                  <a:schemeClr val="tx1">
                    <a:lumMod val="65000"/>
                    <a:lumOff val="35000"/>
                  </a:schemeClr>
                </a:solidFill>
              </a:rPr>
              <a:t> stratejik ve iş planlamasında kullanımı, kuruluşların başarısını artırmak için odaklanması gereken alanları belirlemede yardımcı olur. </a:t>
            </a:r>
          </a:p>
          <a:p>
            <a:pPr algn="just"/>
            <a:r>
              <a:rPr lang="tr-TR" sz="2000" b="1" dirty="0">
                <a:solidFill>
                  <a:schemeClr val="tx1">
                    <a:lumMod val="65000"/>
                    <a:lumOff val="35000"/>
                  </a:schemeClr>
                </a:solidFill>
              </a:rPr>
              <a:t>Örnekler arasında, müşteri memnuniyeti, ürün kalitesi, yönetimin bağlılığı, çalışan tutumu, iletişim, sürekli iyileştirme ve pazar anlayışı gibi faktörler bulunur.</a:t>
            </a:r>
          </a:p>
          <a:p>
            <a:pPr algn="just"/>
            <a:r>
              <a:rPr lang="tr-TR" sz="2000" b="1" dirty="0">
                <a:solidFill>
                  <a:schemeClr val="tx1">
                    <a:lumMod val="65000"/>
                    <a:lumOff val="35000"/>
                  </a:schemeClr>
                </a:solidFill>
              </a:rPr>
              <a:t>Başarısızlık nedenleri arasında, yöneticilerin desteğinin eksikliği, kullanıcı katılımı ve net hedeflerin olmaması gibi faktörler öne çıkar </a:t>
            </a:r>
            <a:r>
              <a:rPr lang="tr-TR" sz="1500" b="1" dirty="0">
                <a:solidFill>
                  <a:schemeClr val="tx1">
                    <a:lumMod val="65000"/>
                    <a:lumOff val="35000"/>
                  </a:schemeClr>
                </a:solidFill>
              </a:rPr>
              <a:t>(Morrison, 2016).</a:t>
            </a:r>
          </a:p>
        </p:txBody>
      </p:sp>
    </p:spTree>
    <p:extLst>
      <p:ext uri="{BB962C8B-B14F-4D97-AF65-F5344CB8AC3E}">
        <p14:creationId xmlns:p14="http://schemas.microsoft.com/office/powerpoint/2010/main" val="37419583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136073" y="184328"/>
            <a:ext cx="9102436" cy="868618"/>
          </a:xfrm>
        </p:spPr>
        <p:txBody>
          <a:bodyPr>
            <a:noAutofit/>
          </a:bodyPr>
          <a:lstStyle/>
          <a:p>
            <a:pPr algn="ctr"/>
            <a:r>
              <a:rPr lang="tr-TR" sz="2000" b="1" dirty="0">
                <a:solidFill>
                  <a:schemeClr val="tx1"/>
                </a:solidFill>
              </a:rPr>
              <a:t>BİLGİ VE BELGE MERKEZLERİ İÇİN STRATEJİ GELİŞTİRME: </a:t>
            </a:r>
            <a:br>
              <a:rPr lang="tr-TR" sz="2000" b="1" dirty="0">
                <a:solidFill>
                  <a:schemeClr val="tx1"/>
                </a:solidFill>
              </a:rPr>
            </a:br>
            <a:r>
              <a:rPr lang="tr-TR" sz="2000" b="1" dirty="0">
                <a:solidFill>
                  <a:schemeClr val="tx1"/>
                </a:solidFill>
              </a:rPr>
              <a:t>KRİTİK FAKTÖRLERİN BELİRLENMESİNDE SWOT ANALİZİNİN UYGULANMASI</a:t>
            </a:r>
            <a:br>
              <a:rPr lang="tr-TR" sz="2000" b="1" dirty="0">
                <a:solidFill>
                  <a:schemeClr val="tx1"/>
                </a:solidFill>
              </a:rPr>
            </a:br>
            <a:br>
              <a:rPr lang="tr-TR" sz="2200" b="1" dirty="0">
                <a:solidFill>
                  <a:schemeClr val="tx1"/>
                </a:solidFill>
              </a:rPr>
            </a:b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91588" y="942110"/>
            <a:ext cx="9438005" cy="5361708"/>
          </a:xfrm>
        </p:spPr>
        <p:txBody>
          <a:bodyPr>
            <a:noAutofit/>
          </a:bodyPr>
          <a:lstStyle/>
          <a:p>
            <a:pPr marL="0" indent="0" algn="just">
              <a:spcBef>
                <a:spcPts val="0"/>
              </a:spcBef>
              <a:buNone/>
            </a:pPr>
            <a:r>
              <a:rPr lang="tr-TR" sz="1900" b="1" dirty="0">
                <a:solidFill>
                  <a:schemeClr val="tx1">
                    <a:lumMod val="65000"/>
                    <a:lumOff val="35000"/>
                  </a:schemeClr>
                </a:solidFill>
              </a:rPr>
              <a:t>SWOT Analizi, bir organizasyonun iç ve dış faktörlerini değerlendirmek amacıyla kullanılan stratejik planlama aracıdır. Bu analiz, organizasyonun güçlü yönlerini, zayıf yönlerini, fırsatlarını ve tehditlerini belirlemeye yardımcı olur. Böylece, kurumlar kaynaklarını en uygun şekilde kullanarak belirli hedeflere ulaşmayı planlayabilirler.</a:t>
            </a:r>
          </a:p>
          <a:p>
            <a:pPr marL="0" indent="0" algn="ctr">
              <a:spcBef>
                <a:spcPts val="0"/>
              </a:spcBef>
              <a:buNone/>
            </a:pPr>
            <a:r>
              <a:rPr lang="tr-TR" sz="1900" b="1" u="sng" dirty="0">
                <a:solidFill>
                  <a:schemeClr val="tx1">
                    <a:lumMod val="65000"/>
                    <a:lumOff val="35000"/>
                  </a:schemeClr>
                </a:solidFill>
              </a:rPr>
              <a:t>SWOT Analizinin Temel Bileşenleri</a:t>
            </a:r>
          </a:p>
          <a:p>
            <a:pPr algn="just">
              <a:spcBef>
                <a:spcPts val="0"/>
              </a:spcBef>
            </a:pPr>
            <a:r>
              <a:rPr lang="tr-TR" sz="1900" b="1" u="sng" dirty="0">
                <a:solidFill>
                  <a:schemeClr val="tx1">
                    <a:lumMod val="65000"/>
                    <a:lumOff val="35000"/>
                  </a:schemeClr>
                </a:solidFill>
              </a:rPr>
              <a:t>Güçlü Yönler (</a:t>
            </a:r>
            <a:r>
              <a:rPr lang="tr-TR" sz="1900" b="1" u="sng" dirty="0" err="1">
                <a:solidFill>
                  <a:schemeClr val="tx1">
                    <a:lumMod val="65000"/>
                    <a:lumOff val="35000"/>
                  </a:schemeClr>
                </a:solidFill>
              </a:rPr>
              <a:t>Strengths</a:t>
            </a:r>
            <a:r>
              <a:rPr lang="tr-TR" sz="1900" b="1" dirty="0">
                <a:solidFill>
                  <a:schemeClr val="tx1">
                    <a:lumMod val="65000"/>
                    <a:lumOff val="35000"/>
                  </a:schemeClr>
                </a:solidFill>
              </a:rPr>
              <a:t>): Organizasyonun değer katan, avantaj sağlayan özellikleri ve yetkinlikleridir. Örneğin, güçlü bir marka, kaliteli ürünler veya uzman personel gibi</a:t>
            </a:r>
          </a:p>
          <a:p>
            <a:pPr algn="just">
              <a:spcBef>
                <a:spcPts val="0"/>
              </a:spcBef>
            </a:pPr>
            <a:r>
              <a:rPr lang="tr-TR" sz="1900" b="1" u="sng" dirty="0">
                <a:solidFill>
                  <a:schemeClr val="tx1">
                    <a:lumMod val="65000"/>
                    <a:lumOff val="35000"/>
                  </a:schemeClr>
                </a:solidFill>
              </a:rPr>
              <a:t>Zayıf Yönler (</a:t>
            </a:r>
            <a:r>
              <a:rPr lang="tr-TR" sz="1900" b="1" u="sng" dirty="0" err="1">
                <a:solidFill>
                  <a:schemeClr val="tx1">
                    <a:lumMod val="65000"/>
                    <a:lumOff val="35000"/>
                  </a:schemeClr>
                </a:solidFill>
              </a:rPr>
              <a:t>Weaknesses</a:t>
            </a:r>
            <a:r>
              <a:rPr lang="tr-TR" sz="1900" b="1" dirty="0">
                <a:solidFill>
                  <a:schemeClr val="tx1">
                    <a:lumMod val="65000"/>
                    <a:lumOff val="35000"/>
                  </a:schemeClr>
                </a:solidFill>
              </a:rPr>
              <a:t>): Organizasyonun geliştirilmesi gereken veya rekabet avantajını azaltan eksiklikleridir. Örneğin, yetersiz finansal kaynaklar veya düşük teknolojik altyapı gibi</a:t>
            </a:r>
          </a:p>
          <a:p>
            <a:pPr algn="just">
              <a:spcBef>
                <a:spcPts val="0"/>
              </a:spcBef>
            </a:pPr>
            <a:r>
              <a:rPr lang="tr-TR" sz="1900" b="1" u="sng" dirty="0">
                <a:solidFill>
                  <a:schemeClr val="tx1">
                    <a:lumMod val="65000"/>
                    <a:lumOff val="35000"/>
                  </a:schemeClr>
                </a:solidFill>
              </a:rPr>
              <a:t>Fırsatlar (</a:t>
            </a:r>
            <a:r>
              <a:rPr lang="tr-TR" sz="1900" b="1" u="sng" dirty="0" err="1">
                <a:solidFill>
                  <a:schemeClr val="tx1">
                    <a:lumMod val="65000"/>
                    <a:lumOff val="35000"/>
                  </a:schemeClr>
                </a:solidFill>
              </a:rPr>
              <a:t>Opportunities</a:t>
            </a:r>
            <a:r>
              <a:rPr lang="tr-TR" sz="1900" b="1" dirty="0">
                <a:solidFill>
                  <a:schemeClr val="tx1">
                    <a:lumMod val="65000"/>
                    <a:lumOff val="35000"/>
                  </a:schemeClr>
                </a:solidFill>
              </a:rPr>
              <a:t>): Çevredeki olumlu koşullar ve gelişmelerdir. Örneğin, yeni pazarlar veya teknolojik gelişmeler, organizasyonun büyümesine katkı sağlayabilir.</a:t>
            </a:r>
          </a:p>
          <a:p>
            <a:pPr algn="just">
              <a:spcBef>
                <a:spcPts val="0"/>
              </a:spcBef>
            </a:pPr>
            <a:r>
              <a:rPr lang="tr-TR" sz="1900" b="1" u="sng" dirty="0">
                <a:solidFill>
                  <a:schemeClr val="tx1">
                    <a:lumMod val="65000"/>
                    <a:lumOff val="35000"/>
                  </a:schemeClr>
                </a:solidFill>
              </a:rPr>
              <a:t>Tehditler (</a:t>
            </a:r>
            <a:r>
              <a:rPr lang="tr-TR" sz="1900" b="1" u="sng" dirty="0" err="1">
                <a:solidFill>
                  <a:schemeClr val="tx1">
                    <a:lumMod val="65000"/>
                    <a:lumOff val="35000"/>
                  </a:schemeClr>
                </a:solidFill>
              </a:rPr>
              <a:t>Threats</a:t>
            </a:r>
            <a:r>
              <a:rPr lang="tr-TR" sz="1900" b="1" u="sng" dirty="0">
                <a:solidFill>
                  <a:schemeClr val="tx1">
                    <a:lumMod val="65000"/>
                    <a:lumOff val="35000"/>
                  </a:schemeClr>
                </a:solidFill>
              </a:rPr>
              <a:t>)</a:t>
            </a:r>
            <a:r>
              <a:rPr lang="tr-TR" sz="1900" b="1" dirty="0">
                <a:solidFill>
                  <a:schemeClr val="tx1">
                    <a:lumMod val="65000"/>
                    <a:lumOff val="35000"/>
                  </a:schemeClr>
                </a:solidFill>
              </a:rPr>
              <a:t>: Organizasyonu zor durumda bırakabilecek dışsal olumsuz faktörlerdir. Örneğin, rekabetin artması veya ekonomik krizler gibi </a:t>
            </a:r>
            <a:r>
              <a:rPr lang="tr-TR" sz="1500" b="1" dirty="0">
                <a:solidFill>
                  <a:schemeClr val="tx1">
                    <a:lumMod val="65000"/>
                    <a:lumOff val="35000"/>
                  </a:schemeClr>
                </a:solidFill>
              </a:rPr>
              <a:t>(</a:t>
            </a:r>
            <a:r>
              <a:rPr lang="en-US" sz="1500" b="1" dirty="0">
                <a:solidFill>
                  <a:schemeClr val="tx1">
                    <a:lumMod val="65000"/>
                    <a:lumOff val="35000"/>
                  </a:schemeClr>
                </a:solidFill>
              </a:rPr>
              <a:t>Sharath Kumar </a:t>
            </a:r>
            <a:r>
              <a:rPr lang="en-US" sz="1500" b="1" dirty="0" err="1">
                <a:solidFill>
                  <a:schemeClr val="tx1">
                    <a:lumMod val="65000"/>
                    <a:lumOff val="35000"/>
                  </a:schemeClr>
                </a:solidFill>
              </a:rPr>
              <a:t>ve</a:t>
            </a:r>
            <a:r>
              <a:rPr lang="en-US" sz="1500" b="1" dirty="0">
                <a:solidFill>
                  <a:schemeClr val="tx1">
                    <a:lumMod val="65000"/>
                    <a:lumOff val="35000"/>
                  </a:schemeClr>
                </a:solidFill>
              </a:rPr>
              <a:t> </a:t>
            </a:r>
            <a:r>
              <a:rPr lang="en-US" sz="1500" b="1" dirty="0" err="1">
                <a:solidFill>
                  <a:schemeClr val="tx1">
                    <a:lumMod val="65000"/>
                    <a:lumOff val="35000"/>
                  </a:schemeClr>
                </a:solidFill>
              </a:rPr>
              <a:t>Praveena</a:t>
            </a:r>
            <a:r>
              <a:rPr lang="tr-TR" sz="1500" b="1" dirty="0">
                <a:solidFill>
                  <a:schemeClr val="tx1">
                    <a:lumMod val="65000"/>
                    <a:lumOff val="35000"/>
                  </a:schemeClr>
                </a:solidFill>
              </a:rPr>
              <a:t>, </a:t>
            </a:r>
            <a:r>
              <a:rPr lang="en-US" sz="1500" b="1" dirty="0">
                <a:solidFill>
                  <a:schemeClr val="tx1">
                    <a:lumMod val="65000"/>
                    <a:lumOff val="35000"/>
                  </a:schemeClr>
                </a:solidFill>
              </a:rPr>
              <a:t>2023). </a:t>
            </a:r>
            <a:endParaRPr lang="tr-TR" sz="1500" b="1" dirty="0">
              <a:solidFill>
                <a:schemeClr val="tx1">
                  <a:lumMod val="65000"/>
                  <a:lumOff val="35000"/>
                </a:schemeClr>
              </a:solidFill>
            </a:endParaRPr>
          </a:p>
        </p:txBody>
      </p:sp>
    </p:spTree>
    <p:extLst>
      <p:ext uri="{BB962C8B-B14F-4D97-AF65-F5344CB8AC3E}">
        <p14:creationId xmlns:p14="http://schemas.microsoft.com/office/powerpoint/2010/main" val="1717321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136073" y="184328"/>
            <a:ext cx="9102436" cy="868618"/>
          </a:xfrm>
        </p:spPr>
        <p:txBody>
          <a:bodyPr>
            <a:noAutofit/>
          </a:bodyPr>
          <a:lstStyle/>
          <a:p>
            <a:pPr algn="ctr"/>
            <a:r>
              <a:rPr lang="tr-TR" sz="2000" b="1" dirty="0">
                <a:solidFill>
                  <a:schemeClr val="tx1"/>
                </a:solidFill>
              </a:rPr>
              <a:t>BİLGİ VE BELGE MERKEZLERİ İÇİN STRATEJİ GELİŞTİRME: </a:t>
            </a:r>
            <a:br>
              <a:rPr lang="tr-TR" sz="2000" b="1" dirty="0">
                <a:solidFill>
                  <a:schemeClr val="tx1"/>
                </a:solidFill>
              </a:rPr>
            </a:br>
            <a:r>
              <a:rPr lang="tr-TR" sz="2000" b="1" dirty="0">
                <a:solidFill>
                  <a:schemeClr val="tx1"/>
                </a:solidFill>
              </a:rPr>
              <a:t>SWOT ANALİZİ HANGİ DURUMLARDA UYGULANIR?</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91588" y="942110"/>
            <a:ext cx="9438005" cy="5223163"/>
          </a:xfrm>
        </p:spPr>
        <p:txBody>
          <a:bodyPr>
            <a:noAutofit/>
          </a:bodyPr>
          <a:lstStyle/>
          <a:p>
            <a:pPr algn="just">
              <a:spcBef>
                <a:spcPts val="600"/>
              </a:spcBef>
            </a:pPr>
            <a:r>
              <a:rPr lang="tr-TR" b="1" dirty="0">
                <a:solidFill>
                  <a:schemeClr val="tx1">
                    <a:lumMod val="65000"/>
                    <a:lumOff val="35000"/>
                  </a:schemeClr>
                </a:solidFill>
              </a:rPr>
              <a:t>Stratejik planlar oluşturmak ve rekabet avantajını artırmak için kullanılabilir.</a:t>
            </a:r>
          </a:p>
          <a:p>
            <a:pPr algn="just">
              <a:spcBef>
                <a:spcPts val="600"/>
              </a:spcBef>
            </a:pPr>
            <a:r>
              <a:rPr lang="tr-TR" b="1" dirty="0">
                <a:solidFill>
                  <a:schemeClr val="tx1">
                    <a:lumMod val="65000"/>
                    <a:lumOff val="35000"/>
                  </a:schemeClr>
                </a:solidFill>
              </a:rPr>
              <a:t>Proje ekipleri, projenin güçlü ve zayıf yönlerini değerlendirmek, fırsatları ve tehditleri belirlemek için SWOT analizini uygulayabilir.</a:t>
            </a:r>
          </a:p>
          <a:p>
            <a:pPr algn="just">
              <a:spcBef>
                <a:spcPts val="600"/>
              </a:spcBef>
            </a:pPr>
            <a:r>
              <a:rPr lang="tr-TR" b="1" dirty="0">
                <a:solidFill>
                  <a:schemeClr val="tx1">
                    <a:lumMod val="65000"/>
                    <a:lumOff val="35000"/>
                  </a:schemeClr>
                </a:solidFill>
              </a:rPr>
              <a:t>Yeni bir ürün veya hizmet geliştirme aşamasında SWOT analizi pazar gereksinimlerini ve potansiyel rekabeti anlamada yardımcı olabilir.</a:t>
            </a:r>
          </a:p>
          <a:p>
            <a:pPr algn="just">
              <a:spcBef>
                <a:spcPts val="600"/>
              </a:spcBef>
            </a:pPr>
            <a:r>
              <a:rPr lang="tr-TR" b="1" dirty="0">
                <a:solidFill>
                  <a:schemeClr val="tx1">
                    <a:lumMod val="65000"/>
                    <a:lumOff val="35000"/>
                  </a:schemeClr>
                </a:solidFill>
              </a:rPr>
              <a:t>Bir kriz durumunda, şirketin güçlü yönleriyle zayıf yönlerini belirlemek ve krize uygun stratejiler geliştirmek için SWOT analizi yapılabilir.</a:t>
            </a:r>
          </a:p>
          <a:p>
            <a:pPr algn="just">
              <a:spcBef>
                <a:spcPts val="600"/>
              </a:spcBef>
            </a:pPr>
            <a:r>
              <a:rPr lang="tr-TR" b="1" dirty="0">
                <a:solidFill>
                  <a:schemeClr val="tx1">
                    <a:lumMod val="65000"/>
                    <a:lumOff val="35000"/>
                  </a:schemeClr>
                </a:solidFill>
              </a:rPr>
              <a:t>Pazarlama ekipleri, hedef kitleyi daha iyi anlamak, pazardaki fırsatları değerlendirmek ve rakipleri analiz etmek için SWOT analizini kullanabilir.</a:t>
            </a:r>
          </a:p>
          <a:p>
            <a:pPr algn="just">
              <a:spcBef>
                <a:spcPts val="600"/>
              </a:spcBef>
            </a:pPr>
            <a:r>
              <a:rPr lang="tr-TR" b="1" dirty="0">
                <a:solidFill>
                  <a:schemeClr val="tx1">
                    <a:lumMod val="65000"/>
                    <a:lumOff val="35000"/>
                  </a:schemeClr>
                </a:solidFill>
              </a:rPr>
              <a:t>Bir departmanın veya çalışanların performansını değerlendirmede SWOT analizi uygulanabilir.</a:t>
            </a:r>
          </a:p>
          <a:p>
            <a:pPr algn="just">
              <a:spcBef>
                <a:spcPts val="600"/>
              </a:spcBef>
            </a:pPr>
            <a:r>
              <a:rPr lang="tr-TR" b="1" dirty="0">
                <a:solidFill>
                  <a:schemeClr val="tx1">
                    <a:lumMod val="65000"/>
                    <a:lumOff val="35000"/>
                  </a:schemeClr>
                </a:solidFill>
              </a:rPr>
              <a:t>Yatırım yapmadan önce bir şirketin durumunu anlamak ve yatırımın risk ve fırsatlarını değerlendirmek için SWOT analizi önemli bir araçtır.</a:t>
            </a:r>
          </a:p>
          <a:p>
            <a:pPr algn="just">
              <a:spcBef>
                <a:spcPts val="600"/>
              </a:spcBef>
            </a:pPr>
            <a:r>
              <a:rPr lang="tr-TR" b="1" dirty="0">
                <a:solidFill>
                  <a:schemeClr val="tx1">
                    <a:lumMod val="65000"/>
                    <a:lumOff val="35000"/>
                  </a:schemeClr>
                </a:solidFill>
              </a:rPr>
              <a:t>Bireyler, kariyer planlaması ve kişisel hedefler belirlerken SWOT analizini kullanarak güçlü yönlerini öne çıkarabilir ve zayıf yönlerine odaklanabilir</a:t>
            </a:r>
            <a:r>
              <a:rPr lang="tr-TR" sz="1900" b="1" dirty="0">
                <a:solidFill>
                  <a:schemeClr val="tx1">
                    <a:lumMod val="65000"/>
                    <a:lumOff val="35000"/>
                  </a:schemeClr>
                </a:solidFill>
              </a:rPr>
              <a:t>   </a:t>
            </a:r>
            <a:r>
              <a:rPr lang="tr-TR" sz="1500" b="1" dirty="0">
                <a:solidFill>
                  <a:schemeClr val="tx1">
                    <a:lumMod val="65000"/>
                    <a:lumOff val="35000"/>
                  </a:schemeClr>
                </a:solidFill>
              </a:rPr>
              <a:t>(</a:t>
            </a:r>
            <a:r>
              <a:rPr lang="tr-TR" sz="1500" b="1" dirty="0" err="1">
                <a:solidFill>
                  <a:schemeClr val="tx1">
                    <a:lumMod val="65000"/>
                    <a:lumOff val="35000"/>
                  </a:schemeClr>
                </a:solidFill>
              </a:rPr>
              <a:t>EnterERP</a:t>
            </a:r>
            <a:r>
              <a:rPr lang="tr-TR" sz="1500" b="1" dirty="0">
                <a:solidFill>
                  <a:schemeClr val="tx1">
                    <a:lumMod val="65000"/>
                    <a:lumOff val="35000"/>
                  </a:schemeClr>
                </a:solidFill>
              </a:rPr>
              <a:t>, 2026).</a:t>
            </a:r>
          </a:p>
        </p:txBody>
      </p:sp>
    </p:spTree>
    <p:extLst>
      <p:ext uri="{BB962C8B-B14F-4D97-AF65-F5344CB8AC3E}">
        <p14:creationId xmlns:p14="http://schemas.microsoft.com/office/powerpoint/2010/main" val="12831126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136073" y="184328"/>
            <a:ext cx="9102436" cy="646945"/>
          </a:xfrm>
        </p:spPr>
        <p:txBody>
          <a:bodyPr>
            <a:noAutofit/>
          </a:bodyPr>
          <a:lstStyle/>
          <a:p>
            <a:pPr algn="ctr"/>
            <a:r>
              <a:rPr lang="tr-TR" sz="2000" b="1" dirty="0">
                <a:solidFill>
                  <a:schemeClr val="tx1"/>
                </a:solidFill>
              </a:rPr>
              <a:t>BİLGİ VE BELGE MERKEZLERİ İÇİN STRATEJİ GELİŞTİRME: </a:t>
            </a:r>
            <a:br>
              <a:rPr lang="tr-TR" sz="2000" b="1" dirty="0">
                <a:solidFill>
                  <a:schemeClr val="tx1"/>
                </a:solidFill>
              </a:rPr>
            </a:br>
            <a:r>
              <a:rPr lang="tr-TR" sz="2000" b="1" dirty="0">
                <a:solidFill>
                  <a:schemeClr val="tx1"/>
                </a:solidFill>
              </a:rPr>
              <a:t>SWOT ANALİZİ-ADIMLAR</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91588" y="942111"/>
            <a:ext cx="9438005" cy="2486890"/>
          </a:xfrm>
        </p:spPr>
        <p:txBody>
          <a:bodyPr>
            <a:noAutofit/>
          </a:bodyPr>
          <a:lstStyle/>
          <a:p>
            <a:pPr algn="just">
              <a:spcBef>
                <a:spcPts val="0"/>
              </a:spcBef>
            </a:pPr>
            <a:r>
              <a:rPr lang="tr-TR" sz="1500" b="1" u="sng" dirty="0">
                <a:solidFill>
                  <a:schemeClr val="tx1">
                    <a:lumMod val="65000"/>
                    <a:lumOff val="35000"/>
                  </a:schemeClr>
                </a:solidFill>
              </a:rPr>
              <a:t>Veri Toplama</a:t>
            </a:r>
            <a:r>
              <a:rPr lang="tr-TR" sz="1500" b="1" dirty="0">
                <a:solidFill>
                  <a:schemeClr val="tx1">
                    <a:lumMod val="65000"/>
                    <a:lumOff val="35000"/>
                  </a:schemeClr>
                </a:solidFill>
              </a:rPr>
              <a:t>: İlk adım, analizi gerçekleştirmek için gereken verileri toplamaktır. Bu, iç ve dış ortamın koşullarını ve değişkenlerini anlamak için araştırmayı içerebilir.</a:t>
            </a:r>
          </a:p>
          <a:p>
            <a:pPr algn="just">
              <a:spcBef>
                <a:spcPts val="0"/>
              </a:spcBef>
            </a:pPr>
            <a:r>
              <a:rPr lang="tr-TR" sz="1500" b="1" u="sng" dirty="0">
                <a:solidFill>
                  <a:schemeClr val="tx1">
                    <a:lumMod val="65000"/>
                    <a:lumOff val="35000"/>
                  </a:schemeClr>
                </a:solidFill>
              </a:rPr>
              <a:t>Güçlü Yönler(</a:t>
            </a:r>
            <a:r>
              <a:rPr lang="tr-TR" sz="1500" b="1" u="sng" dirty="0" err="1">
                <a:solidFill>
                  <a:schemeClr val="tx1">
                    <a:lumMod val="65000"/>
                    <a:lumOff val="35000"/>
                  </a:schemeClr>
                </a:solidFill>
              </a:rPr>
              <a:t>Strengths</a:t>
            </a:r>
            <a:r>
              <a:rPr lang="tr-TR" sz="1500" b="1" dirty="0">
                <a:solidFill>
                  <a:schemeClr val="tx1">
                    <a:lumMod val="65000"/>
                    <a:lumOff val="35000"/>
                  </a:schemeClr>
                </a:solidFill>
              </a:rPr>
              <a:t>): Dahili güçlü yönleri belirleyin (uzmanlık, kaliteli ürün veya hizmetler, güçlü marka itibarı ve iyi bir müşteri tabanı vb.)</a:t>
            </a:r>
          </a:p>
          <a:p>
            <a:pPr algn="just">
              <a:spcBef>
                <a:spcPts val="0"/>
              </a:spcBef>
            </a:pPr>
            <a:r>
              <a:rPr lang="tr-TR" sz="1500" b="1" u="sng" dirty="0">
                <a:solidFill>
                  <a:schemeClr val="tx1">
                    <a:lumMod val="65000"/>
                    <a:lumOff val="35000"/>
                  </a:schemeClr>
                </a:solidFill>
              </a:rPr>
              <a:t>Zayıf Yönler(</a:t>
            </a:r>
            <a:r>
              <a:rPr lang="tr-TR" sz="1500" b="1" u="sng" dirty="0" err="1">
                <a:solidFill>
                  <a:schemeClr val="tx1">
                    <a:lumMod val="65000"/>
                    <a:lumOff val="35000"/>
                  </a:schemeClr>
                </a:solidFill>
              </a:rPr>
              <a:t>Weaknesses</a:t>
            </a:r>
            <a:r>
              <a:rPr lang="tr-TR" sz="1500" b="1" dirty="0">
                <a:solidFill>
                  <a:schemeClr val="tx1">
                    <a:lumMod val="65000"/>
                    <a:lumOff val="35000"/>
                  </a:schemeClr>
                </a:solidFill>
              </a:rPr>
              <a:t>): Kuruluş ve proje performansını etkileyen dahili güvenlik açıklarını tanımlayın (beceri eksiklikleri, mali sıkıntılar ve düşük müşteri memnuniyeti vb.)</a:t>
            </a:r>
          </a:p>
          <a:p>
            <a:pPr algn="just">
              <a:spcBef>
                <a:spcPts val="0"/>
              </a:spcBef>
            </a:pPr>
            <a:r>
              <a:rPr lang="tr-TR" sz="1500" b="1" u="sng" dirty="0">
                <a:solidFill>
                  <a:schemeClr val="tx1">
                    <a:lumMod val="65000"/>
                    <a:lumOff val="35000"/>
                  </a:schemeClr>
                </a:solidFill>
              </a:rPr>
              <a:t>Fırsatlar(</a:t>
            </a:r>
            <a:r>
              <a:rPr lang="tr-TR" sz="1500" b="1" u="sng" dirty="0" err="1">
                <a:solidFill>
                  <a:schemeClr val="tx1">
                    <a:lumMod val="65000"/>
                    <a:lumOff val="35000"/>
                  </a:schemeClr>
                </a:solidFill>
              </a:rPr>
              <a:t>Opportunities</a:t>
            </a:r>
            <a:r>
              <a:rPr lang="tr-TR" sz="1500" b="1" dirty="0">
                <a:solidFill>
                  <a:schemeClr val="tx1">
                    <a:lumMod val="65000"/>
                    <a:lumOff val="35000"/>
                  </a:schemeClr>
                </a:solidFill>
              </a:rPr>
              <a:t>): Dış çevredeki potansiyel fırsatları belirleyin (yeni pazarların, artan talebin, teknolojik gelişim veya rekabetçi zorlukların yarattığı boşlukların değerlendirilmesi vb.)</a:t>
            </a:r>
          </a:p>
          <a:p>
            <a:pPr algn="just">
              <a:spcBef>
                <a:spcPts val="0"/>
              </a:spcBef>
            </a:pPr>
            <a:r>
              <a:rPr lang="tr-TR" sz="1500" b="1" u="sng" dirty="0">
                <a:solidFill>
                  <a:schemeClr val="tx1">
                    <a:lumMod val="65000"/>
                    <a:lumOff val="35000"/>
                  </a:schemeClr>
                </a:solidFill>
              </a:rPr>
              <a:t>Tehditler (</a:t>
            </a:r>
            <a:r>
              <a:rPr lang="tr-TR" sz="1500" b="1" u="sng" dirty="0" err="1">
                <a:solidFill>
                  <a:schemeClr val="tx1">
                    <a:lumMod val="65000"/>
                    <a:lumOff val="35000"/>
                  </a:schemeClr>
                </a:solidFill>
              </a:rPr>
              <a:t>Threats</a:t>
            </a:r>
            <a:r>
              <a:rPr lang="tr-TR" sz="1500" b="1" dirty="0">
                <a:solidFill>
                  <a:schemeClr val="tx1">
                    <a:lumMod val="65000"/>
                    <a:lumOff val="35000"/>
                  </a:schemeClr>
                </a:solidFill>
              </a:rPr>
              <a:t>): Dış ortamdaki potansiyel tehditleri belirleyin (aratan rekabet, ekonomik zorluklar, tüketici talebindeki değişimler gibi etmenler) (</a:t>
            </a:r>
            <a:r>
              <a:rPr lang="tr-TR" sz="1500" b="1" dirty="0" err="1">
                <a:solidFill>
                  <a:schemeClr val="tx1">
                    <a:lumMod val="65000"/>
                    <a:lumOff val="35000"/>
                  </a:schemeClr>
                </a:solidFill>
              </a:rPr>
              <a:t>EnterERP</a:t>
            </a:r>
            <a:r>
              <a:rPr lang="tr-TR" sz="1500" b="1" dirty="0">
                <a:solidFill>
                  <a:schemeClr val="tx1">
                    <a:lumMod val="65000"/>
                    <a:lumOff val="35000"/>
                  </a:schemeClr>
                </a:solidFill>
              </a:rPr>
              <a:t>, 2026).</a:t>
            </a:r>
          </a:p>
        </p:txBody>
      </p:sp>
      <p:pic>
        <p:nvPicPr>
          <p:cNvPr id="5" name="Resim 4">
            <a:extLst>
              <a:ext uri="{FF2B5EF4-FFF2-40B4-BE49-F238E27FC236}">
                <a16:creationId xmlns:a16="http://schemas.microsoft.com/office/drawing/2014/main" id="{8D860D56-BCF5-0C75-3164-DC0DCA41AE88}"/>
              </a:ext>
            </a:extLst>
          </p:cNvPr>
          <p:cNvPicPr>
            <a:picLocks noChangeAspect="1"/>
          </p:cNvPicPr>
          <p:nvPr/>
        </p:nvPicPr>
        <p:blipFill>
          <a:blip r:embed="rId2"/>
          <a:stretch>
            <a:fillRect/>
          </a:stretch>
        </p:blipFill>
        <p:spPr>
          <a:xfrm>
            <a:off x="2216727" y="3428999"/>
            <a:ext cx="7329055" cy="2486890"/>
          </a:xfrm>
          <a:prstGeom prst="rect">
            <a:avLst/>
          </a:prstGeom>
        </p:spPr>
      </p:pic>
      <p:sp>
        <p:nvSpPr>
          <p:cNvPr id="7" name="Metin kutusu 6">
            <a:extLst>
              <a:ext uri="{FF2B5EF4-FFF2-40B4-BE49-F238E27FC236}">
                <a16:creationId xmlns:a16="http://schemas.microsoft.com/office/drawing/2014/main" id="{8AD9B7DA-0261-5A80-2415-08D687CB66EC}"/>
              </a:ext>
            </a:extLst>
          </p:cNvPr>
          <p:cNvSpPr txBox="1"/>
          <p:nvPr/>
        </p:nvSpPr>
        <p:spPr>
          <a:xfrm>
            <a:off x="4659377" y="5964377"/>
            <a:ext cx="2102426" cy="307777"/>
          </a:xfrm>
          <a:prstGeom prst="rect">
            <a:avLst/>
          </a:prstGeom>
          <a:noFill/>
        </p:spPr>
        <p:txBody>
          <a:bodyPr wrap="square">
            <a:spAutoFit/>
          </a:bodyPr>
          <a:lstStyle/>
          <a:p>
            <a:r>
              <a:rPr lang="tr-TR" sz="1400" b="1" dirty="0">
                <a:solidFill>
                  <a:schemeClr val="tx1">
                    <a:lumMod val="65000"/>
                    <a:lumOff val="35000"/>
                  </a:schemeClr>
                </a:solidFill>
              </a:rPr>
              <a:t>(</a:t>
            </a:r>
            <a:r>
              <a:rPr lang="tr-TR" sz="1400" b="1" dirty="0" err="1">
                <a:solidFill>
                  <a:schemeClr val="tx1">
                    <a:lumMod val="65000"/>
                    <a:lumOff val="35000"/>
                  </a:schemeClr>
                </a:solidFill>
              </a:rPr>
              <a:t>EnterERP</a:t>
            </a:r>
            <a:r>
              <a:rPr lang="tr-TR" sz="1400" b="1" dirty="0">
                <a:solidFill>
                  <a:schemeClr val="tx1">
                    <a:lumMod val="65000"/>
                    <a:lumOff val="35000"/>
                  </a:schemeClr>
                </a:solidFill>
              </a:rPr>
              <a:t>, 2026).</a:t>
            </a:r>
          </a:p>
        </p:txBody>
      </p:sp>
    </p:spTree>
    <p:extLst>
      <p:ext uri="{BB962C8B-B14F-4D97-AF65-F5344CB8AC3E}">
        <p14:creationId xmlns:p14="http://schemas.microsoft.com/office/powerpoint/2010/main" val="562559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136073" y="184328"/>
            <a:ext cx="9102436" cy="868618"/>
          </a:xfrm>
        </p:spPr>
        <p:txBody>
          <a:bodyPr>
            <a:noAutofit/>
          </a:bodyPr>
          <a:lstStyle/>
          <a:p>
            <a:pPr algn="ctr"/>
            <a:r>
              <a:rPr lang="tr-TR" sz="2000" b="1" dirty="0">
                <a:solidFill>
                  <a:schemeClr val="tx1"/>
                </a:solidFill>
              </a:rPr>
              <a:t>BİLGİ VE BELGE MERKEZLERİ İÇİN STRATEJİ GELİŞTİRME: </a:t>
            </a:r>
            <a:br>
              <a:rPr lang="tr-TR" sz="2000" b="1" dirty="0">
                <a:solidFill>
                  <a:schemeClr val="tx1"/>
                </a:solidFill>
              </a:rPr>
            </a:br>
            <a:r>
              <a:rPr lang="tr-TR" sz="2000" b="1" dirty="0">
                <a:solidFill>
                  <a:schemeClr val="tx1"/>
                </a:solidFill>
              </a:rPr>
              <a:t>KRİTİK FAKTÖRLERİN BELİRLENMESİNDE SWOT ANALİZİNİN UYGULANMASI</a:t>
            </a:r>
            <a:br>
              <a:rPr lang="tr-TR" sz="2000" b="1" dirty="0">
                <a:solidFill>
                  <a:schemeClr val="tx1"/>
                </a:solidFill>
              </a:rPr>
            </a:br>
            <a:br>
              <a:rPr lang="tr-TR" sz="2200" b="1" dirty="0">
                <a:solidFill>
                  <a:schemeClr val="tx1"/>
                </a:solidFill>
              </a:rPr>
            </a:b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91588" y="942110"/>
            <a:ext cx="9438005" cy="5361708"/>
          </a:xfrm>
        </p:spPr>
        <p:txBody>
          <a:bodyPr>
            <a:noAutofit/>
          </a:bodyPr>
          <a:lstStyle/>
          <a:p>
            <a:pPr marL="0" indent="0" algn="ctr">
              <a:spcBef>
                <a:spcPts val="600"/>
              </a:spcBef>
              <a:buNone/>
            </a:pPr>
            <a:r>
              <a:rPr lang="tr-TR" sz="2000" b="1" u="sng" dirty="0">
                <a:solidFill>
                  <a:schemeClr val="tx1">
                    <a:lumMod val="65000"/>
                    <a:lumOff val="35000"/>
                  </a:schemeClr>
                </a:solidFill>
              </a:rPr>
              <a:t>SWOT Analizinin Tarihçesi</a:t>
            </a:r>
          </a:p>
          <a:p>
            <a:pPr algn="just">
              <a:spcBef>
                <a:spcPts val="600"/>
              </a:spcBef>
            </a:pPr>
            <a:r>
              <a:rPr lang="tr-TR" sz="2000" b="1" dirty="0">
                <a:solidFill>
                  <a:schemeClr val="tx1">
                    <a:lumMod val="65000"/>
                    <a:lumOff val="35000"/>
                  </a:schemeClr>
                </a:solidFill>
              </a:rPr>
              <a:t>1960’larda ortaya çıkan SWOT Analizi, ilk defa stratejik planlama çalışmalarında kullanılmaya başlanmıştır.  </a:t>
            </a:r>
          </a:p>
          <a:p>
            <a:pPr algn="just">
              <a:spcBef>
                <a:spcPts val="600"/>
              </a:spcBef>
            </a:pPr>
            <a:r>
              <a:rPr lang="tr-TR" sz="2000" b="1" dirty="0">
                <a:solidFill>
                  <a:schemeClr val="tx1">
                    <a:lumMod val="65000"/>
                    <a:lumOff val="35000"/>
                  </a:schemeClr>
                </a:solidFill>
              </a:rPr>
              <a:t>Bu analiz, Henry Mintzberg’in “Design School” modeliyle bağlantılıdır.  </a:t>
            </a:r>
          </a:p>
          <a:p>
            <a:pPr algn="just">
              <a:spcBef>
                <a:spcPts val="600"/>
              </a:spcBef>
            </a:pPr>
            <a:r>
              <a:rPr lang="tr-TR" sz="2000" b="1" dirty="0">
                <a:solidFill>
                  <a:schemeClr val="tx1">
                    <a:lumMod val="65000"/>
                    <a:lumOff val="35000"/>
                  </a:schemeClr>
                </a:solidFill>
              </a:rPr>
              <a:t>1980’lerde KOBİ’ler ve pazarlama planları geliştirilirken yaygın şekilde kullanılmıştır.  </a:t>
            </a:r>
          </a:p>
          <a:p>
            <a:pPr algn="just">
              <a:spcBef>
                <a:spcPts val="600"/>
              </a:spcBef>
            </a:pPr>
            <a:r>
              <a:rPr lang="tr-TR" sz="2000" b="1" dirty="0">
                <a:solidFill>
                  <a:schemeClr val="tx1">
                    <a:lumMod val="65000"/>
                    <a:lumOff val="35000"/>
                  </a:schemeClr>
                </a:solidFill>
              </a:rPr>
              <a:t>1990’lardan sonra, SWOT analizine yönelik eleştiriler ve geliştirmeler yapılmıştır.  </a:t>
            </a:r>
          </a:p>
          <a:p>
            <a:pPr marL="0" indent="0" algn="ctr">
              <a:spcBef>
                <a:spcPts val="600"/>
              </a:spcBef>
              <a:buNone/>
            </a:pPr>
            <a:r>
              <a:rPr lang="tr-TR" sz="2000" b="1" u="sng" dirty="0">
                <a:solidFill>
                  <a:schemeClr val="tx1">
                    <a:lumMod val="65000"/>
                    <a:lumOff val="35000"/>
                  </a:schemeClr>
                </a:solidFill>
              </a:rPr>
              <a:t>Avantajları</a:t>
            </a:r>
          </a:p>
          <a:p>
            <a:pPr algn="just">
              <a:spcBef>
                <a:spcPts val="600"/>
              </a:spcBef>
            </a:pPr>
            <a:r>
              <a:rPr lang="tr-TR" sz="2000" b="1" dirty="0">
                <a:solidFill>
                  <a:schemeClr val="tx1">
                    <a:lumMod val="65000"/>
                    <a:lumOff val="35000"/>
                  </a:schemeClr>
                </a:solidFill>
              </a:rPr>
              <a:t>Genel ve geniş bakış açısı sağlar, detaylara girmeden temel yönleri ortaya koyar.  </a:t>
            </a:r>
          </a:p>
          <a:p>
            <a:pPr algn="just">
              <a:spcBef>
                <a:spcPts val="600"/>
              </a:spcBef>
            </a:pPr>
            <a:r>
              <a:rPr lang="tr-TR" sz="2000" b="1" dirty="0">
                <a:solidFill>
                  <a:schemeClr val="tx1">
                    <a:lumMod val="65000"/>
                    <a:lumOff val="35000"/>
                  </a:schemeClr>
                </a:solidFill>
              </a:rPr>
              <a:t>Kuruluşların fırsatları fark edip, tehditleri yönetmesine olanak tanır.  </a:t>
            </a:r>
          </a:p>
          <a:p>
            <a:pPr algn="just">
              <a:spcBef>
                <a:spcPts val="600"/>
              </a:spcBef>
            </a:pPr>
            <a:r>
              <a:rPr lang="tr-TR" sz="2000" b="1" dirty="0">
                <a:solidFill>
                  <a:schemeClr val="tx1">
                    <a:lumMod val="65000"/>
                    <a:lumOff val="35000"/>
                  </a:schemeClr>
                </a:solidFill>
              </a:rPr>
              <a:t>Stratejik düşünce ve grup tartışmalarını teşvik eder.  </a:t>
            </a:r>
          </a:p>
          <a:p>
            <a:pPr algn="just">
              <a:spcBef>
                <a:spcPts val="600"/>
              </a:spcBef>
            </a:pPr>
            <a:r>
              <a:rPr lang="tr-TR" sz="2000" b="1" dirty="0">
                <a:solidFill>
                  <a:schemeClr val="tx1">
                    <a:lumMod val="65000"/>
                    <a:lumOff val="35000"/>
                  </a:schemeClr>
                </a:solidFill>
              </a:rPr>
              <a:t>Farklı seviyelerde (bireysel, örgütsel, ulusal) uygulanabilir </a:t>
            </a:r>
            <a:r>
              <a:rPr lang="tr-TR" sz="1500" b="1" dirty="0">
                <a:solidFill>
                  <a:schemeClr val="tx1">
                    <a:lumMod val="65000"/>
                    <a:lumOff val="35000"/>
                  </a:schemeClr>
                </a:solidFill>
              </a:rPr>
              <a:t>(</a:t>
            </a:r>
            <a:r>
              <a:rPr lang="en-US" sz="1500" b="1" dirty="0">
                <a:solidFill>
                  <a:schemeClr val="tx1">
                    <a:lumMod val="65000"/>
                    <a:lumOff val="35000"/>
                  </a:schemeClr>
                </a:solidFill>
              </a:rPr>
              <a:t>Sharath Kumar </a:t>
            </a:r>
            <a:r>
              <a:rPr lang="en-US" sz="1500" b="1" dirty="0" err="1">
                <a:solidFill>
                  <a:schemeClr val="tx1">
                    <a:lumMod val="65000"/>
                    <a:lumOff val="35000"/>
                  </a:schemeClr>
                </a:solidFill>
              </a:rPr>
              <a:t>ve</a:t>
            </a:r>
            <a:r>
              <a:rPr lang="en-US" sz="1500" b="1" dirty="0">
                <a:solidFill>
                  <a:schemeClr val="tx1">
                    <a:lumMod val="65000"/>
                    <a:lumOff val="35000"/>
                  </a:schemeClr>
                </a:solidFill>
              </a:rPr>
              <a:t> </a:t>
            </a:r>
            <a:r>
              <a:rPr lang="en-US" sz="1500" b="1" dirty="0" err="1">
                <a:solidFill>
                  <a:schemeClr val="tx1">
                    <a:lumMod val="65000"/>
                    <a:lumOff val="35000"/>
                  </a:schemeClr>
                </a:solidFill>
              </a:rPr>
              <a:t>Praveena</a:t>
            </a:r>
            <a:r>
              <a:rPr lang="tr-TR" sz="1500" b="1" dirty="0">
                <a:solidFill>
                  <a:schemeClr val="tx1">
                    <a:lumMod val="65000"/>
                    <a:lumOff val="35000"/>
                  </a:schemeClr>
                </a:solidFill>
              </a:rPr>
              <a:t>, </a:t>
            </a:r>
            <a:r>
              <a:rPr lang="en-US" sz="1500" b="1" dirty="0">
                <a:solidFill>
                  <a:schemeClr val="tx1">
                    <a:lumMod val="65000"/>
                    <a:lumOff val="35000"/>
                  </a:schemeClr>
                </a:solidFill>
              </a:rPr>
              <a:t>2023). </a:t>
            </a:r>
            <a:endParaRPr lang="tr-TR" sz="1500" b="1" dirty="0">
              <a:solidFill>
                <a:schemeClr val="tx1">
                  <a:lumMod val="65000"/>
                  <a:lumOff val="35000"/>
                </a:schemeClr>
              </a:solidFill>
            </a:endParaRPr>
          </a:p>
        </p:txBody>
      </p:sp>
    </p:spTree>
    <p:extLst>
      <p:ext uri="{BB962C8B-B14F-4D97-AF65-F5344CB8AC3E}">
        <p14:creationId xmlns:p14="http://schemas.microsoft.com/office/powerpoint/2010/main" val="34083891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136073" y="184328"/>
            <a:ext cx="9102436" cy="868618"/>
          </a:xfrm>
        </p:spPr>
        <p:txBody>
          <a:bodyPr>
            <a:noAutofit/>
          </a:bodyPr>
          <a:lstStyle/>
          <a:p>
            <a:pPr algn="ctr"/>
            <a:r>
              <a:rPr lang="tr-TR" sz="2000" b="1" dirty="0">
                <a:solidFill>
                  <a:schemeClr val="tx1"/>
                </a:solidFill>
              </a:rPr>
              <a:t>BİLGİ VE BELGE MERKEZLERİ İÇİN STRATEJİ GELİŞTİRME: </a:t>
            </a:r>
            <a:br>
              <a:rPr lang="tr-TR" sz="2000" b="1" dirty="0">
                <a:solidFill>
                  <a:schemeClr val="tx1"/>
                </a:solidFill>
              </a:rPr>
            </a:br>
            <a:r>
              <a:rPr lang="tr-TR" sz="2000" b="1" dirty="0">
                <a:solidFill>
                  <a:schemeClr val="tx1"/>
                </a:solidFill>
              </a:rPr>
              <a:t>KRİTİK FAKTÖRLERİN BELİRLENMESİNDE SWOT ANALİZİNİN UYGULANMASI</a:t>
            </a:r>
            <a:br>
              <a:rPr lang="tr-TR" sz="2000" b="1" dirty="0">
                <a:solidFill>
                  <a:schemeClr val="tx1"/>
                </a:solidFill>
              </a:rPr>
            </a:br>
            <a:br>
              <a:rPr lang="tr-TR" sz="2200" b="1" dirty="0">
                <a:solidFill>
                  <a:schemeClr val="tx1"/>
                </a:solidFill>
              </a:rPr>
            </a:b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91588" y="942110"/>
            <a:ext cx="9438005" cy="5403272"/>
          </a:xfrm>
        </p:spPr>
        <p:txBody>
          <a:bodyPr>
            <a:noAutofit/>
          </a:bodyPr>
          <a:lstStyle/>
          <a:p>
            <a:pPr marL="0" indent="0" algn="ctr">
              <a:spcBef>
                <a:spcPts val="600"/>
              </a:spcBef>
              <a:buNone/>
            </a:pPr>
            <a:r>
              <a:rPr lang="tr-TR" sz="1700" b="1" u="sng" dirty="0">
                <a:solidFill>
                  <a:schemeClr val="tx1">
                    <a:lumMod val="65000"/>
                    <a:lumOff val="35000"/>
                  </a:schemeClr>
                </a:solidFill>
              </a:rPr>
              <a:t>Dezavantajları ve Sınırlamaları</a:t>
            </a:r>
          </a:p>
          <a:p>
            <a:pPr algn="just">
              <a:spcBef>
                <a:spcPts val="600"/>
              </a:spcBef>
            </a:pPr>
            <a:r>
              <a:rPr lang="tr-TR" sz="1700" b="1" u="sng" dirty="0">
                <a:solidFill>
                  <a:schemeClr val="tx1">
                    <a:lumMod val="65000"/>
                    <a:lumOff val="35000"/>
                  </a:schemeClr>
                </a:solidFill>
              </a:rPr>
              <a:t>Dinamik ve hızlı değişen çevrelerde sınırlı kalabilir</a:t>
            </a:r>
            <a:r>
              <a:rPr lang="tr-TR" sz="1700" b="1" dirty="0">
                <a:solidFill>
                  <a:schemeClr val="tx1">
                    <a:lumMod val="65000"/>
                    <a:lumOff val="35000"/>
                  </a:schemeClr>
                </a:solidFill>
              </a:rPr>
              <a:t>: SWOT genellikle statik bir analizdir, değişen ortamları tam yansıtmayabilir.  </a:t>
            </a:r>
          </a:p>
          <a:p>
            <a:pPr algn="just">
              <a:spcBef>
                <a:spcPts val="600"/>
              </a:spcBef>
            </a:pPr>
            <a:r>
              <a:rPr lang="tr-TR" sz="1700" b="1" u="sng" dirty="0">
                <a:solidFill>
                  <a:schemeClr val="tx1">
                    <a:lumMod val="65000"/>
                    <a:lumOff val="35000"/>
                  </a:schemeClr>
                </a:solidFill>
              </a:rPr>
              <a:t>Kalite ve nicelik sorunları</a:t>
            </a:r>
            <a:r>
              <a:rPr lang="tr-TR" sz="1700" b="1" dirty="0">
                <a:solidFill>
                  <a:schemeClr val="tx1">
                    <a:lumMod val="65000"/>
                    <a:lumOff val="35000"/>
                  </a:schemeClr>
                </a:solidFill>
              </a:rPr>
              <a:t>: Çok sayıda faktör belirlenebilir ancak önemli olanlar ön plana çıkarılamayabilir.  </a:t>
            </a:r>
          </a:p>
          <a:p>
            <a:pPr algn="just">
              <a:spcBef>
                <a:spcPts val="600"/>
              </a:spcBef>
            </a:pPr>
            <a:r>
              <a:rPr lang="tr-TR" sz="1700" b="1" u="sng" dirty="0">
                <a:solidFill>
                  <a:schemeClr val="tx1">
                    <a:lumMod val="65000"/>
                    <a:lumOff val="35000"/>
                  </a:schemeClr>
                </a:solidFill>
              </a:rPr>
              <a:t>Güncel ve geleceğe dönük değildir</a:t>
            </a:r>
            <a:r>
              <a:rPr lang="tr-TR" sz="1700" b="1" dirty="0">
                <a:solidFill>
                  <a:schemeClr val="tx1">
                    <a:lumMod val="65000"/>
                    <a:lumOff val="35000"/>
                  </a:schemeClr>
                </a:solidFill>
              </a:rPr>
              <a:t>: Mevcut durumu yansıtır, gelecekteki durumu tahmin etmekte yetersiz kalabilir.  </a:t>
            </a:r>
          </a:p>
          <a:p>
            <a:pPr algn="just">
              <a:spcBef>
                <a:spcPts val="600"/>
              </a:spcBef>
            </a:pPr>
            <a:r>
              <a:rPr lang="tr-TR" sz="1700" b="1" u="sng" dirty="0">
                <a:solidFill>
                  <a:schemeClr val="tx1">
                    <a:lumMod val="65000"/>
                    <a:lumOff val="35000"/>
                  </a:schemeClr>
                </a:solidFill>
              </a:rPr>
              <a:t>Rekabet karşılaştırması yapamaz</a:t>
            </a:r>
            <a:r>
              <a:rPr lang="tr-TR" sz="1700" b="1" dirty="0">
                <a:solidFill>
                  <a:schemeClr val="tx1">
                    <a:lumMod val="65000"/>
                    <a:lumOff val="35000"/>
                  </a:schemeClr>
                </a:solidFill>
              </a:rPr>
              <a:t>: Performans kıyaslaması ve ölçüm zordur.  </a:t>
            </a:r>
          </a:p>
          <a:p>
            <a:pPr algn="just">
              <a:spcBef>
                <a:spcPts val="600"/>
              </a:spcBef>
            </a:pPr>
            <a:r>
              <a:rPr lang="tr-TR" sz="1700" b="1" u="sng" dirty="0">
                <a:solidFill>
                  <a:schemeClr val="tx1">
                    <a:lumMod val="65000"/>
                    <a:lumOff val="35000"/>
                  </a:schemeClr>
                </a:solidFill>
              </a:rPr>
              <a:t>Kurumsal kültür ve önyargılardan etkilenebilir</a:t>
            </a:r>
            <a:r>
              <a:rPr lang="tr-TR" sz="1700" b="1" dirty="0">
                <a:solidFill>
                  <a:schemeClr val="tx1">
                    <a:lumMod val="65000"/>
                    <a:lumOff val="35000"/>
                  </a:schemeClr>
                </a:solidFill>
              </a:rPr>
              <a:t>: Bilgiler güvenilir olmayabilir.  </a:t>
            </a:r>
          </a:p>
          <a:p>
            <a:pPr algn="just">
              <a:spcBef>
                <a:spcPts val="600"/>
              </a:spcBef>
            </a:pPr>
            <a:r>
              <a:rPr lang="tr-TR" sz="1700" b="1" u="sng" dirty="0">
                <a:solidFill>
                  <a:schemeClr val="tx1">
                    <a:lumMod val="65000"/>
                    <a:lumOff val="35000"/>
                  </a:schemeClr>
                </a:solidFill>
              </a:rPr>
              <a:t>Sınırlı alan odaklı</a:t>
            </a:r>
            <a:r>
              <a:rPr lang="tr-TR" sz="1700" b="1" dirty="0">
                <a:solidFill>
                  <a:schemeClr val="tx1">
                    <a:lumMod val="65000"/>
                    <a:lumOff val="35000"/>
                  </a:schemeClr>
                </a:solidFill>
              </a:rPr>
              <a:t>: Sadece belirli sektör veya ortamlarla sınırlı kalabilir.  </a:t>
            </a:r>
          </a:p>
          <a:p>
            <a:pPr algn="just">
              <a:spcBef>
                <a:spcPts val="600"/>
              </a:spcBef>
            </a:pPr>
            <a:r>
              <a:rPr lang="tr-TR" sz="1700" b="1" u="sng" dirty="0">
                <a:solidFill>
                  <a:schemeClr val="tx1">
                    <a:lumMod val="65000"/>
                    <a:lumOff val="35000"/>
                  </a:schemeClr>
                </a:solidFill>
              </a:rPr>
              <a:t>Anlık ve statik</a:t>
            </a:r>
            <a:r>
              <a:rPr lang="tr-TR" sz="1700" b="1" dirty="0">
                <a:solidFill>
                  <a:schemeClr val="tx1">
                    <a:lumMod val="65000"/>
                    <a:lumOff val="35000"/>
                  </a:schemeClr>
                </a:solidFill>
              </a:rPr>
              <a:t>: Tek bir zaman dilimini gösterir, hareketli ortamlar için uygun olmayabilir.  </a:t>
            </a:r>
          </a:p>
          <a:p>
            <a:pPr algn="just">
              <a:spcBef>
                <a:spcPts val="600"/>
              </a:spcBef>
            </a:pPr>
            <a:r>
              <a:rPr lang="tr-TR" sz="1700" b="1" u="sng" dirty="0">
                <a:solidFill>
                  <a:schemeClr val="tx1">
                    <a:lumMod val="65000"/>
                    <a:lumOff val="35000"/>
                  </a:schemeClr>
                </a:solidFill>
              </a:rPr>
              <a:t>Stratejik odaklanmada tek boyutluluk</a:t>
            </a:r>
            <a:r>
              <a:rPr lang="tr-TR" sz="1700" b="1" dirty="0">
                <a:solidFill>
                  <a:schemeClr val="tx1">
                    <a:lumMod val="65000"/>
                    <a:lumOff val="35000"/>
                  </a:schemeClr>
                </a:solidFill>
              </a:rPr>
              <a:t>: Sadece güçlü yönlere veya belirli özelliklere aşırı odaklanabilir. </a:t>
            </a:r>
          </a:p>
          <a:p>
            <a:pPr marL="0" indent="0" algn="just">
              <a:spcBef>
                <a:spcPts val="600"/>
              </a:spcBef>
              <a:buNone/>
            </a:pPr>
            <a:r>
              <a:rPr lang="tr-TR" sz="1700" b="1" dirty="0">
                <a:solidFill>
                  <a:schemeClr val="tx1">
                    <a:lumMod val="65000"/>
                    <a:lumOff val="35000"/>
                  </a:schemeClr>
                </a:solidFill>
              </a:rPr>
              <a:t>SWOT Analizi, organizasyonların stratejik planlama ve karar verme süreçlerinde başlangıç noktası olarak çok faydalı bir araçtır. Ancak, tek başına yeterli değildir; detaylı ve dinamik analizler ile desteklenmelidir </a:t>
            </a:r>
            <a:r>
              <a:rPr lang="tr-TR" sz="1500" b="1" dirty="0">
                <a:solidFill>
                  <a:schemeClr val="tx1">
                    <a:lumMod val="65000"/>
                    <a:lumOff val="35000"/>
                  </a:schemeClr>
                </a:solidFill>
              </a:rPr>
              <a:t>(</a:t>
            </a:r>
            <a:r>
              <a:rPr lang="en-US" sz="1500" b="1" dirty="0">
                <a:solidFill>
                  <a:schemeClr val="tx1">
                    <a:lumMod val="65000"/>
                    <a:lumOff val="35000"/>
                  </a:schemeClr>
                </a:solidFill>
              </a:rPr>
              <a:t>Sharath Kumar </a:t>
            </a:r>
            <a:r>
              <a:rPr lang="en-US" sz="1500" b="1" dirty="0" err="1">
                <a:solidFill>
                  <a:schemeClr val="tx1">
                    <a:lumMod val="65000"/>
                    <a:lumOff val="35000"/>
                  </a:schemeClr>
                </a:solidFill>
              </a:rPr>
              <a:t>ve</a:t>
            </a:r>
            <a:r>
              <a:rPr lang="en-US" sz="1500" b="1" dirty="0">
                <a:solidFill>
                  <a:schemeClr val="tx1">
                    <a:lumMod val="65000"/>
                    <a:lumOff val="35000"/>
                  </a:schemeClr>
                </a:solidFill>
              </a:rPr>
              <a:t> </a:t>
            </a:r>
            <a:r>
              <a:rPr lang="en-US" sz="1500" b="1" dirty="0" err="1">
                <a:solidFill>
                  <a:schemeClr val="tx1">
                    <a:lumMod val="65000"/>
                    <a:lumOff val="35000"/>
                  </a:schemeClr>
                </a:solidFill>
              </a:rPr>
              <a:t>Praveena</a:t>
            </a:r>
            <a:r>
              <a:rPr lang="tr-TR" sz="1500" b="1" dirty="0">
                <a:solidFill>
                  <a:schemeClr val="tx1">
                    <a:lumMod val="65000"/>
                    <a:lumOff val="35000"/>
                  </a:schemeClr>
                </a:solidFill>
              </a:rPr>
              <a:t>, </a:t>
            </a:r>
            <a:r>
              <a:rPr lang="en-US" sz="1500" b="1" dirty="0">
                <a:solidFill>
                  <a:schemeClr val="tx1">
                    <a:lumMod val="65000"/>
                    <a:lumOff val="35000"/>
                  </a:schemeClr>
                </a:solidFill>
              </a:rPr>
              <a:t>2023).</a:t>
            </a:r>
            <a:endParaRPr lang="tr-TR" sz="1500" b="1" dirty="0">
              <a:solidFill>
                <a:schemeClr val="tx1">
                  <a:lumMod val="65000"/>
                  <a:lumOff val="35000"/>
                </a:schemeClr>
              </a:solidFill>
            </a:endParaRPr>
          </a:p>
        </p:txBody>
      </p:sp>
    </p:spTree>
    <p:extLst>
      <p:ext uri="{BB962C8B-B14F-4D97-AF65-F5344CB8AC3E}">
        <p14:creationId xmlns:p14="http://schemas.microsoft.com/office/powerpoint/2010/main" val="35169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47826-6C80-63D1-4804-1FE4915CE18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012D5E7-EBA5-E55E-0988-F80FDBD22514}"/>
              </a:ext>
            </a:extLst>
          </p:cNvPr>
          <p:cNvSpPr>
            <a:spLocks noGrp="1"/>
          </p:cNvSpPr>
          <p:nvPr>
            <p:ph type="title"/>
          </p:nvPr>
        </p:nvSpPr>
        <p:spPr>
          <a:xfrm>
            <a:off x="1898373" y="249387"/>
            <a:ext cx="6531131" cy="576409"/>
          </a:xfrm>
        </p:spPr>
        <p:txBody>
          <a:bodyPr>
            <a:normAutofit/>
          </a:bodyPr>
          <a:lstStyle/>
          <a:p>
            <a:pPr algn="ctr"/>
            <a:r>
              <a:rPr lang="tr-TR" sz="2800" b="1" dirty="0">
                <a:solidFill>
                  <a:schemeClr val="tx1"/>
                </a:solidFill>
              </a:rPr>
              <a:t>KAPSAM</a:t>
            </a:r>
            <a:endParaRPr lang="en-US" sz="2800" b="1" dirty="0"/>
          </a:p>
        </p:txBody>
      </p:sp>
      <p:sp>
        <p:nvSpPr>
          <p:cNvPr id="3" name="İçerik Yer Tutucusu 2">
            <a:extLst>
              <a:ext uri="{FF2B5EF4-FFF2-40B4-BE49-F238E27FC236}">
                <a16:creationId xmlns:a16="http://schemas.microsoft.com/office/drawing/2014/main" id="{7FC17C9F-157F-D631-C5BF-63FD6CD26138}"/>
              </a:ext>
            </a:extLst>
          </p:cNvPr>
          <p:cNvSpPr>
            <a:spLocks noGrp="1"/>
          </p:cNvSpPr>
          <p:nvPr>
            <p:ph idx="1"/>
          </p:nvPr>
        </p:nvSpPr>
        <p:spPr>
          <a:xfrm>
            <a:off x="1058517" y="825795"/>
            <a:ext cx="9235110" cy="5519587"/>
          </a:xfrm>
        </p:spPr>
        <p:txBody>
          <a:bodyPr>
            <a:noAutofit/>
          </a:bodyPr>
          <a:lstStyle/>
          <a:p>
            <a:pPr algn="just">
              <a:spcBef>
                <a:spcPts val="600"/>
              </a:spcBef>
            </a:pPr>
            <a:r>
              <a:rPr lang="tr-TR" sz="1700" b="1" dirty="0"/>
              <a:t>Giriş</a:t>
            </a:r>
          </a:p>
          <a:p>
            <a:pPr algn="just">
              <a:spcBef>
                <a:spcPts val="600"/>
              </a:spcBef>
            </a:pPr>
            <a:r>
              <a:rPr lang="tr-TR" sz="1700" b="1" dirty="0"/>
              <a:t>Gelişimsel Operasyonel Planların Temel Bileşenleri </a:t>
            </a:r>
          </a:p>
          <a:p>
            <a:pPr algn="just">
              <a:spcBef>
                <a:spcPts val="600"/>
              </a:spcBef>
            </a:pPr>
            <a:r>
              <a:rPr lang="tr-TR" sz="1700" b="1" dirty="0"/>
              <a:t>Stratejik Planlama ve Gelişim Süreci  </a:t>
            </a:r>
          </a:p>
          <a:p>
            <a:pPr lvl="1" algn="just">
              <a:spcBef>
                <a:spcPts val="600"/>
              </a:spcBef>
              <a:buFont typeface="Wingdings" panose="05000000000000000000" pitchFamily="2" charset="2"/>
              <a:buChar char="v"/>
            </a:pPr>
            <a:r>
              <a:rPr lang="tr-TR" sz="1700" b="1" dirty="0"/>
              <a:t>Dış Çevre Analizi  </a:t>
            </a:r>
          </a:p>
          <a:p>
            <a:pPr lvl="1" algn="just">
              <a:spcBef>
                <a:spcPts val="600"/>
              </a:spcBef>
              <a:buFont typeface="Wingdings" panose="05000000000000000000" pitchFamily="2" charset="2"/>
              <a:buChar char="v"/>
            </a:pPr>
            <a:r>
              <a:rPr lang="tr-TR" sz="1700" b="1" dirty="0"/>
              <a:t>İç Kaynak ve Yeteneklerin Analizi  </a:t>
            </a:r>
          </a:p>
          <a:p>
            <a:pPr lvl="1" algn="just">
              <a:spcBef>
                <a:spcPts val="600"/>
              </a:spcBef>
              <a:buFont typeface="Wingdings" panose="05000000000000000000" pitchFamily="2" charset="2"/>
              <a:buChar char="v"/>
            </a:pPr>
            <a:r>
              <a:rPr lang="tr-TR" sz="1700" b="1" dirty="0"/>
              <a:t>Kritik Faktör Analizi  </a:t>
            </a:r>
          </a:p>
          <a:p>
            <a:pPr lvl="1" algn="just">
              <a:spcBef>
                <a:spcPts val="600"/>
              </a:spcBef>
              <a:buFont typeface="Wingdings" panose="05000000000000000000" pitchFamily="2" charset="2"/>
              <a:buChar char="v"/>
            </a:pPr>
            <a:r>
              <a:rPr lang="tr-TR" sz="1700" b="1" dirty="0"/>
              <a:t>SWOT Analizi ve Uygulamaları</a:t>
            </a:r>
          </a:p>
          <a:p>
            <a:pPr lvl="1" algn="just">
              <a:spcBef>
                <a:spcPts val="600"/>
              </a:spcBef>
              <a:buFont typeface="Wingdings" panose="05000000000000000000" pitchFamily="2" charset="2"/>
              <a:buChar char="v"/>
            </a:pPr>
            <a:r>
              <a:rPr lang="tr-TR" sz="1700" b="1" dirty="0"/>
              <a:t>Sistem Yaklaşımı ve Sistemler Zinciri (</a:t>
            </a:r>
            <a:r>
              <a:rPr lang="tr-TR" sz="1700" b="1" dirty="0" err="1"/>
              <a:t>SoS</a:t>
            </a:r>
            <a:r>
              <a:rPr lang="tr-TR" sz="1700" b="1" dirty="0"/>
              <a:t>)  </a:t>
            </a:r>
          </a:p>
          <a:p>
            <a:pPr algn="just">
              <a:spcBef>
                <a:spcPts val="600"/>
              </a:spcBef>
            </a:pPr>
            <a:r>
              <a:rPr lang="tr-TR" sz="1700" b="1" dirty="0"/>
              <a:t>Yönetim İşlevleri ve Örgütlenme Süreci  </a:t>
            </a:r>
          </a:p>
          <a:p>
            <a:pPr algn="just">
              <a:spcBef>
                <a:spcPts val="600"/>
              </a:spcBef>
            </a:pPr>
            <a:r>
              <a:rPr lang="tr-TR" sz="1700" b="1" dirty="0"/>
              <a:t>Yönetim ve Örgütleme İşlevleri  </a:t>
            </a:r>
          </a:p>
          <a:p>
            <a:pPr lvl="1" algn="just">
              <a:spcBef>
                <a:spcPts val="600"/>
              </a:spcBef>
              <a:buFont typeface="Wingdings" panose="05000000000000000000" pitchFamily="2" charset="2"/>
              <a:buChar char="v"/>
            </a:pPr>
            <a:r>
              <a:rPr lang="tr-TR" sz="1700" b="1" dirty="0"/>
              <a:t>İşlerin Belirlenmesi ve Gruplandırılması </a:t>
            </a:r>
          </a:p>
          <a:p>
            <a:pPr lvl="1" algn="just">
              <a:spcBef>
                <a:spcPts val="600"/>
              </a:spcBef>
              <a:buFont typeface="Wingdings" panose="05000000000000000000" pitchFamily="2" charset="2"/>
              <a:buChar char="v"/>
            </a:pPr>
            <a:r>
              <a:rPr lang="tr-TR" sz="1700" b="1" dirty="0"/>
              <a:t>Personel Atama ve Yerleştirme Süreci  </a:t>
            </a:r>
          </a:p>
          <a:p>
            <a:pPr lvl="1" algn="just">
              <a:spcBef>
                <a:spcPts val="600"/>
              </a:spcBef>
              <a:buFont typeface="Wingdings" panose="05000000000000000000" pitchFamily="2" charset="2"/>
              <a:buChar char="v"/>
            </a:pPr>
            <a:r>
              <a:rPr lang="tr-TR" sz="1700" b="1" dirty="0"/>
              <a:t>Yöntem ve Araçların Belirlenmesi </a:t>
            </a:r>
          </a:p>
          <a:p>
            <a:pPr algn="just">
              <a:spcBef>
                <a:spcPts val="600"/>
              </a:spcBef>
            </a:pPr>
            <a:r>
              <a:rPr lang="tr-TR" sz="1700" b="1" dirty="0"/>
              <a:t>Sistem Yaklaşımına Göre Bilgi ve Belge Merkezleri</a:t>
            </a:r>
          </a:p>
          <a:p>
            <a:pPr algn="just">
              <a:spcBef>
                <a:spcPts val="600"/>
              </a:spcBef>
            </a:pPr>
            <a:r>
              <a:rPr lang="tr-TR" sz="1700" b="1" dirty="0"/>
              <a:t>Sonuç ve Değerlendirme</a:t>
            </a:r>
          </a:p>
          <a:p>
            <a:pPr algn="just">
              <a:spcBef>
                <a:spcPts val="600"/>
              </a:spcBef>
            </a:pPr>
            <a:r>
              <a:rPr lang="tr-TR" sz="1700" b="1" dirty="0"/>
              <a:t>Kaynakça</a:t>
            </a:r>
          </a:p>
        </p:txBody>
      </p:sp>
    </p:spTree>
    <p:extLst>
      <p:ext uri="{BB962C8B-B14F-4D97-AF65-F5344CB8AC3E}">
        <p14:creationId xmlns:p14="http://schemas.microsoft.com/office/powerpoint/2010/main" val="1497389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136073" y="184328"/>
            <a:ext cx="9102436" cy="868618"/>
          </a:xfrm>
        </p:spPr>
        <p:txBody>
          <a:bodyPr>
            <a:noAutofit/>
          </a:bodyPr>
          <a:lstStyle/>
          <a:p>
            <a:pPr algn="ctr"/>
            <a:r>
              <a:rPr lang="tr-TR" sz="2000" b="1" dirty="0">
                <a:solidFill>
                  <a:schemeClr val="tx1"/>
                </a:solidFill>
              </a:rPr>
              <a:t>BİLGİ VE BELGE MERKEZLERİ İÇİN STRATEJİ GELİŞTİRME: </a:t>
            </a:r>
            <a:br>
              <a:rPr lang="tr-TR" sz="2000" b="1" dirty="0">
                <a:solidFill>
                  <a:schemeClr val="tx1"/>
                </a:solidFill>
              </a:rPr>
            </a:br>
            <a:r>
              <a:rPr lang="tr-TR" sz="2000" b="1" dirty="0">
                <a:solidFill>
                  <a:schemeClr val="tx1"/>
                </a:solidFill>
              </a:rPr>
              <a:t>KRİTİK FAKTÖRLERİN BELİRLENMESİNDE SWOT ANALİZİNİN UYGULANMASI</a:t>
            </a:r>
            <a:br>
              <a:rPr lang="tr-TR" sz="2000" b="1" dirty="0">
                <a:solidFill>
                  <a:schemeClr val="tx1"/>
                </a:solidFill>
              </a:rPr>
            </a:br>
            <a:br>
              <a:rPr lang="tr-TR" sz="2200" b="1" dirty="0">
                <a:solidFill>
                  <a:schemeClr val="tx1"/>
                </a:solidFill>
              </a:rPr>
            </a:b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68288" y="1052946"/>
            <a:ext cx="9438005" cy="4156363"/>
          </a:xfrm>
        </p:spPr>
        <p:txBody>
          <a:bodyPr>
            <a:noAutofit/>
          </a:bodyPr>
          <a:lstStyle/>
          <a:p>
            <a:pPr marL="0" indent="0" algn="just">
              <a:spcBef>
                <a:spcPts val="600"/>
              </a:spcBef>
              <a:buNone/>
            </a:pPr>
            <a:r>
              <a:rPr lang="tr-TR" sz="1900" b="1" dirty="0">
                <a:solidFill>
                  <a:schemeClr val="tx1">
                    <a:lumMod val="65000"/>
                    <a:lumOff val="35000"/>
                  </a:schemeClr>
                </a:solidFill>
              </a:rPr>
              <a:t>SWOT analizi, diğer örgütlerde olduğu gibi, kütüphane/bilgi-belge merkezlerinin güçlü ve zayıf yönleriyle, karşı karşıya bulundukları fırsat ve tehditlerin ortaya çıkarılmasında kullanılır. </a:t>
            </a:r>
          </a:p>
          <a:p>
            <a:pPr marL="0" indent="0" algn="just">
              <a:spcBef>
                <a:spcPts val="600"/>
              </a:spcBef>
              <a:buNone/>
            </a:pPr>
            <a:r>
              <a:rPr lang="tr-TR" sz="1900" b="1" dirty="0">
                <a:solidFill>
                  <a:schemeClr val="tx1">
                    <a:lumMod val="65000"/>
                    <a:lumOff val="35000"/>
                  </a:schemeClr>
                </a:solidFill>
              </a:rPr>
              <a:t>Bu analizle kütüphane/bilgi-belge merkezlerini etkileyen dış ve iç etmenler belirlenir. </a:t>
            </a:r>
          </a:p>
          <a:p>
            <a:pPr algn="just">
              <a:spcBef>
                <a:spcPts val="600"/>
              </a:spcBef>
            </a:pPr>
            <a:r>
              <a:rPr lang="tr-TR" sz="1900" b="1" dirty="0">
                <a:solidFill>
                  <a:schemeClr val="tx1">
                    <a:lumMod val="65000"/>
                    <a:lumOff val="35000"/>
                  </a:schemeClr>
                </a:solidFill>
              </a:rPr>
              <a:t>Kütüphane/bilgi-belge merkezlerinin iç çevre analiziyle belirlenen güçlü ve zayıf yönlere ilişkin fotoğraf; o anda hangi durumda olduğunu gösterir. </a:t>
            </a:r>
          </a:p>
          <a:p>
            <a:pPr algn="just">
              <a:spcBef>
                <a:spcPts val="600"/>
              </a:spcBef>
            </a:pPr>
            <a:r>
              <a:rPr lang="tr-TR" sz="1900" b="1" dirty="0">
                <a:solidFill>
                  <a:schemeClr val="tx1">
                    <a:lumMod val="65000"/>
                    <a:lumOff val="35000"/>
                  </a:schemeClr>
                </a:solidFill>
              </a:rPr>
              <a:t>Dış çevresinin analiz edilmesiyle elde edilen fotoğraf da karşılaşılabilecek fırsat ve tehditleri yansıtır. </a:t>
            </a:r>
          </a:p>
          <a:p>
            <a:pPr algn="just">
              <a:spcBef>
                <a:spcPts val="600"/>
              </a:spcBef>
            </a:pPr>
            <a:r>
              <a:rPr lang="tr-TR" sz="1900" b="1" dirty="0">
                <a:solidFill>
                  <a:schemeClr val="tx1">
                    <a:lumMod val="65000"/>
                    <a:lumOff val="35000"/>
                  </a:schemeClr>
                </a:solidFill>
              </a:rPr>
              <a:t>Daha sonra, çekilen bu iki fotoğraf birleştirilerek büyük resim elde edilir. </a:t>
            </a:r>
          </a:p>
          <a:p>
            <a:pPr algn="just">
              <a:spcBef>
                <a:spcPts val="600"/>
              </a:spcBef>
            </a:pPr>
            <a:r>
              <a:rPr lang="tr-TR" sz="1900" b="1" dirty="0">
                <a:solidFill>
                  <a:schemeClr val="tx1">
                    <a:lumMod val="65000"/>
                    <a:lumOff val="35000"/>
                  </a:schemeClr>
                </a:solidFill>
              </a:rPr>
              <a:t>Kütüphane/bilgi-belge merkezlerindeki stratejik kararlar, elde edilen bu büyük resmin yansıttığı bilgilere göre alınır </a:t>
            </a:r>
            <a:r>
              <a:rPr lang="tr-TR" sz="1500" b="1" dirty="0">
                <a:solidFill>
                  <a:schemeClr val="tx1">
                    <a:lumMod val="65000"/>
                    <a:lumOff val="35000"/>
                  </a:schemeClr>
                </a:solidFill>
              </a:rPr>
              <a:t>(</a:t>
            </a:r>
            <a:r>
              <a:rPr lang="tr-TR" sz="1500" b="1" dirty="0" err="1">
                <a:solidFill>
                  <a:schemeClr val="tx1">
                    <a:lumMod val="65000"/>
                    <a:lumOff val="35000"/>
                  </a:schemeClr>
                </a:solidFill>
              </a:rPr>
              <a:t>Kurulgan</a:t>
            </a:r>
            <a:r>
              <a:rPr lang="tr-TR" sz="1500" b="1" dirty="0">
                <a:solidFill>
                  <a:schemeClr val="tx1">
                    <a:lumMod val="65000"/>
                    <a:lumOff val="35000"/>
                  </a:schemeClr>
                </a:solidFill>
              </a:rPr>
              <a:t>, 2015, s. 195</a:t>
            </a:r>
            <a:r>
              <a:rPr lang="en-US" sz="1500" b="1" dirty="0">
                <a:solidFill>
                  <a:schemeClr val="tx1">
                    <a:lumMod val="65000"/>
                    <a:lumOff val="35000"/>
                  </a:schemeClr>
                </a:solidFill>
              </a:rPr>
              <a:t>).</a:t>
            </a:r>
            <a:endParaRPr lang="tr-TR" sz="1500" b="1" dirty="0">
              <a:solidFill>
                <a:schemeClr val="tx1">
                  <a:lumMod val="65000"/>
                  <a:lumOff val="35000"/>
                </a:schemeClr>
              </a:solidFill>
            </a:endParaRPr>
          </a:p>
        </p:txBody>
      </p:sp>
    </p:spTree>
    <p:extLst>
      <p:ext uri="{BB962C8B-B14F-4D97-AF65-F5344CB8AC3E}">
        <p14:creationId xmlns:p14="http://schemas.microsoft.com/office/powerpoint/2010/main" val="16024935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868617"/>
          </a:xfrm>
        </p:spPr>
        <p:txBody>
          <a:bodyPr>
            <a:noAutofit/>
          </a:bodyPr>
          <a:lstStyle/>
          <a:p>
            <a:pPr algn="ctr"/>
            <a:r>
              <a:rPr lang="tr-TR" sz="2400" b="1" dirty="0">
                <a:solidFill>
                  <a:schemeClr val="tx1"/>
                </a:solidFill>
              </a:rPr>
              <a:t>BİLGİ VE BELGE MERKEZLERİ İÇİN YÖNETİM İŞLEVLERİ: GENEL ÇERÇEVE</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02882" y="1191491"/>
            <a:ext cx="9438005" cy="3574473"/>
          </a:xfrm>
        </p:spPr>
        <p:txBody>
          <a:bodyPr>
            <a:noAutofit/>
          </a:bodyPr>
          <a:lstStyle/>
          <a:p>
            <a:pPr algn="just"/>
            <a:r>
              <a:rPr lang="tr-TR" sz="2000" b="1" dirty="0"/>
              <a:t>Bilgi ve belge merkezlerinde stratejilerin uygulanması, genellikle kütüphane orta kademe yönetimiyle paylaşılan ve alt kademelere kadar genişleyen bir biçimde kütüphane üst yönetiminin sorumluluğudur.</a:t>
            </a:r>
          </a:p>
          <a:p>
            <a:pPr algn="just"/>
            <a:r>
              <a:rPr lang="tr-TR" sz="2000" b="1" dirty="0"/>
              <a:t>Strateji geliştirildikten ve stratejik planlar hazırlandıktan sonra yapılması gereken ilk faaliyet, stratejilerin başarıyla uygulanabilmesi için örgütlenmesidir. </a:t>
            </a:r>
          </a:p>
          <a:p>
            <a:pPr algn="just"/>
            <a:r>
              <a:rPr lang="tr-TR" sz="2000" b="1" dirty="0"/>
              <a:t>Sadece stratejik planlama için değil, yönetimin her kademesindeki faaliyetler için örgütleme gereklidir. </a:t>
            </a:r>
          </a:p>
          <a:p>
            <a:pPr algn="just"/>
            <a:r>
              <a:rPr lang="tr-TR" sz="2000" b="1" dirty="0"/>
              <a:t>Örgütlerde yapı, stratejiyi izler ve </a:t>
            </a:r>
            <a:r>
              <a:rPr lang="es-ES" sz="2000" b="1" dirty="0"/>
              <a:t>uygulamaya en iyi hizmeti sunar</a:t>
            </a:r>
            <a:r>
              <a:rPr lang="tr-TR" sz="2000" b="1" dirty="0"/>
              <a:t> </a:t>
            </a:r>
            <a:r>
              <a:rPr lang="tr-TR" sz="1500" b="1" dirty="0"/>
              <a:t>(</a:t>
            </a:r>
            <a:r>
              <a:rPr lang="tr-TR" sz="1500" b="1" dirty="0" err="1"/>
              <a:t>Kurulgan</a:t>
            </a:r>
            <a:r>
              <a:rPr lang="tr-TR" sz="1500" b="1" dirty="0"/>
              <a:t>, 2015, </a:t>
            </a:r>
            <a:r>
              <a:rPr lang="tr-TR" sz="1500" b="1" dirty="0" err="1"/>
              <a:t>ss</a:t>
            </a:r>
            <a:r>
              <a:rPr lang="tr-TR" sz="1500" b="1" dirty="0"/>
              <a:t>. 196-197).</a:t>
            </a:r>
          </a:p>
        </p:txBody>
      </p:sp>
    </p:spTree>
    <p:extLst>
      <p:ext uri="{BB962C8B-B14F-4D97-AF65-F5344CB8AC3E}">
        <p14:creationId xmlns:p14="http://schemas.microsoft.com/office/powerpoint/2010/main" val="12145261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9"/>
            <a:ext cx="8518957" cy="480690"/>
          </a:xfrm>
        </p:spPr>
        <p:txBody>
          <a:bodyPr>
            <a:noAutofit/>
          </a:bodyPr>
          <a:lstStyle/>
          <a:p>
            <a:pPr algn="ctr"/>
            <a:r>
              <a:rPr lang="tr-TR" sz="2000" b="1" dirty="0">
                <a:solidFill>
                  <a:schemeClr val="tx1"/>
                </a:solidFill>
              </a:rPr>
              <a:t>BİLGİ VE BELGE MERKEZLERİ İÇİN YÖNETİM İŞLEVLERİ: ÖRGÜTLEME</a:t>
            </a: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1696" y="845126"/>
            <a:ext cx="9438005" cy="4391891"/>
          </a:xfrm>
        </p:spPr>
        <p:txBody>
          <a:bodyPr>
            <a:noAutofit/>
          </a:bodyPr>
          <a:lstStyle/>
          <a:p>
            <a:pPr algn="just"/>
            <a:r>
              <a:rPr lang="tr-TR" sz="2000" b="1" dirty="0"/>
              <a:t>Yönetim işlevlerinin ikinci aşamasını oluşturan örgütleme, çalışanların planlama sürecinde oluşturulan örgüt amaçlarına ulaşabilmelerinde önemli rol oynar. </a:t>
            </a:r>
          </a:p>
          <a:p>
            <a:pPr algn="just"/>
            <a:r>
              <a:rPr lang="tr-TR" sz="2000" b="1" dirty="0"/>
              <a:t>Bundan dolayı örgütleme yöneticinin faaliyetlerini etkileyen ve onların amaca ulaşma yolundaki sınırlılıklarını ortaya koyan bir ögedir.</a:t>
            </a:r>
          </a:p>
          <a:p>
            <a:pPr algn="just"/>
            <a:r>
              <a:rPr lang="tr-TR" sz="2000" b="1" dirty="0"/>
              <a:t>Örgütleme işlevi; işlerin amaca uygun olarak gruplandırılması, bölümlerin oluşturulması, emir-komuta ve sorumlulukların belirlenmesi yoluyla uygun işletme yapısının kurulması olarak tanımlanabilir.</a:t>
            </a:r>
          </a:p>
          <a:p>
            <a:pPr algn="just"/>
            <a:r>
              <a:rPr lang="tr-TR" sz="2000" b="1" dirty="0"/>
              <a:t>Örgütleme, işletmenin amaçlara uygun olarak yapılandırılması sürecinde seçilmiş olan plan ve stratejileri temel alan bir işlevdir.</a:t>
            </a:r>
          </a:p>
          <a:p>
            <a:pPr algn="just"/>
            <a:r>
              <a:rPr lang="tr-TR" sz="2000" b="1" dirty="0"/>
              <a:t>Örgüt, örgütleme faaliyetleri sonucunda ortaya çıkan bir yapı ya da varlığı ifade eder </a:t>
            </a:r>
            <a:r>
              <a:rPr lang="tr-TR" sz="1500" b="1" dirty="0"/>
              <a:t>(Tokgöz, 2013, s. 30; </a:t>
            </a:r>
            <a:r>
              <a:rPr lang="tr-TR" sz="1500" b="1" dirty="0" err="1"/>
              <a:t>Kurulgan</a:t>
            </a:r>
            <a:r>
              <a:rPr lang="tr-TR" sz="1500" b="1" dirty="0"/>
              <a:t>, 2015, </a:t>
            </a:r>
            <a:r>
              <a:rPr lang="tr-TR" sz="1500" b="1" dirty="0" err="1"/>
              <a:t>ss</a:t>
            </a:r>
            <a:r>
              <a:rPr lang="tr-TR" sz="1500" b="1" dirty="0"/>
              <a:t>. 208-209, 245). </a:t>
            </a:r>
          </a:p>
        </p:txBody>
      </p:sp>
    </p:spTree>
    <p:extLst>
      <p:ext uri="{BB962C8B-B14F-4D97-AF65-F5344CB8AC3E}">
        <p14:creationId xmlns:p14="http://schemas.microsoft.com/office/powerpoint/2010/main" val="13069926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9"/>
            <a:ext cx="8518957" cy="480690"/>
          </a:xfrm>
        </p:spPr>
        <p:txBody>
          <a:bodyPr>
            <a:noAutofit/>
          </a:bodyPr>
          <a:lstStyle/>
          <a:p>
            <a:pPr algn="ctr"/>
            <a:r>
              <a:rPr lang="tr-TR" sz="2000" b="1" dirty="0">
                <a:solidFill>
                  <a:schemeClr val="tx1"/>
                </a:solidFill>
              </a:rPr>
              <a:t>BİLGİ VE BELGE MERKEZLERİ İÇİN YÖNETİM İŞLEVLERİ: ÖRGÜTLEME</a:t>
            </a: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1696" y="845127"/>
            <a:ext cx="9438005" cy="4738255"/>
          </a:xfrm>
        </p:spPr>
        <p:txBody>
          <a:bodyPr>
            <a:noAutofit/>
          </a:bodyPr>
          <a:lstStyle/>
          <a:p>
            <a:pPr algn="just"/>
            <a:r>
              <a:rPr lang="tr-TR" sz="2000" b="1" dirty="0"/>
              <a:t>Örgütleme, örgüt çalışanları arasında bir köprü görevi üstlenerek işgörenlerin birlikte çalışmalarına olanak sağlar. </a:t>
            </a:r>
          </a:p>
          <a:p>
            <a:pPr algn="just"/>
            <a:r>
              <a:rPr lang="tr-TR" sz="2000" b="1" dirty="0"/>
              <a:t>Yöneticinin görevini yerine getirebilmesi için kendisinin yapacağı işleri, kendisine yardımcı olacak kişileri, yetki ve sorumluluklarını açık bir biçimde ortaya koyar. </a:t>
            </a:r>
          </a:p>
          <a:p>
            <a:pPr algn="just"/>
            <a:r>
              <a:rPr lang="tr-TR" sz="2000" b="1" dirty="0"/>
              <a:t>Örgütleme faaliyeti, “kişilerin tek başlarına gerçekleştiremeyecekleri amaçları, başkaları ile bir araya gelerek bir grup halinde çaba, bilgi ve yeteneklerini birleştirerek gerçekleştirmelerini sağlayan bir işbölümü ve eşgüdüm sistemidir» </a:t>
            </a:r>
            <a:r>
              <a:rPr lang="tr-TR" sz="1500" b="1" dirty="0"/>
              <a:t>(Şener, 2001, s. 123; </a:t>
            </a:r>
            <a:r>
              <a:rPr lang="tr-TR" sz="1500" b="1" dirty="0" err="1"/>
              <a:t>akt</a:t>
            </a:r>
            <a:r>
              <a:rPr lang="tr-TR" sz="1500" b="1" dirty="0"/>
              <a:t>. </a:t>
            </a:r>
            <a:r>
              <a:rPr lang="tr-TR" sz="1500" b="1" dirty="0" err="1"/>
              <a:t>Kurulgan</a:t>
            </a:r>
            <a:r>
              <a:rPr lang="tr-TR" sz="1500" b="1" dirty="0"/>
              <a:t>, 2015, s. 246). </a:t>
            </a:r>
          </a:p>
          <a:p>
            <a:pPr algn="just"/>
            <a:r>
              <a:rPr lang="tr-TR" sz="2000" b="1" dirty="0"/>
              <a:t>Kısacası, plan ve stratejiler örgütte “neyin ya da nelerin” yapılması gerektiğini belirtirken, örgütleme; hangi işin, kim tarafından, nasıl yapılması gerektiğini ve sürecin işlemesi için sahip olunacak yetki-sorumlulukları belirler </a:t>
            </a:r>
            <a:r>
              <a:rPr lang="tr-TR" sz="1500" b="1" dirty="0"/>
              <a:t>(</a:t>
            </a:r>
            <a:r>
              <a:rPr lang="tr-TR" sz="1500" b="1" dirty="0" err="1"/>
              <a:t>Kurulgan</a:t>
            </a:r>
            <a:r>
              <a:rPr lang="tr-TR" sz="1500" b="1" dirty="0"/>
              <a:t>, 2015, </a:t>
            </a:r>
            <a:r>
              <a:rPr lang="tr-TR" sz="1500" b="1" dirty="0" err="1"/>
              <a:t>ss</a:t>
            </a:r>
            <a:r>
              <a:rPr lang="tr-TR" sz="1500" b="1" dirty="0"/>
              <a:t>. 208-209).</a:t>
            </a:r>
          </a:p>
        </p:txBody>
      </p:sp>
    </p:spTree>
    <p:extLst>
      <p:ext uri="{BB962C8B-B14F-4D97-AF65-F5344CB8AC3E}">
        <p14:creationId xmlns:p14="http://schemas.microsoft.com/office/powerpoint/2010/main" val="12585895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9"/>
          </a:xfrm>
        </p:spPr>
        <p:txBody>
          <a:bodyPr>
            <a:noAutofit/>
          </a:bodyPr>
          <a:lstStyle/>
          <a:p>
            <a:pPr algn="ctr"/>
            <a:r>
              <a:rPr lang="tr-TR" sz="2000" b="1" dirty="0">
                <a:solidFill>
                  <a:schemeClr val="tx1"/>
                </a:solidFill>
              </a:rPr>
              <a:t>BİLGİ VE BELGE MERKEZLERİ İÇİN YÖNETİM İŞLEVLERİ: ÖRGÜTLEME/ORGANİZASYON SÜRECİNİN AŞAMALARI</a:t>
            </a: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451113" y="1413163"/>
            <a:ext cx="9438005" cy="2576946"/>
          </a:xfrm>
        </p:spPr>
        <p:txBody>
          <a:bodyPr>
            <a:noAutofit/>
          </a:bodyPr>
          <a:lstStyle/>
          <a:p>
            <a:pPr marL="0" indent="0" algn="just">
              <a:buNone/>
            </a:pPr>
            <a:r>
              <a:rPr lang="tr-TR" sz="2400" b="1" dirty="0"/>
              <a:t>Kütüphane/</a:t>
            </a:r>
            <a:r>
              <a:rPr lang="tr-TR" sz="2400" b="1" dirty="0" err="1"/>
              <a:t>BBM’lerdeki</a:t>
            </a:r>
            <a:r>
              <a:rPr lang="tr-TR" sz="2400" b="1" dirty="0"/>
              <a:t> örgütleme/organizasyon sürecinin aşamaları üç ana başlıkta sınıflanabilir: </a:t>
            </a:r>
          </a:p>
          <a:p>
            <a:pPr algn="just"/>
            <a:r>
              <a:rPr lang="tr-TR" sz="2400" b="1" dirty="0"/>
              <a:t>Yapılacak İşlerin Belirlenmesi ve Gruplandırılması</a:t>
            </a:r>
          </a:p>
          <a:p>
            <a:pPr algn="just"/>
            <a:r>
              <a:rPr lang="tr-TR" sz="2400" b="1" dirty="0"/>
              <a:t>İşgörenlerin Belirlenip-Atanması</a:t>
            </a:r>
          </a:p>
          <a:p>
            <a:pPr algn="just"/>
            <a:r>
              <a:rPr lang="tr-TR" sz="2400" b="1" dirty="0"/>
              <a:t>Yer, Araç ve Yöntemlerin Belirlenmesi </a:t>
            </a:r>
            <a:r>
              <a:rPr lang="tr-TR" sz="1500" b="1" dirty="0"/>
              <a:t>(</a:t>
            </a:r>
            <a:r>
              <a:rPr lang="tr-TR" sz="1500" b="1" dirty="0" err="1"/>
              <a:t>Kurulgan</a:t>
            </a:r>
            <a:r>
              <a:rPr lang="tr-TR" sz="1500" b="1" dirty="0"/>
              <a:t>, 2015, </a:t>
            </a:r>
            <a:r>
              <a:rPr lang="tr-TR" sz="1500" b="1" dirty="0" err="1"/>
              <a:t>ss</a:t>
            </a:r>
            <a:r>
              <a:rPr lang="tr-TR" sz="1500" b="1" dirty="0"/>
              <a:t>. 247-249).</a:t>
            </a:r>
            <a:endParaRPr lang="tr-TR" sz="2000" b="1" dirty="0"/>
          </a:p>
        </p:txBody>
      </p:sp>
    </p:spTree>
    <p:extLst>
      <p:ext uri="{BB962C8B-B14F-4D97-AF65-F5344CB8AC3E}">
        <p14:creationId xmlns:p14="http://schemas.microsoft.com/office/powerpoint/2010/main" val="8462747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17999"/>
          </a:xfrm>
        </p:spPr>
        <p:txBody>
          <a:bodyPr>
            <a:noAutofit/>
          </a:bodyPr>
          <a:lstStyle/>
          <a:p>
            <a:pPr algn="ctr"/>
            <a:r>
              <a:rPr lang="tr-TR" sz="2000" b="1" dirty="0">
                <a:solidFill>
                  <a:schemeClr val="tx1"/>
                </a:solidFill>
              </a:rPr>
              <a:t>BİLGİ VE BELGE MERKEZLERİ İÇİN YÖNETİM İŞLEVLERİ: ÖRGÜTLEME/ORNANİZASYON SÜRECİNİN AŞAMALARI- </a:t>
            </a:r>
            <a:br>
              <a:rPr lang="tr-TR" sz="2000" b="1" dirty="0">
                <a:solidFill>
                  <a:schemeClr val="tx1"/>
                </a:solidFill>
              </a:rPr>
            </a:br>
            <a:r>
              <a:rPr lang="tr-TR" sz="2000" b="1" dirty="0">
                <a:solidFill>
                  <a:schemeClr val="tx1"/>
                </a:solidFill>
              </a:rPr>
              <a:t>Yapılacak İşlerin Belirlenmesi ve Gruplandırılması</a:t>
            </a:r>
            <a:br>
              <a:rPr lang="tr-TR" sz="2000" b="1" dirty="0">
                <a:solidFill>
                  <a:schemeClr val="tx1"/>
                </a:solidFill>
              </a:rPr>
            </a:b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32458" y="1302327"/>
            <a:ext cx="9438005" cy="4031674"/>
          </a:xfrm>
        </p:spPr>
        <p:txBody>
          <a:bodyPr>
            <a:noAutofit/>
          </a:bodyPr>
          <a:lstStyle/>
          <a:p>
            <a:pPr algn="just"/>
            <a:r>
              <a:rPr lang="tr-TR" sz="2000" b="1" dirty="0"/>
              <a:t>Örgütsel amaçlar ve bu amaçlara ulaşmak için yapılacaklar planlama aşamasında belirlenir. </a:t>
            </a:r>
          </a:p>
          <a:p>
            <a:pPr algn="just"/>
            <a:r>
              <a:rPr lang="tr-TR" sz="2000" b="1" dirty="0"/>
              <a:t>Planlama sürecinde öngörülen işleri en az emek ve giderle yapabilecek bir biçimde bölmek, sıralamak, düzenlemek, ilgili kısımlara ayırmak için örgütlemeye gitmek gerekir. </a:t>
            </a:r>
          </a:p>
          <a:p>
            <a:pPr algn="just"/>
            <a:r>
              <a:rPr lang="tr-TR" sz="2000" b="1" dirty="0"/>
              <a:t>Örneğin, görsel-işitsel bölümde gereksinim duyulan CD, DVD, </a:t>
            </a:r>
            <a:r>
              <a:rPr lang="tr-TR" sz="2000" b="1" dirty="0" err="1"/>
              <a:t>flash</a:t>
            </a:r>
            <a:r>
              <a:rPr lang="tr-TR" sz="2000" b="1" dirty="0"/>
              <a:t> </a:t>
            </a:r>
            <a:r>
              <a:rPr lang="tr-TR" sz="2000" b="1" dirty="0" err="1"/>
              <a:t>player</a:t>
            </a:r>
            <a:r>
              <a:rPr lang="tr-TR" sz="2000" b="1" dirty="0"/>
              <a:t>, </a:t>
            </a:r>
            <a:r>
              <a:rPr lang="tr-TR" sz="2000" b="1" dirty="0" err="1"/>
              <a:t>flash</a:t>
            </a:r>
            <a:r>
              <a:rPr lang="tr-TR" sz="2000" b="1" dirty="0"/>
              <a:t> bellek, harici disk, </a:t>
            </a:r>
            <a:r>
              <a:rPr lang="tr-TR" sz="2000" b="1" dirty="0" err="1"/>
              <a:t>media</a:t>
            </a:r>
            <a:r>
              <a:rPr lang="tr-TR" sz="2000" b="1" dirty="0"/>
              <a:t> </a:t>
            </a:r>
            <a:r>
              <a:rPr lang="tr-TR" sz="2000" b="1" dirty="0" err="1"/>
              <a:t>player</a:t>
            </a:r>
            <a:r>
              <a:rPr lang="tr-TR" sz="2000" b="1" dirty="0"/>
              <a:t> ve müzik veri tabanları gibi kaynaklar kataloglanır ve sınıflandırılır, depolanır ve kullanıcıya duyurulur. </a:t>
            </a:r>
          </a:p>
          <a:p>
            <a:pPr algn="just"/>
            <a:r>
              <a:rPr lang="tr-TR" sz="2000" b="1" dirty="0"/>
              <a:t>Bütün bu kaynakların seçilmesi, sağlanması ve demirbaş kayıtlarının yapılması işlemleri “Sağlama </a:t>
            </a:r>
            <a:r>
              <a:rPr lang="tr-TR" sz="2000" b="1" dirty="0" err="1"/>
              <a:t>Bölümü”nde</a:t>
            </a:r>
            <a:r>
              <a:rPr lang="tr-TR" sz="2000" b="1" dirty="0"/>
              <a:t> yapılmaktadır </a:t>
            </a:r>
            <a:r>
              <a:rPr lang="tr-TR" sz="1500" b="1" dirty="0"/>
              <a:t>(</a:t>
            </a:r>
            <a:r>
              <a:rPr lang="tr-TR" sz="1500" b="1" dirty="0" err="1"/>
              <a:t>Kurulgan</a:t>
            </a:r>
            <a:r>
              <a:rPr lang="tr-TR" sz="1500" b="1" dirty="0"/>
              <a:t>, 2015, s. 247).</a:t>
            </a:r>
          </a:p>
        </p:txBody>
      </p:sp>
    </p:spTree>
    <p:extLst>
      <p:ext uri="{BB962C8B-B14F-4D97-AF65-F5344CB8AC3E}">
        <p14:creationId xmlns:p14="http://schemas.microsoft.com/office/powerpoint/2010/main" val="19083523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17999"/>
          </a:xfrm>
        </p:spPr>
        <p:txBody>
          <a:bodyPr>
            <a:noAutofit/>
          </a:bodyPr>
          <a:lstStyle/>
          <a:p>
            <a:pPr algn="ctr"/>
            <a:r>
              <a:rPr lang="tr-TR" sz="2000" b="1" dirty="0">
                <a:solidFill>
                  <a:schemeClr val="tx1"/>
                </a:solidFill>
              </a:rPr>
              <a:t>BİLGİ VE BELGE MERKEZLERİ İÇİN YÖNETİM İŞLEVLERİ: ÖRGÜTLEME/ORNANİZASYON SÜRECİNİN AŞAMALARI- </a:t>
            </a:r>
            <a:br>
              <a:rPr lang="tr-TR" sz="2000" b="1" dirty="0">
                <a:solidFill>
                  <a:schemeClr val="tx1"/>
                </a:solidFill>
              </a:rPr>
            </a:br>
            <a:r>
              <a:rPr lang="tr-TR" sz="2000" b="1" dirty="0">
                <a:solidFill>
                  <a:schemeClr val="tx1"/>
                </a:solidFill>
              </a:rPr>
              <a:t>Yapılacak İşlerin Belirlenmesi ve Gruplandırılması </a:t>
            </a:r>
            <a:br>
              <a:rPr lang="tr-TR" sz="2000" b="1" dirty="0">
                <a:solidFill>
                  <a:schemeClr val="tx1"/>
                </a:solidFill>
              </a:rPr>
            </a:b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32458" y="1302327"/>
            <a:ext cx="9438005" cy="4350328"/>
          </a:xfrm>
        </p:spPr>
        <p:txBody>
          <a:bodyPr>
            <a:noAutofit/>
          </a:bodyPr>
          <a:lstStyle/>
          <a:p>
            <a:pPr marL="0" indent="0" algn="ctr">
              <a:buNone/>
            </a:pPr>
            <a:r>
              <a:rPr lang="tr-TR" sz="2000" b="1" u="sng" dirty="0"/>
              <a:t>Sağlama (</a:t>
            </a:r>
            <a:r>
              <a:rPr lang="tr-TR" sz="2000" b="1" u="sng" dirty="0" err="1"/>
              <a:t>Acquisition</a:t>
            </a:r>
            <a:r>
              <a:rPr lang="tr-TR" sz="2000" b="1" u="sng" dirty="0"/>
              <a:t>) Nedir?  </a:t>
            </a:r>
          </a:p>
          <a:p>
            <a:pPr algn="just"/>
            <a:r>
              <a:rPr lang="tr-TR" sz="2000" b="1" dirty="0"/>
              <a:t>Kütüphane ve bilgi merkezleri için materyal seçimi ve satın alma sürecidir. Bu süreç, koleksiyon/derme geliştirme politikalarına göre yapılır ve materyallerin katalogdan öncelikli araştırmasını içerir. Ardından sipariş, teslim, kalite kontrol, fatura işlemleri ve kayıtların tutulması aşamaları takip eder.</a:t>
            </a:r>
          </a:p>
          <a:p>
            <a:pPr marL="0" indent="0" algn="ctr">
              <a:buNone/>
            </a:pPr>
            <a:r>
              <a:rPr lang="tr-TR" sz="2000" b="1" u="sng" dirty="0"/>
              <a:t>İşleyiş ve Departmanlar  </a:t>
            </a:r>
          </a:p>
          <a:p>
            <a:pPr algn="just"/>
            <a:r>
              <a:rPr lang="tr-TR" sz="2000" b="1" dirty="0"/>
              <a:t>Sağlama, kütüphane teknik hizmetlerinin ilk işlevidir.  </a:t>
            </a:r>
          </a:p>
          <a:p>
            <a:pPr algn="just"/>
            <a:r>
              <a:rPr lang="tr-TR" sz="2000" b="1" dirty="0"/>
              <a:t>Küçük kütüphanelerde kararlar genellikle şef veya müdür tarafından alınır.  </a:t>
            </a:r>
          </a:p>
          <a:p>
            <a:pPr algn="just"/>
            <a:r>
              <a:rPr lang="tr-TR" sz="2000" b="1" dirty="0"/>
              <a:t>Büyük kütüphanelerde ise bu işlemler ayrı bir Sağlama Birimi veya Departmanı tarafından yürütülür </a:t>
            </a:r>
            <a:r>
              <a:rPr lang="tr-TR" sz="1500" b="1" dirty="0"/>
              <a:t>(</a:t>
            </a:r>
            <a:r>
              <a:rPr lang="en-US" sz="1500" b="1" dirty="0"/>
              <a:t>Librarianship Studies &amp; Information Technology</a:t>
            </a:r>
            <a:r>
              <a:rPr lang="tr-TR" sz="1500" b="1" dirty="0"/>
              <a:t>, </a:t>
            </a:r>
            <a:r>
              <a:rPr lang="en-US" sz="1500" b="1" dirty="0"/>
              <a:t>2025</a:t>
            </a:r>
            <a:r>
              <a:rPr lang="tr-TR" sz="1500" b="1" dirty="0"/>
              <a:t>).</a:t>
            </a:r>
          </a:p>
        </p:txBody>
      </p:sp>
    </p:spTree>
    <p:extLst>
      <p:ext uri="{BB962C8B-B14F-4D97-AF65-F5344CB8AC3E}">
        <p14:creationId xmlns:p14="http://schemas.microsoft.com/office/powerpoint/2010/main" val="42022066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17999"/>
          </a:xfrm>
        </p:spPr>
        <p:txBody>
          <a:bodyPr>
            <a:noAutofit/>
          </a:bodyPr>
          <a:lstStyle/>
          <a:p>
            <a:pPr algn="ctr"/>
            <a:r>
              <a:rPr lang="tr-TR" sz="2000" b="1" dirty="0">
                <a:solidFill>
                  <a:schemeClr val="tx1"/>
                </a:solidFill>
              </a:rPr>
              <a:t>BİLGİ VE BELGE MERKEZLERİ İÇİN YÖNETİM İŞLEVLERİ: ÖRGÜTLEME/ORNANİZASYON SÜRECİNİN AŞAMALARI- </a:t>
            </a:r>
            <a:br>
              <a:rPr lang="tr-TR" sz="2000" b="1" dirty="0">
                <a:solidFill>
                  <a:schemeClr val="tx1"/>
                </a:solidFill>
              </a:rPr>
            </a:br>
            <a:r>
              <a:rPr lang="tr-TR" sz="2000" b="1" dirty="0">
                <a:solidFill>
                  <a:schemeClr val="tx1"/>
                </a:solidFill>
              </a:rPr>
              <a:t>Yapılacak İşlerin Belirlenmesi ve Gruplandırılması </a:t>
            </a:r>
            <a:br>
              <a:rPr lang="tr-TR" sz="2000" b="1" dirty="0">
                <a:solidFill>
                  <a:schemeClr val="tx1"/>
                </a:solidFill>
              </a:rPr>
            </a:b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32458" y="1302327"/>
            <a:ext cx="9438005" cy="4572000"/>
          </a:xfrm>
        </p:spPr>
        <p:txBody>
          <a:bodyPr>
            <a:noAutofit/>
          </a:bodyPr>
          <a:lstStyle/>
          <a:p>
            <a:pPr marL="0" indent="0" algn="ctr">
              <a:spcBef>
                <a:spcPts val="0"/>
              </a:spcBef>
              <a:buNone/>
            </a:pPr>
            <a:r>
              <a:rPr lang="tr-TR" sz="1900" b="1" u="sng" dirty="0"/>
              <a:t>Türlerine Göre Sağlama Uygulamaları  </a:t>
            </a:r>
          </a:p>
          <a:p>
            <a:pPr algn="just">
              <a:spcBef>
                <a:spcPts val="0"/>
              </a:spcBef>
            </a:pPr>
            <a:r>
              <a:rPr lang="tr-TR" sz="1900" b="1" u="sng" dirty="0"/>
              <a:t>Okul/Kolej Kütüphaneleri</a:t>
            </a:r>
            <a:r>
              <a:rPr lang="tr-TR" sz="1900" b="1" dirty="0"/>
              <a:t>: Müfredatla ilgili materyaller seçilir.  </a:t>
            </a:r>
          </a:p>
          <a:p>
            <a:pPr algn="just">
              <a:spcBef>
                <a:spcPts val="0"/>
              </a:spcBef>
            </a:pPr>
            <a:r>
              <a:rPr lang="tr-TR" sz="1900" b="1" u="sng" dirty="0"/>
              <a:t>Özel Kütüphaneler</a:t>
            </a:r>
            <a:r>
              <a:rPr lang="tr-TR" sz="1900" b="1" dirty="0"/>
              <a:t>: Araştırma gereksinimlerine uygun koleksiyonlar oluşturulur.  </a:t>
            </a:r>
          </a:p>
          <a:p>
            <a:pPr algn="just">
              <a:spcBef>
                <a:spcPts val="0"/>
              </a:spcBef>
            </a:pPr>
            <a:r>
              <a:rPr lang="tr-TR" sz="1900" b="1" u="sng" dirty="0"/>
              <a:t>Üniversite Kütüphaneleri</a:t>
            </a:r>
            <a:r>
              <a:rPr lang="tr-TR" sz="1900" b="1" dirty="0"/>
              <a:t>: Materyal türlerine göre (monograf, süreli yayınlar vb.) bölümlere ayrılır.  </a:t>
            </a:r>
          </a:p>
          <a:p>
            <a:pPr algn="just">
              <a:spcBef>
                <a:spcPts val="0"/>
              </a:spcBef>
            </a:pPr>
            <a:r>
              <a:rPr lang="tr-TR" sz="1900" b="1" u="sng" dirty="0"/>
              <a:t>Halk Kütüphaneleri</a:t>
            </a:r>
            <a:r>
              <a:rPr lang="tr-TR" sz="1900" b="1" dirty="0"/>
              <a:t>: Genel ve geniş kitlelere hitap eden materyaller alınır.  </a:t>
            </a:r>
          </a:p>
          <a:p>
            <a:pPr algn="just">
              <a:spcBef>
                <a:spcPts val="0"/>
              </a:spcBef>
            </a:pPr>
            <a:r>
              <a:rPr lang="tr-TR" sz="1900" b="1" u="sng" dirty="0"/>
              <a:t>Ulusal Kütüphaneler</a:t>
            </a:r>
            <a:r>
              <a:rPr lang="tr-TR" sz="1900" b="1" dirty="0"/>
              <a:t>: Ülke çapında önemli eserleri ve uluslararası belgeleri toplar.</a:t>
            </a:r>
          </a:p>
          <a:p>
            <a:pPr marL="0" indent="0" algn="ctr">
              <a:spcBef>
                <a:spcPts val="0"/>
              </a:spcBef>
              <a:buNone/>
            </a:pPr>
            <a:r>
              <a:rPr lang="tr-TR" sz="1900" b="1" u="sng" dirty="0"/>
              <a:t>Sağlayıcı ya da Satıcıların (</a:t>
            </a:r>
            <a:r>
              <a:rPr lang="tr-TR" sz="1900" b="1" u="sng" dirty="0" err="1"/>
              <a:t>Vendors</a:t>
            </a:r>
            <a:r>
              <a:rPr lang="tr-TR" sz="1900" b="1" u="sng" dirty="0"/>
              <a:t>) Rolü </a:t>
            </a:r>
          </a:p>
          <a:p>
            <a:pPr algn="just">
              <a:spcBef>
                <a:spcPts val="0"/>
              </a:spcBef>
            </a:pPr>
            <a:r>
              <a:rPr lang="tr-TR" sz="1900" b="1" dirty="0"/>
              <a:t>Küçük kütüphaneler bireysel sipariş yapabilir.  </a:t>
            </a:r>
          </a:p>
          <a:p>
            <a:pPr algn="just">
              <a:spcBef>
                <a:spcPts val="0"/>
              </a:spcBef>
            </a:pPr>
            <a:r>
              <a:rPr lang="tr-TR" sz="1900" b="1" dirty="0"/>
              <a:t>Büyük kütüphaneler, onay planları veya doğrudan siparişler sağlayan satıcılarla çalışır. Satıcılar, belirlenen kriterlere uygun materyalleri otomatik gönderir </a:t>
            </a:r>
            <a:r>
              <a:rPr lang="tr-TR" sz="1500" b="1" dirty="0"/>
              <a:t>(</a:t>
            </a:r>
            <a:r>
              <a:rPr lang="en-US" sz="1500" b="1" dirty="0"/>
              <a:t>Librarianship Studies &amp; Information Technology</a:t>
            </a:r>
            <a:r>
              <a:rPr lang="tr-TR" sz="1500" b="1" dirty="0"/>
              <a:t>, </a:t>
            </a:r>
            <a:r>
              <a:rPr lang="en-US" sz="1500" b="1" dirty="0"/>
              <a:t>2025</a:t>
            </a:r>
            <a:r>
              <a:rPr lang="tr-TR" sz="1500" b="1" dirty="0"/>
              <a:t>).</a:t>
            </a:r>
          </a:p>
        </p:txBody>
      </p:sp>
    </p:spTree>
    <p:extLst>
      <p:ext uri="{BB962C8B-B14F-4D97-AF65-F5344CB8AC3E}">
        <p14:creationId xmlns:p14="http://schemas.microsoft.com/office/powerpoint/2010/main" val="19557289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17999"/>
          </a:xfrm>
        </p:spPr>
        <p:txBody>
          <a:bodyPr>
            <a:noAutofit/>
          </a:bodyPr>
          <a:lstStyle/>
          <a:p>
            <a:pPr algn="ctr"/>
            <a:r>
              <a:rPr lang="tr-TR" sz="2000" b="1" dirty="0">
                <a:solidFill>
                  <a:schemeClr val="tx1"/>
                </a:solidFill>
              </a:rPr>
              <a:t>BİLGİ VE BELGE MERKEZLERİ İÇİN YÖNETİM İŞLEVLERİ: ÖRGÜTLEME/ORNANİZASYON SÜRECİNİN AŞAMALARI- </a:t>
            </a:r>
            <a:br>
              <a:rPr lang="tr-TR" sz="2000" b="1" dirty="0">
                <a:solidFill>
                  <a:schemeClr val="tx1"/>
                </a:solidFill>
              </a:rPr>
            </a:br>
            <a:r>
              <a:rPr lang="tr-TR" sz="2000" b="1" dirty="0">
                <a:solidFill>
                  <a:schemeClr val="tx1"/>
                </a:solidFill>
              </a:rPr>
              <a:t>Yapılacak İşlerin Belirlenmesi ve Gruplandırılması </a:t>
            </a:r>
            <a:br>
              <a:rPr lang="tr-TR" sz="2000" b="1" dirty="0">
                <a:solidFill>
                  <a:schemeClr val="tx1"/>
                </a:solidFill>
              </a:rPr>
            </a:b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32458" y="1302326"/>
            <a:ext cx="9438005" cy="4211783"/>
          </a:xfrm>
        </p:spPr>
        <p:txBody>
          <a:bodyPr>
            <a:noAutofit/>
          </a:bodyPr>
          <a:lstStyle/>
          <a:p>
            <a:pPr marL="0" indent="0" algn="ctr">
              <a:spcBef>
                <a:spcPts val="0"/>
              </a:spcBef>
              <a:buNone/>
            </a:pPr>
            <a:r>
              <a:rPr lang="tr-TR" sz="2000" b="1" u="sng" dirty="0"/>
              <a:t>GENEL SÜREÇ AKIŞI</a:t>
            </a:r>
          </a:p>
          <a:p>
            <a:pPr marL="0" indent="0" algn="ctr">
              <a:spcBef>
                <a:spcPts val="600"/>
              </a:spcBef>
              <a:buNone/>
            </a:pPr>
            <a:r>
              <a:rPr lang="tr-TR" sz="2000" b="1" u="sng" dirty="0"/>
              <a:t>Gereksinim Analizi (</a:t>
            </a:r>
            <a:r>
              <a:rPr lang="tr-TR" sz="2000" b="1" u="sng" dirty="0" err="1"/>
              <a:t>Need</a:t>
            </a:r>
            <a:r>
              <a:rPr lang="tr-TR" sz="2000" b="1" u="sng" dirty="0"/>
              <a:t> </a:t>
            </a:r>
            <a:r>
              <a:rPr lang="tr-TR" sz="2000" b="1" u="sng" dirty="0" err="1"/>
              <a:t>Assessment</a:t>
            </a:r>
            <a:r>
              <a:rPr lang="tr-TR" sz="2000" b="1" u="sng" dirty="0"/>
              <a:t>)</a:t>
            </a:r>
          </a:p>
          <a:p>
            <a:pPr algn="just">
              <a:spcBef>
                <a:spcPts val="600"/>
              </a:spcBef>
            </a:pPr>
            <a:r>
              <a:rPr lang="tr-TR" sz="2000" b="1" dirty="0"/>
              <a:t>Kullanıcı gereksinimleri (kullanıcı dönütleri, ödünç verme verileri ve müfredat gereksinimleri) ve derme geliştirme politikaları belirlenir.  </a:t>
            </a:r>
          </a:p>
          <a:p>
            <a:pPr marL="0" indent="0" algn="ctr">
              <a:spcBef>
                <a:spcPts val="600"/>
              </a:spcBef>
              <a:buNone/>
            </a:pPr>
            <a:r>
              <a:rPr lang="tr-TR" sz="2000" b="1" u="sng" dirty="0"/>
              <a:t>Seçim (</a:t>
            </a:r>
            <a:r>
              <a:rPr lang="tr-TR" sz="2000" b="1" u="sng" dirty="0" err="1"/>
              <a:t>Selection</a:t>
            </a:r>
            <a:r>
              <a:rPr lang="tr-TR" sz="2000" b="1" u="sng" dirty="0"/>
              <a:t>)</a:t>
            </a:r>
          </a:p>
          <a:p>
            <a:pPr algn="just">
              <a:spcBef>
                <a:spcPts val="600"/>
              </a:spcBef>
            </a:pPr>
            <a:r>
              <a:rPr lang="tr-TR" sz="2000" b="1" dirty="0"/>
              <a:t>Kütüphaneciler ve konu uzmanları, potansiyel kaynakları (kitaplar, dergiler, veri tabanları vb.) uygunluk, otorite, kalite ve maliyet gibi kriterlere göre değerlendirir. </a:t>
            </a:r>
          </a:p>
          <a:p>
            <a:pPr algn="just">
              <a:spcBef>
                <a:spcPts val="600"/>
              </a:spcBef>
            </a:pPr>
            <a:r>
              <a:rPr lang="tr-TR" sz="2000" b="1" dirty="0"/>
              <a:t>Genellikle kullanıcıların ve öğretim üyelerinin önerileri de dikkate alınır. Amaç, seçilen materyallerin kütüphanenin hedefleri ve bütçesiyle uyumlu olmasını sağlamak ve mevcut kaynakların tekrarını önlemektir </a:t>
            </a:r>
            <a:r>
              <a:rPr lang="tr-TR" sz="1500" b="1" dirty="0"/>
              <a:t>(</a:t>
            </a:r>
            <a:r>
              <a:rPr lang="en-US" sz="1500" b="1" dirty="0"/>
              <a:t>Librarianship Studies &amp; Information Technology</a:t>
            </a:r>
            <a:r>
              <a:rPr lang="tr-TR" sz="1500" b="1" dirty="0"/>
              <a:t>, </a:t>
            </a:r>
            <a:r>
              <a:rPr lang="en-US" sz="1500" b="1" dirty="0"/>
              <a:t>2025</a:t>
            </a:r>
            <a:r>
              <a:rPr lang="tr-TR" sz="1500" b="1" dirty="0"/>
              <a:t>).</a:t>
            </a:r>
          </a:p>
        </p:txBody>
      </p:sp>
    </p:spTree>
    <p:extLst>
      <p:ext uri="{BB962C8B-B14F-4D97-AF65-F5344CB8AC3E}">
        <p14:creationId xmlns:p14="http://schemas.microsoft.com/office/powerpoint/2010/main" val="27406246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17999"/>
          </a:xfrm>
        </p:spPr>
        <p:txBody>
          <a:bodyPr>
            <a:noAutofit/>
          </a:bodyPr>
          <a:lstStyle/>
          <a:p>
            <a:pPr algn="ctr"/>
            <a:r>
              <a:rPr lang="tr-TR" sz="2000" b="1" dirty="0">
                <a:solidFill>
                  <a:schemeClr val="tx1"/>
                </a:solidFill>
              </a:rPr>
              <a:t>BİLGİ VE BELGE MERKEZLERİ İÇİN YÖNETİM İŞLEVLERİ: ÖRGÜTLEME/ORNANİZASYON SÜRECİNİN AŞAMALARI- </a:t>
            </a:r>
            <a:br>
              <a:rPr lang="tr-TR" sz="2000" b="1" dirty="0">
                <a:solidFill>
                  <a:schemeClr val="tx1"/>
                </a:solidFill>
              </a:rPr>
            </a:br>
            <a:r>
              <a:rPr lang="tr-TR" sz="2000" b="1" dirty="0">
                <a:solidFill>
                  <a:schemeClr val="tx1"/>
                </a:solidFill>
              </a:rPr>
              <a:t>Yapılacak İşlerin Belirlenmesi ve Gruplandırılması </a:t>
            </a:r>
            <a:br>
              <a:rPr lang="tr-TR" sz="2000" b="1" dirty="0">
                <a:solidFill>
                  <a:schemeClr val="tx1"/>
                </a:solidFill>
              </a:rPr>
            </a:b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32458" y="1302326"/>
            <a:ext cx="9438005" cy="5237019"/>
          </a:xfrm>
        </p:spPr>
        <p:txBody>
          <a:bodyPr>
            <a:noAutofit/>
          </a:bodyPr>
          <a:lstStyle/>
          <a:p>
            <a:pPr marL="0" indent="0" algn="ctr">
              <a:spcBef>
                <a:spcPts val="600"/>
              </a:spcBef>
              <a:buNone/>
            </a:pPr>
            <a:r>
              <a:rPr lang="tr-TR" sz="2000" b="1" u="sng" dirty="0"/>
              <a:t>Sipariş (</a:t>
            </a:r>
            <a:r>
              <a:rPr lang="tr-TR" sz="2000" b="1" u="sng" dirty="0" err="1"/>
              <a:t>Ordering</a:t>
            </a:r>
            <a:r>
              <a:rPr lang="tr-TR" sz="2000" b="1" u="sng" dirty="0"/>
              <a:t>/</a:t>
            </a:r>
            <a:r>
              <a:rPr lang="tr-TR" sz="2000" b="1" u="sng" dirty="0" err="1"/>
              <a:t>Procurement</a:t>
            </a:r>
            <a:r>
              <a:rPr lang="tr-TR" sz="2000" b="1" u="sng" dirty="0"/>
              <a:t>)</a:t>
            </a:r>
          </a:p>
          <a:p>
            <a:pPr algn="just">
              <a:spcBef>
                <a:spcPts val="600"/>
              </a:spcBef>
            </a:pPr>
            <a:r>
              <a:rPr lang="tr-TR" sz="2000" b="1" dirty="0"/>
              <a:t>Bir kaynak/öge seçildikten sonra, kütüphane bir satıcı, yayıncı veya bayiye sipariş verir. </a:t>
            </a:r>
          </a:p>
          <a:p>
            <a:pPr algn="just">
              <a:spcBef>
                <a:spcPts val="600"/>
              </a:spcBef>
            </a:pPr>
            <a:r>
              <a:rPr lang="tr-TR" sz="2000" b="1" dirty="0"/>
              <a:t>Sağlama yöntemleri çeşitlilik gösterir ve belirli başlıklar için kesin siparişleri, seriler/süreli yayınlar için sürekli siparişleri, onay planlarını (profiliyle eşleşen ögelerin otomatik olarak incelemeye gönderildiği planlar) veya elektronik kaynaklar için abonelik ve lisansların yönetimini içerebilir. </a:t>
            </a:r>
          </a:p>
          <a:p>
            <a:pPr algn="just">
              <a:spcBef>
                <a:spcPts val="600"/>
              </a:spcBef>
            </a:pPr>
            <a:r>
              <a:rPr lang="tr-TR" sz="2000" b="1" dirty="0"/>
              <a:t>Bu aşama ayrıca şartların müzakere edilmesini, siparişlerin takibini ve kütüphanenin materyaller için bütçe tahsisinin yönetilmesini de içerir.</a:t>
            </a:r>
          </a:p>
          <a:p>
            <a:pPr marL="0" indent="0" algn="ctr">
              <a:spcBef>
                <a:spcPts val="0"/>
              </a:spcBef>
              <a:buNone/>
            </a:pPr>
            <a:r>
              <a:rPr lang="tr-TR" sz="2000" b="1" u="sng" dirty="0"/>
              <a:t>Teslim ve Kayıt (</a:t>
            </a:r>
            <a:r>
              <a:rPr lang="tr-TR" sz="2000" b="1" u="sng" dirty="0" err="1"/>
              <a:t>Receiving</a:t>
            </a:r>
            <a:r>
              <a:rPr lang="tr-TR" sz="2000" b="1" u="sng" dirty="0"/>
              <a:t> </a:t>
            </a:r>
            <a:r>
              <a:rPr lang="tr-TR" sz="2000" b="1" u="sng" dirty="0" err="1"/>
              <a:t>and</a:t>
            </a:r>
            <a:r>
              <a:rPr lang="tr-TR" sz="2000" b="1" u="sng" dirty="0"/>
              <a:t> </a:t>
            </a:r>
            <a:r>
              <a:rPr lang="tr-TR" sz="2000" b="1" u="sng" dirty="0" err="1"/>
              <a:t>Accessioning</a:t>
            </a:r>
            <a:r>
              <a:rPr lang="tr-TR" sz="2000" b="1" u="sng" dirty="0"/>
              <a:t>)</a:t>
            </a:r>
          </a:p>
          <a:p>
            <a:pPr algn="just">
              <a:spcBef>
                <a:spcPts val="0"/>
              </a:spcBef>
            </a:pPr>
            <a:r>
              <a:rPr lang="tr-TR" sz="2000" b="1" dirty="0"/>
              <a:t>Materyaller geldiğinde, satın alma departmanı doğru kaynakların teslim edildiğini doğrular ve bunları orijinal siparişle karşılaştırır. </a:t>
            </a:r>
          </a:p>
          <a:p>
            <a:pPr algn="just">
              <a:spcBef>
                <a:spcPts val="0"/>
              </a:spcBef>
            </a:pPr>
            <a:r>
              <a:rPr lang="tr-TR" sz="2000" b="1" dirty="0"/>
              <a:t>Her yeni öge/kaynak, bir kayıt defterine kaydedilerek ve benzersiz bir kayıt numarası atanarak kütüphanenin envanterine resmi olarak eklenir. </a:t>
            </a:r>
            <a:r>
              <a:rPr lang="tr-TR" sz="1500" b="1" dirty="0"/>
              <a:t>(</a:t>
            </a:r>
            <a:r>
              <a:rPr lang="en-US" sz="1500" b="1" dirty="0"/>
              <a:t>Librarianship Studies &amp; Information Technology</a:t>
            </a:r>
            <a:r>
              <a:rPr lang="tr-TR" sz="1500" b="1" dirty="0"/>
              <a:t>, </a:t>
            </a:r>
            <a:r>
              <a:rPr lang="en-US" sz="1500" b="1" dirty="0"/>
              <a:t>2025</a:t>
            </a:r>
            <a:r>
              <a:rPr lang="tr-TR" sz="1500" b="1" dirty="0"/>
              <a:t>).</a:t>
            </a:r>
          </a:p>
        </p:txBody>
      </p:sp>
    </p:spTree>
    <p:extLst>
      <p:ext uri="{BB962C8B-B14F-4D97-AF65-F5344CB8AC3E}">
        <p14:creationId xmlns:p14="http://schemas.microsoft.com/office/powerpoint/2010/main" val="3244185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9E146-863D-5534-1287-B9DE5ADBB61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DCC7FD-BF56-9AF1-81B5-4815C046ED76}"/>
              </a:ext>
            </a:extLst>
          </p:cNvPr>
          <p:cNvSpPr>
            <a:spLocks noGrp="1"/>
          </p:cNvSpPr>
          <p:nvPr>
            <p:ph type="title"/>
          </p:nvPr>
        </p:nvSpPr>
        <p:spPr>
          <a:xfrm>
            <a:off x="667500" y="209631"/>
            <a:ext cx="9744860" cy="762000"/>
          </a:xfrm>
        </p:spPr>
        <p:txBody>
          <a:bodyPr>
            <a:normAutofit/>
          </a:bodyPr>
          <a:lstStyle/>
          <a:p>
            <a:pPr algn="ctr"/>
            <a:r>
              <a:rPr lang="tr-TR" b="1" dirty="0">
                <a:solidFill>
                  <a:schemeClr val="tx1"/>
                </a:solidFill>
              </a:rPr>
              <a:t>GİRİŞ</a:t>
            </a:r>
            <a:endParaRPr lang="en-US" b="1" dirty="0"/>
          </a:p>
        </p:txBody>
      </p:sp>
      <p:sp>
        <p:nvSpPr>
          <p:cNvPr id="3" name="İçerik Yer Tutucusu 2">
            <a:extLst>
              <a:ext uri="{FF2B5EF4-FFF2-40B4-BE49-F238E27FC236}">
                <a16:creationId xmlns:a16="http://schemas.microsoft.com/office/drawing/2014/main" id="{6CABB9E9-7DA7-206D-2E8C-E6913BCE2D07}"/>
              </a:ext>
            </a:extLst>
          </p:cNvPr>
          <p:cNvSpPr>
            <a:spLocks noGrp="1"/>
          </p:cNvSpPr>
          <p:nvPr>
            <p:ph idx="1"/>
          </p:nvPr>
        </p:nvSpPr>
        <p:spPr>
          <a:xfrm>
            <a:off x="820927" y="879101"/>
            <a:ext cx="9438005" cy="4981371"/>
          </a:xfrm>
        </p:spPr>
        <p:txBody>
          <a:bodyPr>
            <a:noAutofit/>
          </a:bodyPr>
          <a:lstStyle/>
          <a:p>
            <a:pPr algn="just">
              <a:spcBef>
                <a:spcPts val="0"/>
              </a:spcBef>
            </a:pPr>
            <a:r>
              <a:rPr lang="tr-TR" sz="2000" b="1" dirty="0"/>
              <a:t>Günümüzün hızla değişen teknolojik ortamları ve bilgi ekosisteminde bilgi ve belge merkezlerinde etkin ve sürdürülebilir yönetim yaklaşımları geliştirmek zorunlu duruma gelmiştir.</a:t>
            </a:r>
          </a:p>
          <a:p>
            <a:pPr algn="just">
              <a:spcBef>
                <a:spcPts val="0"/>
              </a:spcBef>
            </a:pPr>
            <a:r>
              <a:rPr lang="tr-TR" sz="2000" b="1" dirty="0"/>
              <a:t>Bu merkezlerin başarısı, yalnızca günlük operasyonların verimli yürütülmesine değil, aynı zamanda uzun dönemli gelişim ve iyileştirme stratejilerinin planlanması ve uygulanmasına da bağlıdır. </a:t>
            </a:r>
          </a:p>
          <a:p>
            <a:pPr algn="just">
              <a:spcBef>
                <a:spcPts val="0"/>
              </a:spcBef>
            </a:pPr>
            <a:r>
              <a:rPr lang="tr-TR" sz="2000" b="1" dirty="0"/>
              <a:t>Gelişimsel operasyonel planlar, kurumların misyonunu, hedeflerini ve bu hedeflere ulaşmak için belirlenen adımları sistematik biçimde ortaya koyan temel araçlardır. </a:t>
            </a:r>
          </a:p>
          <a:p>
            <a:pPr algn="just">
              <a:spcBef>
                <a:spcPts val="0"/>
              </a:spcBef>
            </a:pPr>
            <a:r>
              <a:rPr lang="tr-TR" sz="2000" b="1" dirty="0"/>
              <a:t>Ayrıca, elektronik araçlar ve sistem yaklaşımı, bilgi merkezlerinin karmaşık yapısını anlamaya, yönetmeye ve geliştirmeye yardımcı olmaktadır. </a:t>
            </a:r>
          </a:p>
          <a:p>
            <a:pPr marL="0" indent="0" algn="just">
              <a:spcBef>
                <a:spcPts val="0"/>
              </a:spcBef>
              <a:buNone/>
            </a:pPr>
            <a:r>
              <a:rPr lang="tr-TR" sz="2000" b="1" dirty="0"/>
              <a:t>Bu derste, bilgi ve belge merkezlerinin etkin yönetimi için gereken temel ilkeler, stratejik planlama süreçleri ve sistem yaklaşımı ile örgütleme konuları ayrıntılı biçimde ele alınmaktadır.</a:t>
            </a:r>
          </a:p>
        </p:txBody>
      </p:sp>
    </p:spTree>
    <p:extLst>
      <p:ext uri="{BB962C8B-B14F-4D97-AF65-F5344CB8AC3E}">
        <p14:creationId xmlns:p14="http://schemas.microsoft.com/office/powerpoint/2010/main" val="4088613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17999"/>
          </a:xfrm>
        </p:spPr>
        <p:txBody>
          <a:bodyPr>
            <a:noAutofit/>
          </a:bodyPr>
          <a:lstStyle/>
          <a:p>
            <a:pPr algn="ctr"/>
            <a:r>
              <a:rPr lang="tr-TR" sz="2000" b="1" dirty="0">
                <a:solidFill>
                  <a:schemeClr val="tx1"/>
                </a:solidFill>
              </a:rPr>
              <a:t>BİLGİ VE BELGE MERKEZLERİ İÇİN YÖNETİM İŞLEVLERİ: ÖRGÜTLEME/ORNANİZASYON SÜRECİNİN AŞAMALARI- </a:t>
            </a:r>
            <a:br>
              <a:rPr lang="tr-TR" sz="2000" b="1" dirty="0">
                <a:solidFill>
                  <a:schemeClr val="tx1"/>
                </a:solidFill>
              </a:rPr>
            </a:br>
            <a:r>
              <a:rPr lang="tr-TR" sz="2000" b="1" dirty="0">
                <a:solidFill>
                  <a:schemeClr val="tx1"/>
                </a:solidFill>
              </a:rPr>
              <a:t>Yapılacak İşlerin Belirlenmesi ve Gruplandırılması </a:t>
            </a:r>
            <a:br>
              <a:rPr lang="tr-TR" sz="2000" b="1" dirty="0">
                <a:solidFill>
                  <a:schemeClr val="tx1"/>
                </a:solidFill>
              </a:rPr>
            </a:b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32458" y="1302326"/>
            <a:ext cx="9438005" cy="5015347"/>
          </a:xfrm>
        </p:spPr>
        <p:txBody>
          <a:bodyPr>
            <a:noAutofit/>
          </a:bodyPr>
          <a:lstStyle/>
          <a:p>
            <a:pPr marL="0" indent="0" algn="ctr">
              <a:spcBef>
                <a:spcPts val="0"/>
              </a:spcBef>
              <a:buNone/>
            </a:pPr>
            <a:r>
              <a:rPr lang="tr-TR" sz="1700" b="1" u="sng" dirty="0"/>
              <a:t>Finansal İşlemler (Financial </a:t>
            </a:r>
            <a:r>
              <a:rPr lang="tr-TR" sz="1700" b="1" u="sng" dirty="0" err="1"/>
              <a:t>Processing</a:t>
            </a:r>
            <a:r>
              <a:rPr lang="tr-TR" sz="1700" b="1" u="sng" dirty="0"/>
              <a:t>)</a:t>
            </a:r>
          </a:p>
          <a:p>
            <a:pPr algn="just">
              <a:spcBef>
                <a:spcPts val="0"/>
              </a:spcBef>
            </a:pPr>
            <a:r>
              <a:rPr lang="tr-TR" sz="1700" b="1" dirty="0"/>
              <a:t>Tedarikçi/sağlayıcılardan gelen faturalar ve belgeler doğruluk açısından (fiyat, indirimler vb.) kontrol edilir ve ödeme için işleme alınır.</a:t>
            </a:r>
          </a:p>
          <a:p>
            <a:pPr marL="0" indent="0" algn="ctr">
              <a:spcBef>
                <a:spcPts val="0"/>
              </a:spcBef>
              <a:buNone/>
            </a:pPr>
            <a:r>
              <a:rPr lang="tr-TR" sz="1700" b="1" u="sng" dirty="0"/>
              <a:t>Teknik İşlemler (Technical </a:t>
            </a:r>
            <a:r>
              <a:rPr lang="tr-TR" sz="1700" b="1" u="sng" dirty="0" err="1"/>
              <a:t>Processing</a:t>
            </a:r>
            <a:r>
              <a:rPr lang="tr-TR" sz="1700" b="1" dirty="0"/>
              <a:t>)</a:t>
            </a:r>
          </a:p>
          <a:p>
            <a:pPr algn="just">
              <a:spcBef>
                <a:spcPts val="0"/>
              </a:spcBef>
            </a:pPr>
            <a:r>
              <a:rPr lang="tr-TR" sz="1700" b="1" dirty="0"/>
              <a:t>Materyaller daha sonra sınıflandırma ve kataloglama için teknik hizmetler departmanına gönderilir. Bu süreç şu işlemleri içerir:</a:t>
            </a:r>
          </a:p>
          <a:p>
            <a:pPr lvl="1" algn="just">
              <a:spcBef>
                <a:spcPts val="0"/>
              </a:spcBef>
              <a:buFont typeface="Wingdings" panose="05000000000000000000" pitchFamily="2" charset="2"/>
              <a:buChar char="v"/>
            </a:pPr>
            <a:r>
              <a:rPr lang="tr-TR" sz="1700" b="1" u="sng" dirty="0"/>
              <a:t>Sınıflandırma (</a:t>
            </a:r>
            <a:r>
              <a:rPr lang="tr-TR" sz="1700" b="1" u="sng" dirty="0" err="1"/>
              <a:t>Classifying</a:t>
            </a:r>
            <a:r>
              <a:rPr lang="tr-TR" sz="1700" b="1" dirty="0"/>
              <a:t>): Materyalleri Dewey Ondalık Sınıflandırması (DDC) veya Kongre Kütüphanesi Sınıflandırması (LCC) gibi bir sistem kullanarak sınıflandırmak</a:t>
            </a:r>
          </a:p>
          <a:p>
            <a:pPr lvl="1" algn="just">
              <a:spcBef>
                <a:spcPts val="0"/>
              </a:spcBef>
              <a:buFont typeface="Wingdings" panose="05000000000000000000" pitchFamily="2" charset="2"/>
              <a:buChar char="v"/>
            </a:pPr>
            <a:r>
              <a:rPr lang="tr-TR" sz="1700" b="1" u="sng" dirty="0"/>
              <a:t>Kataloglama (</a:t>
            </a:r>
            <a:r>
              <a:rPr lang="tr-TR" sz="1700" b="1" u="sng" dirty="0" err="1"/>
              <a:t>Cataloging</a:t>
            </a:r>
            <a:r>
              <a:rPr lang="tr-TR" sz="1700" b="1" dirty="0"/>
              <a:t>): Materyalleri kütüphane kataloğu için (genellikle Çevrimiçi Genel Erişim Kataloğu veya OPAC) bir bibliyografik kayıt oluşturmak üzere kataloglamak</a:t>
            </a:r>
          </a:p>
          <a:p>
            <a:pPr lvl="1" algn="just">
              <a:spcBef>
                <a:spcPts val="0"/>
              </a:spcBef>
              <a:buFont typeface="Wingdings" panose="05000000000000000000" pitchFamily="2" charset="2"/>
              <a:buChar char="v"/>
            </a:pPr>
            <a:r>
              <a:rPr lang="tr-TR" sz="1700" b="1" u="sng" dirty="0"/>
              <a:t>Fiziksel hazırlık (</a:t>
            </a:r>
            <a:r>
              <a:rPr lang="tr-TR" sz="1700" b="1" u="sng" dirty="0" err="1"/>
              <a:t>Physically</a:t>
            </a:r>
            <a:r>
              <a:rPr lang="tr-TR" sz="1700" b="1" u="sng" dirty="0"/>
              <a:t> </a:t>
            </a:r>
            <a:r>
              <a:rPr lang="tr-TR" sz="1700" b="1" u="sng" dirty="0" err="1"/>
              <a:t>preparing</a:t>
            </a:r>
            <a:r>
              <a:rPr lang="tr-TR" sz="1700" b="1" dirty="0"/>
              <a:t>): Materyalleri raflara yerleştirmek için fiziksel olarak hazırlamak (örneğin, kütüphane kimliğini damgalamak, sırt etiketleri ve güvenlik şeritleri yapıştırmak vb.) </a:t>
            </a:r>
          </a:p>
          <a:p>
            <a:pPr algn="just">
              <a:spcBef>
                <a:spcPts val="0"/>
              </a:spcBef>
            </a:pPr>
            <a:endParaRPr lang="tr-TR" sz="1700" b="1" dirty="0"/>
          </a:p>
          <a:p>
            <a:pPr marL="0" indent="0" algn="ctr">
              <a:spcBef>
                <a:spcPts val="0"/>
              </a:spcBef>
              <a:buNone/>
            </a:pPr>
            <a:r>
              <a:rPr lang="tr-TR" sz="1700" b="1" u="sng" dirty="0"/>
              <a:t>Raflara Yerleştirme ve Erişim (</a:t>
            </a:r>
            <a:r>
              <a:rPr lang="tr-TR" sz="1700" b="1" u="sng" dirty="0" err="1"/>
              <a:t>Shelving</a:t>
            </a:r>
            <a:r>
              <a:rPr lang="tr-TR" sz="1700" b="1" u="sng" dirty="0"/>
              <a:t> </a:t>
            </a:r>
            <a:r>
              <a:rPr lang="tr-TR" sz="1700" b="1" u="sng" dirty="0" err="1"/>
              <a:t>and</a:t>
            </a:r>
            <a:r>
              <a:rPr lang="tr-TR" sz="1700" b="1" u="sng" dirty="0"/>
              <a:t> Access)</a:t>
            </a:r>
          </a:p>
          <a:p>
            <a:pPr algn="just">
              <a:spcBef>
                <a:spcPts val="0"/>
              </a:spcBef>
            </a:pPr>
            <a:r>
              <a:rPr lang="tr-TR" sz="1700" b="1" dirty="0"/>
              <a:t>Materyal, kullanıcıların ödünç alması veya referans olarak kullanması için kullanıma sunulur ve böylece kütüphane koleksiyonuna entegrasyon süreci tamamlanır </a:t>
            </a:r>
            <a:r>
              <a:rPr lang="tr-TR" sz="1500" b="1" dirty="0"/>
              <a:t>(</a:t>
            </a:r>
            <a:r>
              <a:rPr lang="en-US" sz="1500" b="1" dirty="0"/>
              <a:t>Librarianship Studies &amp; Information Technology</a:t>
            </a:r>
            <a:r>
              <a:rPr lang="tr-TR" sz="1500" b="1" dirty="0"/>
              <a:t>, </a:t>
            </a:r>
            <a:r>
              <a:rPr lang="en-US" sz="1500" b="1" dirty="0"/>
              <a:t>2025</a:t>
            </a:r>
            <a:r>
              <a:rPr lang="tr-TR" sz="1500" b="1" dirty="0"/>
              <a:t>).</a:t>
            </a:r>
          </a:p>
        </p:txBody>
      </p:sp>
    </p:spTree>
    <p:extLst>
      <p:ext uri="{BB962C8B-B14F-4D97-AF65-F5344CB8AC3E}">
        <p14:creationId xmlns:p14="http://schemas.microsoft.com/office/powerpoint/2010/main" val="11781553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17999"/>
          </a:xfrm>
        </p:spPr>
        <p:txBody>
          <a:bodyPr>
            <a:noAutofit/>
          </a:bodyPr>
          <a:lstStyle/>
          <a:p>
            <a:pPr algn="ctr"/>
            <a:r>
              <a:rPr lang="tr-TR" sz="2000" b="1" dirty="0">
                <a:solidFill>
                  <a:schemeClr val="tx1"/>
                </a:solidFill>
              </a:rPr>
              <a:t>BİLGİ VE BELGE MERKEZLERİ İÇİN YÖNETİM İŞLEVLERİ: ÖRGÜTLEME/ORNANİZASYON SÜRECİNİN AŞAMALARI- </a:t>
            </a:r>
            <a:br>
              <a:rPr lang="tr-TR" sz="2000" b="1" dirty="0">
                <a:solidFill>
                  <a:schemeClr val="tx1"/>
                </a:solidFill>
              </a:rPr>
            </a:br>
            <a:r>
              <a:rPr lang="tr-TR" sz="2000" b="1" dirty="0">
                <a:solidFill>
                  <a:schemeClr val="tx1"/>
                </a:solidFill>
              </a:rPr>
              <a:t>İşgörenlerin Belirlenip-Atanması</a:t>
            </a:r>
            <a:br>
              <a:rPr lang="tr-TR" sz="2000" b="1" dirty="0">
                <a:solidFill>
                  <a:schemeClr val="tx1"/>
                </a:solidFill>
              </a:rPr>
            </a:b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32458" y="1302327"/>
            <a:ext cx="9438005" cy="4641274"/>
          </a:xfrm>
        </p:spPr>
        <p:txBody>
          <a:bodyPr>
            <a:noAutofit/>
          </a:bodyPr>
          <a:lstStyle/>
          <a:p>
            <a:pPr algn="just">
              <a:spcBef>
                <a:spcPts val="600"/>
              </a:spcBef>
            </a:pPr>
            <a:r>
              <a:rPr lang="tr-TR" sz="1900" b="1" dirty="0"/>
              <a:t>Yapılacak işler ve bu işlerin hangi sisteme göre bölümlendirilip düzenleneceğine karar verildikten sonra, bu işleri yapabilecek nitelikte insan kaynaklarının sağlanması gerekir. </a:t>
            </a:r>
          </a:p>
          <a:p>
            <a:pPr algn="just">
              <a:spcBef>
                <a:spcPts val="600"/>
              </a:spcBef>
            </a:pPr>
            <a:r>
              <a:rPr lang="tr-TR" sz="1900" b="1" dirty="0"/>
              <a:t>Bu süreçte, işin gerektirdiği bilgi, beceri, deneyim ve </a:t>
            </a:r>
            <a:r>
              <a:rPr lang="tr-TR" sz="1900" b="1" dirty="0" err="1"/>
              <a:t>işgören</a:t>
            </a:r>
            <a:r>
              <a:rPr lang="tr-TR" sz="1900" b="1" dirty="0"/>
              <a:t> sayısı gibi çeşitli ölçütler belirlenir ve buna göre personel seçimi yapılır. Örneğin, “</a:t>
            </a:r>
            <a:r>
              <a:rPr lang="tr-TR" sz="1900" b="1" i="1" dirty="0"/>
              <a:t>üniversite kütüphanelerindeki profesyonel kütüphanecilerin sayısı tüm personelin %31’i oranında olmalıdır</a:t>
            </a:r>
            <a:r>
              <a:rPr lang="tr-TR" sz="1900" b="1" dirty="0"/>
              <a:t>” görüşü temel alınabilir (</a:t>
            </a:r>
            <a:r>
              <a:rPr lang="tr-TR" sz="1500" b="1" dirty="0"/>
              <a:t>Erbay, 1993, s. 36; </a:t>
            </a:r>
            <a:r>
              <a:rPr lang="tr-TR" sz="1500" b="1" dirty="0" err="1"/>
              <a:t>akt</a:t>
            </a:r>
            <a:r>
              <a:rPr lang="tr-TR" sz="1500" b="1" dirty="0"/>
              <a:t>. </a:t>
            </a:r>
            <a:r>
              <a:rPr lang="tr-TR" sz="1500" b="1" dirty="0" err="1"/>
              <a:t>Kurulgan</a:t>
            </a:r>
            <a:r>
              <a:rPr lang="tr-TR" sz="1500" b="1" dirty="0"/>
              <a:t>, 2015, </a:t>
            </a:r>
            <a:r>
              <a:rPr lang="tr-TR" sz="1500" b="1" dirty="0" err="1"/>
              <a:t>ss</a:t>
            </a:r>
            <a:r>
              <a:rPr lang="tr-TR" sz="1500" b="1" dirty="0"/>
              <a:t>. 247-248).</a:t>
            </a:r>
          </a:p>
          <a:p>
            <a:pPr algn="just">
              <a:spcBef>
                <a:spcPts val="600"/>
              </a:spcBef>
            </a:pPr>
            <a:r>
              <a:rPr lang="tr-TR" sz="1900" b="1" dirty="0"/>
              <a:t>Kütüphane personelinde rol, eğitim, sertifikasyon ve statü gibi konular uzun süredir karmaşık ve çözülmemiştir. </a:t>
            </a:r>
          </a:p>
          <a:p>
            <a:pPr algn="just">
              <a:spcBef>
                <a:spcPts val="600"/>
              </a:spcBef>
            </a:pPr>
            <a:r>
              <a:rPr lang="tr-TR" sz="1900" b="1" dirty="0"/>
              <a:t>1920’lerden itibaren, profesyonel ve destek personeli arasındaki ayrım netleştirilmeye çalışılmıştır. </a:t>
            </a:r>
          </a:p>
          <a:p>
            <a:pPr algn="just">
              <a:spcBef>
                <a:spcPts val="600"/>
              </a:spcBef>
            </a:pPr>
            <a:r>
              <a:rPr lang="tr-TR" sz="1900" b="1" dirty="0"/>
              <a:t>1970’lerde ise eğitim ve görev seviyeleri belirlenmiş, ancak uygulamada tam anlamıyla kabul görmemiştir </a:t>
            </a:r>
            <a:r>
              <a:rPr lang="tr-TR" sz="1500" b="1" dirty="0"/>
              <a:t>(</a:t>
            </a:r>
            <a:r>
              <a:rPr lang="tr-TR" sz="1500" b="1" dirty="0" err="1"/>
              <a:t>Oberg</a:t>
            </a:r>
            <a:r>
              <a:rPr lang="tr-TR" sz="1500" b="1" dirty="0"/>
              <a:t>, 1995).</a:t>
            </a:r>
          </a:p>
        </p:txBody>
      </p:sp>
    </p:spTree>
    <p:extLst>
      <p:ext uri="{BB962C8B-B14F-4D97-AF65-F5344CB8AC3E}">
        <p14:creationId xmlns:p14="http://schemas.microsoft.com/office/powerpoint/2010/main" val="22520391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17999"/>
          </a:xfrm>
        </p:spPr>
        <p:txBody>
          <a:bodyPr>
            <a:noAutofit/>
          </a:bodyPr>
          <a:lstStyle/>
          <a:p>
            <a:pPr algn="ctr"/>
            <a:r>
              <a:rPr lang="tr-TR" sz="2000" b="1" dirty="0">
                <a:solidFill>
                  <a:schemeClr val="tx1"/>
                </a:solidFill>
              </a:rPr>
              <a:t>BİLGİ VE BELGE MERKEZLERİ İÇİN YÖNETİM İŞLEVLERİ: ÖRGÜTLEME/ORNANİZASYON SÜRECİNİN AŞAMALARI- </a:t>
            </a:r>
            <a:br>
              <a:rPr lang="tr-TR" sz="2000" b="1" dirty="0">
                <a:solidFill>
                  <a:schemeClr val="tx1"/>
                </a:solidFill>
              </a:rPr>
            </a:br>
            <a:r>
              <a:rPr lang="tr-TR" sz="2000" b="1" dirty="0">
                <a:solidFill>
                  <a:schemeClr val="tx1"/>
                </a:solidFill>
              </a:rPr>
              <a:t>İşgörenlerin Belirlenip-Atanması</a:t>
            </a:r>
            <a:br>
              <a:rPr lang="tr-TR" sz="2000" b="1" dirty="0">
                <a:solidFill>
                  <a:schemeClr val="tx1"/>
                </a:solidFill>
              </a:rPr>
            </a:b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32458" y="1302327"/>
            <a:ext cx="9438005" cy="4031674"/>
          </a:xfrm>
        </p:spPr>
        <p:txBody>
          <a:bodyPr>
            <a:noAutofit/>
          </a:bodyPr>
          <a:lstStyle/>
          <a:p>
            <a:pPr marL="0" indent="0" algn="ctr">
              <a:spcBef>
                <a:spcPts val="600"/>
              </a:spcBef>
              <a:buNone/>
            </a:pPr>
            <a:r>
              <a:rPr lang="tr-TR" sz="1900" b="1" u="sng" dirty="0" err="1"/>
              <a:t>Paraprofesyoneller</a:t>
            </a:r>
            <a:r>
              <a:rPr lang="tr-TR" sz="1900" b="1" u="sng" dirty="0"/>
              <a:t>  </a:t>
            </a:r>
          </a:p>
          <a:p>
            <a:pPr algn="just">
              <a:spcBef>
                <a:spcPts val="600"/>
              </a:spcBef>
            </a:pPr>
            <a:r>
              <a:rPr lang="tr-TR" sz="2000" b="1" dirty="0"/>
              <a:t>1980 ve 90’larda otomasyon ve bütçe kısıtlamalarıyla birlikte, yeni görevler ortaya çıkmış ve bunları yerine getirecek «</a:t>
            </a:r>
            <a:r>
              <a:rPr lang="tr-TR" sz="2000" b="1" dirty="0" err="1"/>
              <a:t>paraprofesyonel</a:t>
            </a:r>
            <a:r>
              <a:rPr lang="tr-TR" sz="2000" b="1" dirty="0"/>
              <a:t>» adı verilen destek personeli sınıfı gelişmiştir. </a:t>
            </a:r>
          </a:p>
          <a:p>
            <a:pPr algn="just">
              <a:spcBef>
                <a:spcPts val="600"/>
              </a:spcBef>
            </a:pPr>
            <a:r>
              <a:rPr lang="tr-TR" sz="2000" b="1" dirty="0"/>
              <a:t>Bu kişiler, referans hizmetleri, kataloglama, sistem yönetimi gibi karmaşık görevleri üstlenmekte ve kütüphane işleyişinde önemli rol oynamaktadır.</a:t>
            </a:r>
          </a:p>
          <a:p>
            <a:pPr algn="just">
              <a:spcBef>
                <a:spcPts val="600"/>
              </a:spcBef>
            </a:pPr>
            <a:r>
              <a:rPr lang="tr-TR" sz="2000" b="1" dirty="0"/>
              <a:t>Destek personelinin, yeni ve yeniden yapılandırılmış görevlerde daha fazla sorumluluk alacağı öngörülmektedir.  </a:t>
            </a:r>
          </a:p>
          <a:p>
            <a:pPr algn="just">
              <a:spcBef>
                <a:spcPts val="600"/>
              </a:spcBef>
            </a:pPr>
            <a:r>
              <a:rPr lang="tr-TR" sz="2000" b="1" dirty="0" err="1"/>
              <a:t>BBM’lerde</a:t>
            </a:r>
            <a:r>
              <a:rPr lang="tr-TR" sz="2000" b="1" dirty="0"/>
              <a:t> bilgi teknolojileri, personel eğitimi ve satın alma gibi alanlarda sorumluluklar artacaktır.  </a:t>
            </a:r>
          </a:p>
          <a:p>
            <a:pPr algn="just">
              <a:spcBef>
                <a:spcPts val="600"/>
              </a:spcBef>
            </a:pPr>
            <a:r>
              <a:rPr lang="tr-TR" sz="2000" b="1" dirty="0"/>
              <a:t>Günlük operasyonların büyük bölümünü yönetmeleri beklenmektedir </a:t>
            </a:r>
            <a:r>
              <a:rPr lang="tr-TR" sz="1500" b="1" dirty="0"/>
              <a:t>(</a:t>
            </a:r>
            <a:r>
              <a:rPr lang="tr-TR" sz="1500" b="1" dirty="0" err="1"/>
              <a:t>Oberg</a:t>
            </a:r>
            <a:r>
              <a:rPr lang="tr-TR" sz="1500" b="1" dirty="0"/>
              <a:t>, 1995).</a:t>
            </a:r>
            <a:endParaRPr lang="tr-TR" sz="1900" b="1" dirty="0"/>
          </a:p>
        </p:txBody>
      </p:sp>
    </p:spTree>
    <p:extLst>
      <p:ext uri="{BB962C8B-B14F-4D97-AF65-F5344CB8AC3E}">
        <p14:creationId xmlns:p14="http://schemas.microsoft.com/office/powerpoint/2010/main" val="12526961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17999"/>
          </a:xfrm>
        </p:spPr>
        <p:txBody>
          <a:bodyPr>
            <a:noAutofit/>
          </a:bodyPr>
          <a:lstStyle/>
          <a:p>
            <a:pPr algn="ctr"/>
            <a:r>
              <a:rPr lang="tr-TR" sz="2000" b="1" dirty="0">
                <a:solidFill>
                  <a:schemeClr val="tx1"/>
                </a:solidFill>
              </a:rPr>
              <a:t>BİLGİ VE BELGE MERKEZLERİ İÇİN YÖNETİM İŞLEVLERİ: ÖRGÜTLEME/ORNANİZASYON SÜRECİNİN AŞAMALARI- </a:t>
            </a:r>
            <a:br>
              <a:rPr lang="tr-TR" sz="2000" b="1" dirty="0">
                <a:solidFill>
                  <a:schemeClr val="tx1"/>
                </a:solidFill>
              </a:rPr>
            </a:br>
            <a:r>
              <a:rPr lang="tr-TR" sz="2000" b="1" dirty="0">
                <a:solidFill>
                  <a:schemeClr val="tx1"/>
                </a:solidFill>
              </a:rPr>
              <a:t>Yer, Araç ve Yöntemlerin Belirlenmesi</a:t>
            </a: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1302326"/>
            <a:ext cx="9438005" cy="5126183"/>
          </a:xfrm>
        </p:spPr>
        <p:txBody>
          <a:bodyPr>
            <a:noAutofit/>
          </a:bodyPr>
          <a:lstStyle/>
          <a:p>
            <a:pPr algn="just">
              <a:spcBef>
                <a:spcPts val="600"/>
              </a:spcBef>
            </a:pPr>
            <a:r>
              <a:rPr lang="tr-TR" sz="2000" b="1" dirty="0"/>
              <a:t>Bu aşamada </a:t>
            </a:r>
            <a:r>
              <a:rPr lang="tr-TR" sz="2000" b="1" dirty="0" err="1"/>
              <a:t>işgörenin</a:t>
            </a:r>
            <a:r>
              <a:rPr lang="tr-TR" sz="2000" b="1" dirty="0"/>
              <a:t> gereksinim duyduğu ve işlerin yapılması için gerekli fiziksel etmenler belirlenir ve sağlanır.</a:t>
            </a:r>
          </a:p>
          <a:p>
            <a:pPr algn="just">
              <a:spcBef>
                <a:spcPts val="600"/>
              </a:spcBef>
            </a:pPr>
            <a:r>
              <a:rPr lang="tr-TR" sz="2000" b="1" dirty="0"/>
              <a:t>Başlıca kütüphane araçları (bunlarla sınırlı olmamak üzere) aşağıdaki gibidir:</a:t>
            </a:r>
          </a:p>
          <a:p>
            <a:pPr lvl="1" algn="just">
              <a:spcBef>
                <a:spcPts val="600"/>
              </a:spcBef>
              <a:buFont typeface="Wingdings" panose="05000000000000000000" pitchFamily="2" charset="2"/>
              <a:buChar char="v"/>
            </a:pPr>
            <a:r>
              <a:rPr lang="tr-TR" sz="1800" b="1" dirty="0"/>
              <a:t>Sorgulama terminalleri</a:t>
            </a:r>
          </a:p>
          <a:p>
            <a:pPr lvl="1" algn="just">
              <a:spcBef>
                <a:spcPts val="600"/>
              </a:spcBef>
              <a:buFont typeface="Wingdings" panose="05000000000000000000" pitchFamily="2" charset="2"/>
              <a:buChar char="v"/>
            </a:pPr>
            <a:r>
              <a:rPr lang="tr-TR" sz="1800" b="1" dirty="0"/>
              <a:t>Bilgisayarlar</a:t>
            </a:r>
          </a:p>
          <a:p>
            <a:pPr lvl="1" algn="just">
              <a:spcBef>
                <a:spcPts val="600"/>
              </a:spcBef>
              <a:buFont typeface="Wingdings" panose="05000000000000000000" pitchFamily="2" charset="2"/>
              <a:buChar char="v"/>
            </a:pPr>
            <a:r>
              <a:rPr lang="tr-TR" sz="1800" b="1" dirty="0"/>
              <a:t>Mikrofilm okuyucular</a:t>
            </a:r>
          </a:p>
          <a:p>
            <a:pPr lvl="1" algn="just">
              <a:spcBef>
                <a:spcPts val="600"/>
              </a:spcBef>
              <a:buFont typeface="Wingdings" panose="05000000000000000000" pitchFamily="2" charset="2"/>
              <a:buChar char="v"/>
            </a:pPr>
            <a:r>
              <a:rPr lang="tr-TR" sz="1800" b="1" dirty="0"/>
              <a:t>Tarayıcılar (</a:t>
            </a:r>
            <a:r>
              <a:rPr lang="tr-TR" sz="1800" b="1" dirty="0" err="1"/>
              <a:t>scanner</a:t>
            </a:r>
            <a:r>
              <a:rPr lang="tr-TR" sz="1800" b="1" dirty="0"/>
              <a:t>)</a:t>
            </a:r>
          </a:p>
          <a:p>
            <a:pPr lvl="1" algn="just">
              <a:spcBef>
                <a:spcPts val="600"/>
              </a:spcBef>
              <a:buFont typeface="Wingdings" panose="05000000000000000000" pitchFamily="2" charset="2"/>
              <a:buChar char="v"/>
            </a:pPr>
            <a:r>
              <a:rPr lang="tr-TR" sz="1800" b="1" dirty="0"/>
              <a:t>CD, DVD, MP3/MP4 çalarlar</a:t>
            </a:r>
          </a:p>
          <a:p>
            <a:pPr lvl="1" algn="just">
              <a:spcBef>
                <a:spcPts val="600"/>
              </a:spcBef>
              <a:buFont typeface="Wingdings" panose="05000000000000000000" pitchFamily="2" charset="2"/>
              <a:buChar char="v"/>
            </a:pPr>
            <a:r>
              <a:rPr lang="tr-TR" sz="1800" b="1" dirty="0"/>
              <a:t>RFID (</a:t>
            </a:r>
            <a:r>
              <a:rPr lang="tr-TR" sz="1800" b="1" dirty="0" err="1"/>
              <a:t>Radio</a:t>
            </a:r>
            <a:r>
              <a:rPr lang="tr-TR" sz="1800" b="1" dirty="0"/>
              <a:t> </a:t>
            </a:r>
            <a:r>
              <a:rPr lang="tr-TR" sz="1800" b="1" dirty="0" err="1"/>
              <a:t>Frequency</a:t>
            </a:r>
            <a:r>
              <a:rPr lang="tr-TR" sz="1800" b="1" dirty="0"/>
              <a:t> </a:t>
            </a:r>
            <a:r>
              <a:rPr lang="tr-TR" sz="1800" b="1" dirty="0" err="1"/>
              <a:t>Identification</a:t>
            </a:r>
            <a:r>
              <a:rPr lang="tr-TR" sz="1800" b="1" dirty="0"/>
              <a:t>-Radyo Frekansı ile Tanımlama) teknolojisiyle geliştirilen ödünç verme, etiket düzenleme, raf okuma ve güvenlik sistemleri</a:t>
            </a:r>
          </a:p>
          <a:p>
            <a:pPr lvl="1" algn="just">
              <a:spcBef>
                <a:spcPts val="600"/>
              </a:spcBef>
              <a:buFont typeface="Wingdings" panose="05000000000000000000" pitchFamily="2" charset="2"/>
              <a:buChar char="v"/>
            </a:pPr>
            <a:r>
              <a:rPr lang="tr-TR" sz="1800" b="1" dirty="0"/>
              <a:t>Sergi rafları</a:t>
            </a:r>
          </a:p>
          <a:p>
            <a:pPr lvl="1" algn="just">
              <a:spcBef>
                <a:spcPts val="600"/>
              </a:spcBef>
              <a:buFont typeface="Wingdings" panose="05000000000000000000" pitchFamily="2" charset="2"/>
              <a:buChar char="v"/>
            </a:pPr>
            <a:r>
              <a:rPr lang="tr-TR" sz="1800" b="1" dirty="0"/>
              <a:t>Görme engelliler için sesli kitaplar ve Braille </a:t>
            </a:r>
            <a:r>
              <a:rPr lang="tr-TR" sz="1800" b="1" dirty="0" err="1"/>
              <a:t>Alfabe’siyle</a:t>
            </a:r>
            <a:r>
              <a:rPr lang="tr-TR" sz="1800" b="1" dirty="0"/>
              <a:t> basılmış kaynaklar </a:t>
            </a:r>
            <a:r>
              <a:rPr lang="tr-TR" sz="1300" b="1" dirty="0"/>
              <a:t>(</a:t>
            </a:r>
            <a:r>
              <a:rPr lang="tr-TR" sz="1300" b="1" dirty="0" err="1"/>
              <a:t>Kurulgan</a:t>
            </a:r>
            <a:r>
              <a:rPr lang="tr-TR" sz="1300" b="1" dirty="0"/>
              <a:t>, 2015, s. 248).</a:t>
            </a:r>
          </a:p>
        </p:txBody>
      </p:sp>
    </p:spTree>
    <p:extLst>
      <p:ext uri="{BB962C8B-B14F-4D97-AF65-F5344CB8AC3E}">
        <p14:creationId xmlns:p14="http://schemas.microsoft.com/office/powerpoint/2010/main" val="32304827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17999"/>
          </a:xfrm>
        </p:spPr>
        <p:txBody>
          <a:bodyPr>
            <a:noAutofit/>
          </a:bodyPr>
          <a:lstStyle/>
          <a:p>
            <a:pPr algn="ctr"/>
            <a:r>
              <a:rPr lang="tr-TR" sz="2000" b="1" dirty="0">
                <a:solidFill>
                  <a:schemeClr val="tx1"/>
                </a:solidFill>
              </a:rPr>
              <a:t>BİLGİ VE BELGE MERKEZLERİ İÇİN YÖNETİM İŞLEVLERİ: ÖRGÜTLEME/ORNANİZASYON SÜRECİNİN AŞAMALARI- </a:t>
            </a:r>
            <a:br>
              <a:rPr lang="tr-TR" sz="2000" b="1" dirty="0">
                <a:solidFill>
                  <a:schemeClr val="tx1"/>
                </a:solidFill>
              </a:rPr>
            </a:br>
            <a:r>
              <a:rPr lang="tr-TR" sz="2000" b="1" dirty="0">
                <a:solidFill>
                  <a:schemeClr val="tx1"/>
                </a:solidFill>
              </a:rPr>
              <a:t>Yer, Araç ve Yöntemlerin Belirlenmesi- Sistem Yaklaşımı</a:t>
            </a: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1302327"/>
            <a:ext cx="9438005" cy="4572000"/>
          </a:xfrm>
        </p:spPr>
        <p:txBody>
          <a:bodyPr>
            <a:noAutofit/>
          </a:bodyPr>
          <a:lstStyle/>
          <a:p>
            <a:pPr marL="0" indent="0" algn="ctr">
              <a:spcBef>
                <a:spcPts val="600"/>
              </a:spcBef>
              <a:buNone/>
            </a:pPr>
            <a:r>
              <a:rPr lang="tr-TR" sz="1900" b="1" u="sng" dirty="0"/>
              <a:t>Sistem Tanımı</a:t>
            </a:r>
          </a:p>
          <a:p>
            <a:pPr algn="just">
              <a:spcBef>
                <a:spcPts val="600"/>
              </a:spcBef>
            </a:pPr>
            <a:r>
              <a:rPr lang="tr-TR" sz="1900" b="1" dirty="0"/>
              <a:t>Birbiriyle ilişkili veya bağlantılı şeylerin bir bütün veya karmaşık bir bütün olarak algılanan veya düşünülen grubu veya kümesi</a:t>
            </a:r>
          </a:p>
          <a:p>
            <a:pPr algn="just">
              <a:spcBef>
                <a:spcPts val="600"/>
              </a:spcBef>
            </a:pPr>
            <a:r>
              <a:rPr lang="tr-TR" sz="1900" b="1" dirty="0"/>
              <a:t>Birbirine bağlı bir ağın parçaları olarak birlikte çalışan bir grup insan</a:t>
            </a:r>
          </a:p>
          <a:p>
            <a:pPr algn="just">
              <a:spcBef>
                <a:spcPts val="600"/>
              </a:spcBef>
            </a:pPr>
            <a:r>
              <a:rPr lang="tr-TR" sz="1900" b="1" dirty="0"/>
              <a:t>Özellikle karmaşık veya kapsamlı türden, organize bir plan veya eylem şeması</a:t>
            </a:r>
          </a:p>
          <a:p>
            <a:pPr marL="0" indent="0" algn="ctr">
              <a:spcBef>
                <a:spcPts val="600"/>
              </a:spcBef>
              <a:buNone/>
            </a:pPr>
            <a:r>
              <a:rPr lang="tr-TR" sz="1900" b="1" u="sng" dirty="0"/>
              <a:t>Farklı Seviyeler</a:t>
            </a:r>
          </a:p>
          <a:p>
            <a:pPr algn="just">
              <a:spcBef>
                <a:spcPts val="600"/>
              </a:spcBef>
            </a:pPr>
            <a:r>
              <a:rPr lang="tr-TR" sz="1900" b="1" dirty="0"/>
              <a:t>Sistemler, tüm büyük yapıyı (örneğin, sağlık sistemi), bir bölümü (hastane), daha küçük bir bölümü (acil servis) veya en küçük parçayı (röntgen görüntüleme sistemi) anlatabilir.  </a:t>
            </a:r>
          </a:p>
          <a:p>
            <a:pPr marL="0" indent="0" algn="ctr">
              <a:spcBef>
                <a:spcPts val="600"/>
              </a:spcBef>
              <a:buNone/>
            </a:pPr>
            <a:r>
              <a:rPr lang="tr-TR" sz="1900" b="1" u="sng" dirty="0"/>
              <a:t>Sistemler ve Sistemler Zinciri (</a:t>
            </a:r>
            <a:r>
              <a:rPr lang="tr-TR" sz="1900" b="1" u="sng" dirty="0" err="1"/>
              <a:t>Systems</a:t>
            </a:r>
            <a:r>
              <a:rPr lang="tr-TR" sz="1900" b="1" u="sng" dirty="0"/>
              <a:t> of </a:t>
            </a:r>
            <a:r>
              <a:rPr lang="tr-TR" sz="1900" b="1" u="sng" dirty="0" err="1"/>
              <a:t>Systems</a:t>
            </a:r>
            <a:r>
              <a:rPr lang="tr-TR" sz="1900" b="1" u="sng" dirty="0"/>
              <a:t>, </a:t>
            </a:r>
            <a:r>
              <a:rPr lang="tr-TR" sz="1900" b="1" u="sng" dirty="0" err="1"/>
              <a:t>SoS</a:t>
            </a:r>
            <a:r>
              <a:rPr lang="tr-TR" sz="1900" b="1" u="sng" dirty="0"/>
              <a:t>)</a:t>
            </a:r>
          </a:p>
          <a:p>
            <a:pPr algn="just">
              <a:spcBef>
                <a:spcPts val="600"/>
              </a:spcBef>
            </a:pPr>
            <a:r>
              <a:rPr lang="tr-TR" sz="1900" b="1" dirty="0"/>
              <a:t>Birbirleriyle etkileşen birden çok sistemden oluşan yapılar</a:t>
            </a:r>
          </a:p>
          <a:p>
            <a:pPr algn="just">
              <a:spcBef>
                <a:spcPts val="600"/>
              </a:spcBef>
            </a:pPr>
            <a:r>
              <a:rPr lang="tr-TR" sz="1900" b="1" dirty="0"/>
              <a:t>Bu sistemler, tek başlarına yapamayacakları benzersiz yetenekleri sağlarlar  </a:t>
            </a:r>
            <a:r>
              <a:rPr lang="tr-TR" sz="1500" b="1" dirty="0"/>
              <a:t>(</a:t>
            </a:r>
            <a:r>
              <a:rPr lang="tr-TR" sz="1500" b="1" dirty="0" err="1"/>
              <a:t>University</a:t>
            </a:r>
            <a:r>
              <a:rPr lang="tr-TR" sz="1500" b="1" dirty="0"/>
              <a:t> of Cambridge, 2024).</a:t>
            </a:r>
          </a:p>
        </p:txBody>
      </p:sp>
    </p:spTree>
    <p:extLst>
      <p:ext uri="{BB962C8B-B14F-4D97-AF65-F5344CB8AC3E}">
        <p14:creationId xmlns:p14="http://schemas.microsoft.com/office/powerpoint/2010/main" val="35408436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17999"/>
          </a:xfrm>
        </p:spPr>
        <p:txBody>
          <a:bodyPr>
            <a:noAutofit/>
          </a:bodyPr>
          <a:lstStyle/>
          <a:p>
            <a:pPr algn="ctr"/>
            <a:r>
              <a:rPr lang="tr-TR" sz="2000" b="1" dirty="0">
                <a:solidFill>
                  <a:schemeClr val="tx1"/>
                </a:solidFill>
              </a:rPr>
              <a:t>BİLGİ VE BELGE MERKEZLERİ İÇİN YÖNETİM İŞLEVLERİ: ÖRGÜTLEME/ORNANİZASYON SÜRECİNİN AŞAMALARI- </a:t>
            </a:r>
            <a:br>
              <a:rPr lang="tr-TR" sz="2000" b="1" dirty="0">
                <a:solidFill>
                  <a:schemeClr val="tx1"/>
                </a:solidFill>
              </a:rPr>
            </a:br>
            <a:r>
              <a:rPr lang="tr-TR" sz="2000" b="1" dirty="0">
                <a:solidFill>
                  <a:schemeClr val="tx1"/>
                </a:solidFill>
              </a:rPr>
              <a:t>Yer, Araç ve Yöntemlerin Belirlenmesi- Sistem Yaklaşımı</a:t>
            </a: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1302327"/>
            <a:ext cx="9438005" cy="4378037"/>
          </a:xfrm>
        </p:spPr>
        <p:txBody>
          <a:bodyPr>
            <a:noAutofit/>
          </a:bodyPr>
          <a:lstStyle/>
          <a:p>
            <a:pPr marL="0" indent="0" algn="ctr">
              <a:spcBef>
                <a:spcPts val="600"/>
              </a:spcBef>
              <a:buNone/>
            </a:pPr>
            <a:r>
              <a:rPr lang="tr-TR" sz="1900" b="1" u="sng" dirty="0"/>
              <a:t>Sistemlerin Özellikleri</a:t>
            </a:r>
          </a:p>
          <a:p>
            <a:pPr algn="just">
              <a:spcBef>
                <a:spcPts val="600"/>
              </a:spcBef>
            </a:pPr>
            <a:r>
              <a:rPr lang="tr-TR" sz="1900" b="1" u="sng" dirty="0"/>
              <a:t>Sınırlar</a:t>
            </a:r>
            <a:r>
              <a:rPr lang="tr-TR" sz="1900" b="1" dirty="0"/>
              <a:t>: Belirlenmiş ve tanımlanmış  </a:t>
            </a:r>
          </a:p>
          <a:p>
            <a:pPr algn="just">
              <a:spcBef>
                <a:spcPts val="600"/>
              </a:spcBef>
            </a:pPr>
            <a:r>
              <a:rPr lang="tr-TR" sz="1900" b="1" u="sng" dirty="0"/>
              <a:t>Amaçlar</a:t>
            </a:r>
            <a:r>
              <a:rPr lang="tr-TR" sz="1900" b="1" dirty="0"/>
              <a:t>: Belirli fonksiyonları yerine getirmek  </a:t>
            </a:r>
          </a:p>
          <a:p>
            <a:pPr algn="just">
              <a:spcBef>
                <a:spcPts val="600"/>
              </a:spcBef>
            </a:pPr>
            <a:r>
              <a:rPr lang="tr-TR" sz="1900" b="1" u="sng" dirty="0"/>
              <a:t>Girdi ve Çıktılar</a:t>
            </a:r>
            <a:r>
              <a:rPr lang="tr-TR" sz="1900" b="1" dirty="0"/>
              <a:t>: Girdi (kaynaklar, bilgi), çıktı (süreçlerin sonucu)  </a:t>
            </a:r>
          </a:p>
          <a:p>
            <a:pPr algn="just">
              <a:spcBef>
                <a:spcPts val="600"/>
              </a:spcBef>
            </a:pPr>
            <a:r>
              <a:rPr lang="tr-TR" sz="1900" b="1" u="sng" dirty="0"/>
              <a:t>Arayüzler</a:t>
            </a:r>
            <a:r>
              <a:rPr lang="tr-TR" sz="1900" b="1" dirty="0"/>
              <a:t>: Sistem içindeki veya dışındaki ögeler arasındaki bağlantılar; bu bağlantılar sistem davranışını belirler.  </a:t>
            </a:r>
          </a:p>
          <a:p>
            <a:pPr marL="0" indent="0" algn="ctr">
              <a:spcBef>
                <a:spcPts val="600"/>
              </a:spcBef>
              <a:buNone/>
            </a:pPr>
            <a:r>
              <a:rPr lang="tr-TR" sz="1900" b="1" u="sng" dirty="0"/>
              <a:t>Sistem Yaklaşımı  </a:t>
            </a:r>
          </a:p>
          <a:p>
            <a:pPr algn="just">
              <a:spcBef>
                <a:spcPts val="600"/>
              </a:spcBef>
            </a:pPr>
            <a:r>
              <a:rPr lang="tr-TR" sz="1900" b="1" u="sng" dirty="0"/>
              <a:t>Tanım</a:t>
            </a:r>
            <a:r>
              <a:rPr lang="tr-TR" sz="1900" b="1" dirty="0"/>
              <a:t>: Karmaşık sorunları anlama ve çözmenin bütünsel ve disiplinlerarası bir yoludur. Dünyayı birbirine bağlı ve birbirine bağımlı ögeler veya insanlar topluluğu olarak görür ve aralarındaki ilişkileri ve etkileşimleri vurgular.</a:t>
            </a:r>
          </a:p>
          <a:p>
            <a:pPr algn="just">
              <a:spcBef>
                <a:spcPts val="600"/>
              </a:spcBef>
            </a:pPr>
            <a:r>
              <a:rPr lang="tr-TR" sz="1900" b="1" u="sng" dirty="0"/>
              <a:t>Hedef</a:t>
            </a:r>
            <a:r>
              <a:rPr lang="tr-TR" sz="1900" b="1" dirty="0"/>
              <a:t>: En iyi hizmeti sağlayacak tasarım ve uygulamayı belirlemek </a:t>
            </a:r>
            <a:r>
              <a:rPr lang="tr-TR" sz="1500" b="1" dirty="0"/>
              <a:t>(</a:t>
            </a:r>
            <a:r>
              <a:rPr lang="tr-TR" sz="1500" b="1" dirty="0" err="1"/>
              <a:t>University</a:t>
            </a:r>
            <a:r>
              <a:rPr lang="tr-TR" sz="1500" b="1" dirty="0"/>
              <a:t> of Cambridge, 2024).</a:t>
            </a:r>
          </a:p>
        </p:txBody>
      </p:sp>
    </p:spTree>
    <p:extLst>
      <p:ext uri="{BB962C8B-B14F-4D97-AF65-F5344CB8AC3E}">
        <p14:creationId xmlns:p14="http://schemas.microsoft.com/office/powerpoint/2010/main" val="15740867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17999"/>
          </a:xfrm>
        </p:spPr>
        <p:txBody>
          <a:bodyPr>
            <a:noAutofit/>
          </a:bodyPr>
          <a:lstStyle/>
          <a:p>
            <a:pPr algn="ctr"/>
            <a:r>
              <a:rPr lang="tr-TR" sz="2000" b="1" dirty="0">
                <a:solidFill>
                  <a:schemeClr val="tx1"/>
                </a:solidFill>
              </a:rPr>
              <a:t>BİLGİ VE BELGE MERKEZLERİ İÇİN YÖNETİM İŞLEVLERİ: ÖRGÜTLEME/ORNANİZASYON SÜRECİNİN AŞAMALARI- </a:t>
            </a:r>
            <a:br>
              <a:rPr lang="tr-TR" sz="2000" b="1" dirty="0">
                <a:solidFill>
                  <a:schemeClr val="tx1"/>
                </a:solidFill>
              </a:rPr>
            </a:br>
            <a:r>
              <a:rPr lang="tr-TR" sz="2000" b="1" dirty="0">
                <a:solidFill>
                  <a:schemeClr val="tx1"/>
                </a:solidFill>
              </a:rPr>
              <a:t>Yer, Araç ve Yöntemlerin Belirlenmesi- Sistem Yaklaşımı</a:t>
            </a: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1302327"/>
            <a:ext cx="9438005" cy="4391891"/>
          </a:xfrm>
        </p:spPr>
        <p:txBody>
          <a:bodyPr>
            <a:noAutofit/>
          </a:bodyPr>
          <a:lstStyle/>
          <a:p>
            <a:pPr marL="0" indent="0" algn="ctr">
              <a:spcBef>
                <a:spcPts val="600"/>
              </a:spcBef>
              <a:buNone/>
            </a:pPr>
            <a:r>
              <a:rPr lang="tr-TR" sz="1900" b="1" u="sng" dirty="0"/>
              <a:t>Sistem Yaklaşımını Destekleyen Temel Perspektifler  </a:t>
            </a:r>
          </a:p>
          <a:p>
            <a:pPr marL="0" indent="0" algn="just">
              <a:spcBef>
                <a:spcPts val="600"/>
              </a:spcBef>
              <a:buNone/>
            </a:pPr>
            <a:r>
              <a:rPr lang="tr-TR" sz="1900" b="1" u="sng" dirty="0"/>
              <a:t>İnsanlar (People)</a:t>
            </a:r>
            <a:r>
              <a:rPr lang="tr-TR" sz="1900" b="1" dirty="0"/>
              <a:t>: Genel sistem performansını iyileştirmek amacıyla, kişisel, grup ve organizasyonel düzeylerde insanlar arasındaki etkileşimlerin ve sistemin diğer ögelerinin anlaşılması</a:t>
            </a:r>
          </a:p>
          <a:p>
            <a:pPr marL="0" indent="0" algn="just">
              <a:spcBef>
                <a:spcPts val="600"/>
              </a:spcBef>
              <a:buNone/>
            </a:pPr>
            <a:r>
              <a:rPr lang="tr-TR" sz="1900" b="1" u="sng" dirty="0"/>
              <a:t>Sistemler (</a:t>
            </a:r>
            <a:r>
              <a:rPr lang="tr-TR" sz="1900" b="1" u="sng" dirty="0" err="1"/>
              <a:t>Systems</a:t>
            </a:r>
            <a:r>
              <a:rPr lang="tr-TR" sz="1900" b="1" u="sng" dirty="0"/>
              <a:t>):</a:t>
            </a:r>
            <a:r>
              <a:rPr lang="tr-TR" sz="1900" b="1" dirty="0"/>
              <a:t> Tipik olarak ortaya çıkan özellikler ve davranışlar üreten, birbirine son derece bağlı teknik ve sosyal ögeleri içeren karmaşık ve belirsiz gerçek dünya problemlerinin ele alınması</a:t>
            </a:r>
          </a:p>
          <a:p>
            <a:pPr marL="0" indent="0" algn="just">
              <a:spcBef>
                <a:spcPts val="600"/>
              </a:spcBef>
              <a:buNone/>
            </a:pPr>
            <a:r>
              <a:rPr lang="tr-TR" sz="1900" b="1" u="sng" dirty="0"/>
              <a:t>Tasarım (Design):</a:t>
            </a:r>
            <a:r>
              <a:rPr lang="tr-TR" sz="1900" b="1" dirty="0"/>
              <a:t> Çözülmesi gereken doğru problemi belirleyerek, olası çözümler yelpazesi oluşturarak ve uygun sonuçlar elde etmek için bunların en iyilerini iyileştirerek gelişime odaklanma</a:t>
            </a:r>
          </a:p>
          <a:p>
            <a:pPr marL="0" indent="0" algn="just">
              <a:spcBef>
                <a:spcPts val="600"/>
              </a:spcBef>
              <a:buNone/>
            </a:pPr>
            <a:r>
              <a:rPr lang="tr-TR" sz="1900" b="1" u="sng" dirty="0"/>
              <a:t>Risk Yönetimi (Risk Management</a:t>
            </a:r>
            <a:r>
              <a:rPr lang="tr-TR" sz="1900" b="1" dirty="0"/>
              <a:t>): Sistemdeki tehdit ve fırsatların zamanında belirlenmesine, ilgili risklerin değerlendirilmesine ve gerekli değişikliklerin yönetilmesine dayalı risk yönetimidir </a:t>
            </a:r>
            <a:r>
              <a:rPr lang="tr-TR" sz="1500" b="1" dirty="0"/>
              <a:t>(</a:t>
            </a:r>
            <a:r>
              <a:rPr lang="tr-TR" sz="1500" b="1" dirty="0" err="1"/>
              <a:t>University</a:t>
            </a:r>
            <a:r>
              <a:rPr lang="tr-TR" sz="1500" b="1" dirty="0"/>
              <a:t> of Cambridge, 2024).</a:t>
            </a:r>
            <a:endParaRPr lang="tr-TR" sz="1900" b="1" dirty="0"/>
          </a:p>
        </p:txBody>
      </p:sp>
    </p:spTree>
    <p:extLst>
      <p:ext uri="{BB962C8B-B14F-4D97-AF65-F5344CB8AC3E}">
        <p14:creationId xmlns:p14="http://schemas.microsoft.com/office/powerpoint/2010/main" val="29078349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17999"/>
          </a:xfrm>
        </p:spPr>
        <p:txBody>
          <a:bodyPr>
            <a:noAutofit/>
          </a:bodyPr>
          <a:lstStyle/>
          <a:p>
            <a:pPr algn="ctr"/>
            <a:r>
              <a:rPr lang="tr-TR" sz="2000" b="1" dirty="0">
                <a:solidFill>
                  <a:schemeClr val="tx1"/>
                </a:solidFill>
              </a:rPr>
              <a:t>BİLGİ VE BELGE MERKEZLERİ İÇİN YÖNETİM İŞLEVLERİ: ÖRGÜTLEME/ORNANİZASYON SÜRECİNİN AŞAMALARI- </a:t>
            </a:r>
            <a:br>
              <a:rPr lang="tr-TR" sz="2000" b="1" dirty="0">
                <a:solidFill>
                  <a:schemeClr val="tx1"/>
                </a:solidFill>
              </a:rPr>
            </a:br>
            <a:r>
              <a:rPr lang="tr-TR" sz="2000" b="1" dirty="0">
                <a:solidFill>
                  <a:schemeClr val="tx1"/>
                </a:solidFill>
              </a:rPr>
              <a:t>Yer, Araç ve Yöntemlerin Belirlenmesi- Sistem Yaklaşımı</a:t>
            </a: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1302327"/>
            <a:ext cx="9438005" cy="1856509"/>
          </a:xfrm>
        </p:spPr>
        <p:txBody>
          <a:bodyPr>
            <a:noAutofit/>
          </a:bodyPr>
          <a:lstStyle/>
          <a:p>
            <a:pPr marL="0" indent="0" algn="ctr">
              <a:spcBef>
                <a:spcPts val="600"/>
              </a:spcBef>
              <a:buNone/>
            </a:pPr>
            <a:r>
              <a:rPr lang="tr-TR" sz="1600" b="1" u="sng" dirty="0"/>
              <a:t>Uygulama ve Avantajlar</a:t>
            </a:r>
          </a:p>
          <a:p>
            <a:pPr marL="0" indent="0" algn="just">
              <a:spcBef>
                <a:spcPts val="600"/>
              </a:spcBef>
              <a:buNone/>
            </a:pPr>
            <a:r>
              <a:rPr lang="tr-TR" sz="1600" b="1" dirty="0"/>
              <a:t>Bu yaklaşım, etkin, verimli ve anlayışlı çözümler üretmeyi sağlar. İnsanlar, sistemler, tasarım ve risk perspektiflerinden sorular ve araçlar kullanılır. Problemi doğru tanımlayıp, en uygun çözüme ulaşmayı sağlar. Her seviyedeki deneyime uygun ve çeşitli karmaşıklıkta sorunlara uygulanabilir. Hizmet alanlar ve sağlayıcılar için dönüşüm ve avantajlar sunar. Mevcut iyileştirme modelleriyle uyumludur ve katma değer sağlar </a:t>
            </a:r>
            <a:r>
              <a:rPr lang="tr-TR" sz="1500" b="1" dirty="0"/>
              <a:t>(</a:t>
            </a:r>
            <a:r>
              <a:rPr lang="tr-TR" sz="1500" b="1" dirty="0" err="1"/>
              <a:t>University</a:t>
            </a:r>
            <a:r>
              <a:rPr lang="tr-TR" sz="1500" b="1" dirty="0"/>
              <a:t> of Cambridge, 2024).</a:t>
            </a:r>
            <a:endParaRPr lang="tr-TR" sz="1900" b="1" dirty="0"/>
          </a:p>
        </p:txBody>
      </p:sp>
      <p:pic>
        <p:nvPicPr>
          <p:cNvPr id="4" name="Resim 3">
            <a:extLst>
              <a:ext uri="{FF2B5EF4-FFF2-40B4-BE49-F238E27FC236}">
                <a16:creationId xmlns:a16="http://schemas.microsoft.com/office/drawing/2014/main" id="{0009945C-8BDA-45E8-BADB-D08A6DC6ABC7}"/>
              </a:ext>
            </a:extLst>
          </p:cNvPr>
          <p:cNvPicPr>
            <a:picLocks noChangeAspect="1"/>
          </p:cNvPicPr>
          <p:nvPr/>
        </p:nvPicPr>
        <p:blipFill>
          <a:blip r:embed="rId2"/>
          <a:stretch>
            <a:fillRect/>
          </a:stretch>
        </p:blipFill>
        <p:spPr>
          <a:xfrm>
            <a:off x="3061854" y="3158836"/>
            <a:ext cx="6206837" cy="2909455"/>
          </a:xfrm>
          <a:prstGeom prst="rect">
            <a:avLst/>
          </a:prstGeom>
        </p:spPr>
      </p:pic>
      <p:sp>
        <p:nvSpPr>
          <p:cNvPr id="6" name="Metin kutusu 5">
            <a:extLst>
              <a:ext uri="{FF2B5EF4-FFF2-40B4-BE49-F238E27FC236}">
                <a16:creationId xmlns:a16="http://schemas.microsoft.com/office/drawing/2014/main" id="{B2024D3B-CCCA-FE80-9F5A-D27061F15835}"/>
              </a:ext>
            </a:extLst>
          </p:cNvPr>
          <p:cNvSpPr txBox="1"/>
          <p:nvPr/>
        </p:nvSpPr>
        <p:spPr>
          <a:xfrm>
            <a:off x="4566804" y="6188425"/>
            <a:ext cx="3058390" cy="309357"/>
          </a:xfrm>
          <a:prstGeom prst="rect">
            <a:avLst/>
          </a:prstGeom>
          <a:noFill/>
        </p:spPr>
        <p:txBody>
          <a:bodyPr wrap="square">
            <a:spAutoFit/>
          </a:bodyPr>
          <a:lstStyle/>
          <a:p>
            <a:r>
              <a:rPr lang="en-US" sz="1400" b="1" dirty="0"/>
              <a:t>(University of Cambridge, 2024).</a:t>
            </a:r>
            <a:endParaRPr lang="tr-TR" sz="1400" b="1" dirty="0"/>
          </a:p>
        </p:txBody>
      </p:sp>
    </p:spTree>
    <p:extLst>
      <p:ext uri="{BB962C8B-B14F-4D97-AF65-F5344CB8AC3E}">
        <p14:creationId xmlns:p14="http://schemas.microsoft.com/office/powerpoint/2010/main" val="15264942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17999"/>
          </a:xfrm>
        </p:spPr>
        <p:txBody>
          <a:bodyPr>
            <a:noAutofit/>
          </a:bodyPr>
          <a:lstStyle/>
          <a:p>
            <a:pPr algn="ctr"/>
            <a:r>
              <a:rPr lang="tr-TR" sz="2000" b="1" dirty="0">
                <a:solidFill>
                  <a:schemeClr val="tx1"/>
                </a:solidFill>
              </a:rPr>
              <a:t>BİLGİ VE BELGE MERKEZLERİ İÇİN YÖNETİM İŞLEVLERİ: ÖRGÜTLEME/ORNANİZASYON SÜRECİNİN AŞAMALARI- </a:t>
            </a:r>
            <a:br>
              <a:rPr lang="tr-TR" sz="2000" b="1" dirty="0">
                <a:solidFill>
                  <a:schemeClr val="tx1"/>
                </a:solidFill>
              </a:rPr>
            </a:br>
            <a:r>
              <a:rPr lang="tr-TR" sz="2000" b="1" dirty="0">
                <a:solidFill>
                  <a:schemeClr val="tx1"/>
                </a:solidFill>
              </a:rPr>
              <a:t>Sistem Yaklaşımına Göre Bilgi ve Belge Merkezleri</a:t>
            </a: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1302327"/>
            <a:ext cx="9438005" cy="5015346"/>
          </a:xfrm>
        </p:spPr>
        <p:txBody>
          <a:bodyPr>
            <a:noAutofit/>
          </a:bodyPr>
          <a:lstStyle/>
          <a:p>
            <a:pPr algn="just">
              <a:spcBef>
                <a:spcPts val="600"/>
              </a:spcBef>
            </a:pPr>
            <a:r>
              <a:rPr lang="tr-TR" sz="1700" b="1" dirty="0"/>
              <a:t>Sistem yaklaşımı ile kütüphane/</a:t>
            </a:r>
            <a:r>
              <a:rPr lang="tr-TR" sz="1700" b="1" dirty="0" err="1"/>
              <a:t>BBM’ler</a:t>
            </a:r>
            <a:r>
              <a:rPr lang="tr-TR" sz="1700" b="1" dirty="0"/>
              <a:t>, çevrelerinden çeşitli kaynakları (girdi) alan, bu kaynakları işleyerek anlamlı bir bütün ya da hizmet haline getiren (süreç) ve bu hizmetleri (çıktı) ileride yeniden kaynak sağlamak üzere çevresine veren dinamik birimlerdir; birbirleriyle etkileşim halinde bulunan alt sistemlerden oluşurlar ve çevresiyle sürekli etkileşim içindedirler.</a:t>
            </a:r>
          </a:p>
          <a:p>
            <a:pPr algn="just">
              <a:spcBef>
                <a:spcPts val="600"/>
              </a:spcBef>
            </a:pPr>
            <a:r>
              <a:rPr lang="tr-TR" sz="1700" b="1" dirty="0"/>
              <a:t>Sağlama, kataloglama, süreli yayınlar, danışma, ödünç verme vb. bölümler kütüphanenin alt sistemidir.</a:t>
            </a:r>
          </a:p>
          <a:p>
            <a:pPr algn="just">
              <a:spcBef>
                <a:spcPts val="600"/>
              </a:spcBef>
            </a:pPr>
            <a:r>
              <a:rPr lang="tr-TR" sz="1700" b="1" dirty="0"/>
              <a:t>Kendi içinde başlı başına bir sistem olan kütüphane/BBM, aynı zamanda bir üst sistem olan bağlı bulunduğu kurumun da alt sistemidir.</a:t>
            </a:r>
          </a:p>
          <a:p>
            <a:pPr algn="just">
              <a:spcBef>
                <a:spcPts val="600"/>
              </a:spcBef>
            </a:pPr>
            <a:r>
              <a:rPr lang="tr-TR" sz="1700" b="1" dirty="0"/>
              <a:t>Diğer işletmelerde olduğu gibi kütüphane/</a:t>
            </a:r>
            <a:r>
              <a:rPr lang="tr-TR" sz="1700" b="1" dirty="0" err="1"/>
              <a:t>BBM’ler</a:t>
            </a:r>
            <a:r>
              <a:rPr lang="tr-TR" sz="1700" b="1" dirty="0"/>
              <a:t> de, yönetim ve üretim/teknik alt sistemlerinden oluşur.</a:t>
            </a:r>
          </a:p>
          <a:p>
            <a:pPr algn="just">
              <a:spcBef>
                <a:spcPts val="600"/>
              </a:spcBef>
            </a:pPr>
            <a:r>
              <a:rPr lang="tr-TR" sz="1700" b="1" dirty="0"/>
              <a:t>Yönetim alt sistemi; kullanılacak teknolojiyi belirlemeyi, fiziksel ve insan kaynaklarını örgütlemeyi ve kuruluşun çevresiyle ilişkisini sağlayarak örgütsel hedeflere etkin bir biçimde ulaşmasını hedefler. </a:t>
            </a:r>
          </a:p>
          <a:p>
            <a:pPr algn="just">
              <a:spcBef>
                <a:spcPts val="600"/>
              </a:spcBef>
            </a:pPr>
            <a:r>
              <a:rPr lang="tr-TR" sz="1700" b="1" dirty="0"/>
              <a:t>Bir başka deyişle yönetim alt sistemi, kuruluşun ana hedeflerinin gerçekleştirilmesi için gerekli olan planlama, örgütleme, kadrolama, yürütme ve denetim gibi temel yönetim işlevleriyle ilgilidir </a:t>
            </a:r>
            <a:r>
              <a:rPr lang="tr-TR" sz="1500" b="1" dirty="0"/>
              <a:t>(Eren, 1998, s. 52; </a:t>
            </a:r>
            <a:r>
              <a:rPr lang="tr-TR" sz="1500" b="1" dirty="0" err="1"/>
              <a:t>akt</a:t>
            </a:r>
            <a:r>
              <a:rPr lang="tr-TR" sz="1500" b="1" dirty="0"/>
              <a:t>. </a:t>
            </a:r>
            <a:r>
              <a:rPr lang="tr-TR" sz="1500" b="1" dirty="0" err="1"/>
              <a:t>Kurulgan</a:t>
            </a:r>
            <a:r>
              <a:rPr lang="tr-TR" sz="1500" b="1" dirty="0"/>
              <a:t>, 2015, s. 248).</a:t>
            </a:r>
            <a:endParaRPr lang="tr-TR" sz="1900" b="1" dirty="0"/>
          </a:p>
        </p:txBody>
      </p:sp>
    </p:spTree>
    <p:extLst>
      <p:ext uri="{BB962C8B-B14F-4D97-AF65-F5344CB8AC3E}">
        <p14:creationId xmlns:p14="http://schemas.microsoft.com/office/powerpoint/2010/main" val="30227240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17999"/>
          </a:xfrm>
        </p:spPr>
        <p:txBody>
          <a:bodyPr>
            <a:noAutofit/>
          </a:bodyPr>
          <a:lstStyle/>
          <a:p>
            <a:pPr algn="ctr"/>
            <a:r>
              <a:rPr lang="tr-TR" sz="2000" b="1" dirty="0">
                <a:solidFill>
                  <a:schemeClr val="tx1"/>
                </a:solidFill>
              </a:rPr>
              <a:t>BİLGİ VE BELGE MERKEZLERİ İÇİN YÖNETİM İŞLEVLERİ: ÖRGÜTLEME/ORNANİZASYON SÜRECİNİN AŞAMALARI- </a:t>
            </a:r>
            <a:br>
              <a:rPr lang="tr-TR" sz="2000" b="1" dirty="0">
                <a:solidFill>
                  <a:schemeClr val="tx1"/>
                </a:solidFill>
              </a:rPr>
            </a:br>
            <a:r>
              <a:rPr lang="tr-TR" sz="2000" b="1" dirty="0">
                <a:solidFill>
                  <a:schemeClr val="tx1"/>
                </a:solidFill>
              </a:rPr>
              <a:t>Sistem Yaklaşımına Göre Bilgi ve Belge Merkezleri</a:t>
            </a:r>
            <a:endParaRPr lang="en-US" sz="20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1302327"/>
            <a:ext cx="9438005" cy="4391891"/>
          </a:xfrm>
        </p:spPr>
        <p:txBody>
          <a:bodyPr>
            <a:noAutofit/>
          </a:bodyPr>
          <a:lstStyle/>
          <a:p>
            <a:pPr algn="just">
              <a:spcBef>
                <a:spcPts val="600"/>
              </a:spcBef>
            </a:pPr>
            <a:r>
              <a:rPr lang="tr-TR" sz="2000" b="1" dirty="0"/>
              <a:t>Üretim/teknik alt sistemi ise, örgüt içinde gerçekleştirilen faaliyetlerin gerektirdiği ve işgörenlerin sahip olduğu bilgi düzeyini ve işlerin yapısını gösterir.</a:t>
            </a:r>
          </a:p>
          <a:p>
            <a:pPr algn="just">
              <a:spcBef>
                <a:spcPts val="600"/>
              </a:spcBef>
            </a:pPr>
            <a:r>
              <a:rPr lang="tr-TR" sz="2000" b="1" dirty="0"/>
              <a:t>Kütüphane/BBM örgütü büyüyüp geliştikçe, kullanıcının bilgi gereksinimi arttıkça, verilmesi gereken hizmetler de çoğalarak karmaşık bir hale gelmektedir. </a:t>
            </a:r>
          </a:p>
          <a:p>
            <a:pPr algn="just">
              <a:spcBef>
                <a:spcPts val="600"/>
              </a:spcBef>
            </a:pPr>
            <a:r>
              <a:rPr lang="tr-TR" sz="2000" b="1" dirty="0"/>
              <a:t>Ancak bilgi ve belgeleri sağlama, düzenleme ve yararlandırma gibi kütüphanenin temel işlevlerinde herhangi bir değişiklik olmaz.</a:t>
            </a:r>
          </a:p>
          <a:p>
            <a:pPr algn="just">
              <a:spcBef>
                <a:spcPts val="600"/>
              </a:spcBef>
            </a:pPr>
            <a:r>
              <a:rPr lang="tr-TR" sz="2000" b="1" dirty="0"/>
              <a:t>Bundan dolayı, biçimsel yapısı ne olursa olsun kütüphane sistemi, kullanıcıların bilgi gereksinimini karşılamak ya da bilgi kaynaklarına kolayca erişmelerine olanak tanımak üzere sağlama, kataloglama-sınıflama ve kullanıcı hizmetleri ile ilgili işlevleri yürütmek durumundadır </a:t>
            </a:r>
            <a:r>
              <a:rPr lang="tr-TR" sz="1500" b="1" dirty="0"/>
              <a:t>(</a:t>
            </a:r>
            <a:r>
              <a:rPr lang="tr-TR" sz="1500" b="1" dirty="0" err="1"/>
              <a:t>Tunçkanat</a:t>
            </a:r>
            <a:r>
              <a:rPr lang="tr-TR" sz="1500" b="1" dirty="0"/>
              <a:t>, 1987, s. 39; </a:t>
            </a:r>
            <a:r>
              <a:rPr lang="tr-TR" sz="1500" b="1" dirty="0" err="1"/>
              <a:t>akt</a:t>
            </a:r>
            <a:r>
              <a:rPr lang="tr-TR" sz="1500" b="1" dirty="0"/>
              <a:t>. </a:t>
            </a:r>
            <a:r>
              <a:rPr lang="tr-TR" sz="1500" b="1" dirty="0" err="1"/>
              <a:t>Kurulgan</a:t>
            </a:r>
            <a:r>
              <a:rPr lang="tr-TR" sz="1500" b="1" dirty="0"/>
              <a:t>, 2015, s. 249).</a:t>
            </a:r>
            <a:endParaRPr lang="tr-TR" sz="1900" b="1" dirty="0"/>
          </a:p>
        </p:txBody>
      </p:sp>
    </p:spTree>
    <p:extLst>
      <p:ext uri="{BB962C8B-B14F-4D97-AF65-F5344CB8AC3E}">
        <p14:creationId xmlns:p14="http://schemas.microsoft.com/office/powerpoint/2010/main" val="2910949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31854"/>
          </a:xfrm>
        </p:spPr>
        <p:txBody>
          <a:bodyPr>
            <a:noAutofit/>
          </a:bodyPr>
          <a:lstStyle/>
          <a:p>
            <a:pPr algn="ctr"/>
            <a:r>
              <a:rPr lang="tr-TR" sz="2200" b="1" dirty="0">
                <a:solidFill>
                  <a:schemeClr val="tx1"/>
                </a:solidFill>
              </a:rPr>
              <a:t>BİLGİ VE BELGE MERKEZLERİ İÇİN GELİŞİMSEL OPERASYONEL PLANLAR (DEVELOPMENTAL OPERATIONAL PLANS):</a:t>
            </a:r>
            <a:br>
              <a:rPr lang="tr-TR" sz="2200" b="1" dirty="0">
                <a:solidFill>
                  <a:schemeClr val="tx1"/>
                </a:solidFill>
              </a:rPr>
            </a:br>
            <a:r>
              <a:rPr lang="tr-TR" sz="2200" b="1" dirty="0">
                <a:solidFill>
                  <a:schemeClr val="tx1"/>
                </a:solidFill>
              </a:rPr>
              <a:t>ÖNERİLEN TEMEL BİLEŞENLER</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1436654"/>
            <a:ext cx="9438005" cy="4285273"/>
          </a:xfrm>
        </p:spPr>
        <p:txBody>
          <a:bodyPr>
            <a:noAutofit/>
          </a:bodyPr>
          <a:lstStyle/>
          <a:p>
            <a:pPr algn="just"/>
            <a:r>
              <a:rPr lang="tr-TR" sz="1900" b="1" dirty="0"/>
              <a:t>Günümüzün hızla değişen bilgi çağında bilgi ve belge merkezlerinin etkin ve sürdürülebilir yönetimi, hem günlük operasyonların/işlemlerin yürütülmesi hem de uzun dönemli gelişim ve iyileştirme stratejilerini de içeren kapsamlı planlama ve yönetim süreçlerini gerektirir. </a:t>
            </a:r>
          </a:p>
          <a:p>
            <a:pPr algn="just"/>
            <a:r>
              <a:rPr lang="tr-TR" sz="1900" b="1" dirty="0"/>
              <a:t>Geniş kapsamlı yönetim ilkeleri doğrultusunda, gelişimsel operasyonel planlar, «misyon beyanı», «hizmet amaçları», «belirli hedefler» ve «bu hedeflere ulaşmak için belirlenen eylem </a:t>
            </a:r>
            <a:r>
              <a:rPr lang="tr-TR" sz="1900" b="1" dirty="0" err="1"/>
              <a:t>adımları»nı</a:t>
            </a:r>
            <a:r>
              <a:rPr lang="tr-TR" sz="1900" b="1" dirty="0"/>
              <a:t> içeren yapılandırılmış bir çerçeve sunar.</a:t>
            </a:r>
          </a:p>
          <a:p>
            <a:pPr algn="just"/>
            <a:r>
              <a:rPr lang="tr-TR" sz="1900" b="1" dirty="0"/>
              <a:t>Bu planlar, kurumların hem mevcut performansını izlemelerine hem de gelecek vizyonlarını gerçekleştirmelerine katkı sağlar. </a:t>
            </a:r>
          </a:p>
          <a:p>
            <a:pPr algn="just"/>
            <a:r>
              <a:rPr lang="tr-TR" sz="1900" b="1" dirty="0"/>
              <a:t>Stratejik yaklaşımlarla uyumlu operasyonel planların hayata geçirilmesinde önerilen temel bileşenler ve uygulama alanları şunlardır:</a:t>
            </a:r>
          </a:p>
        </p:txBody>
      </p:sp>
    </p:spTree>
    <p:extLst>
      <p:ext uri="{BB962C8B-B14F-4D97-AF65-F5344CB8AC3E}">
        <p14:creationId xmlns:p14="http://schemas.microsoft.com/office/powerpoint/2010/main" val="23326262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800" b="1" dirty="0">
                <a:solidFill>
                  <a:schemeClr val="tx1"/>
                </a:solidFill>
              </a:rPr>
              <a:t>SONUÇ VE DEĞERLENDİRME</a:t>
            </a:r>
            <a:endParaRPr lang="en-US" sz="2800" b="1" dirty="0"/>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078142"/>
          </a:xfrm>
        </p:spPr>
        <p:txBody>
          <a:bodyPr>
            <a:noAutofit/>
          </a:bodyPr>
          <a:lstStyle/>
          <a:p>
            <a:pPr marL="0" indent="0" algn="just">
              <a:buNone/>
            </a:pPr>
            <a:r>
              <a:rPr lang="tr-TR" sz="1900" b="1" dirty="0"/>
              <a:t>Bilgi ve belge merkezlerinin etkin yönetimi, sadece günlük, rutin işlemlerin  düzgün işlemesine değil, aynı zamanda kurumların vizyonlarına ulaşmasına da katkı sağlayacağından kritik öneme sahiptir. </a:t>
            </a:r>
          </a:p>
          <a:p>
            <a:pPr marL="0" indent="0" algn="just">
              <a:buNone/>
            </a:pPr>
            <a:r>
              <a:rPr lang="tr-TR" sz="1900" b="1" dirty="0"/>
              <a:t>Gelişimsel operasyonel planlar, misyon, hedefler, görevler ve sorumluluklar gibi temel ögeleri sistematik şekilde belirleyerek, kurumların performansını artırmayı sağlar. </a:t>
            </a:r>
          </a:p>
          <a:p>
            <a:pPr marL="0" indent="0" algn="just">
              <a:buNone/>
            </a:pPr>
            <a:r>
              <a:rPr lang="tr-TR" sz="1900" b="1" dirty="0"/>
              <a:t>Elektronik araçların kullanımı ve sistem yaklaşımı, merkezlerin karmaşık yapısını daha iyi anlamaya ve yönetmeye olanak tanır. </a:t>
            </a:r>
          </a:p>
          <a:p>
            <a:pPr marL="0" indent="0" algn="just">
              <a:buNone/>
            </a:pPr>
            <a:r>
              <a:rPr lang="tr-TR" sz="1900" b="1" dirty="0"/>
              <a:t>Ayrıca, stratejik planlama, dış çevre analizi ve SWOT gibi araçlar, kurumların fırsat ve tehditlerini belirleyerek, daha bilinçli ve etkin kararlar alınmasını sağlar. </a:t>
            </a:r>
          </a:p>
          <a:p>
            <a:pPr marL="0" indent="0" algn="just">
              <a:buNone/>
            </a:pPr>
            <a:r>
              <a:rPr lang="tr-TR" sz="1900" b="1" dirty="0"/>
              <a:t>Sonuç olarak, bilgi ve belge merkezlerinin sürdürülebilir gelişimi ve başarıyı yakalayabilmesi için bu temel yaklaşımlar ve yöntemler, organizasyonların temel taşlarını oluşturmaktadır. </a:t>
            </a:r>
          </a:p>
          <a:p>
            <a:pPr marL="0" indent="0" algn="just">
              <a:buNone/>
            </a:pPr>
            <a:r>
              <a:rPr lang="tr-TR" sz="1900" b="1" dirty="0"/>
              <a:t>Bu yaklaşımlar, kurumların değişen ortamda esnek ve uyum sağlayabilir duruma gelmesini destekler.</a:t>
            </a:r>
          </a:p>
        </p:txBody>
      </p:sp>
    </p:spTree>
    <p:extLst>
      <p:ext uri="{BB962C8B-B14F-4D97-AF65-F5344CB8AC3E}">
        <p14:creationId xmlns:p14="http://schemas.microsoft.com/office/powerpoint/2010/main" val="25327592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17881" y="0"/>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711747" y="614068"/>
            <a:ext cx="9942398" cy="6049968"/>
          </a:xfrm>
        </p:spPr>
        <p:txBody>
          <a:bodyPr>
            <a:noAutofit/>
          </a:bodyPr>
          <a:lstStyle/>
          <a:p>
            <a:r>
              <a:rPr lang="en-US" sz="1200" b="1" dirty="0" err="1">
                <a:solidFill>
                  <a:schemeClr val="tx1"/>
                </a:solidFill>
              </a:rPr>
              <a:t>Corrall</a:t>
            </a:r>
            <a:r>
              <a:rPr lang="en-US" sz="1200" b="1" dirty="0">
                <a:solidFill>
                  <a:schemeClr val="tx1"/>
                </a:solidFill>
              </a:rPr>
              <a:t>, S. (2005). </a:t>
            </a:r>
            <a:r>
              <a:rPr lang="en-US" sz="1200" b="1" i="1" dirty="0">
                <a:solidFill>
                  <a:schemeClr val="tx1"/>
                </a:solidFill>
              </a:rPr>
              <a:t>Strategic management of information services: A planning handbook</a:t>
            </a:r>
            <a:r>
              <a:rPr lang="en-US" sz="1200" b="1" dirty="0">
                <a:solidFill>
                  <a:schemeClr val="tx1"/>
                </a:solidFill>
              </a:rPr>
              <a:t>. Taylor &amp; Francis.</a:t>
            </a:r>
            <a:endParaRPr lang="tr-TR" sz="1200" b="1" dirty="0">
              <a:solidFill>
                <a:schemeClr val="tx1"/>
              </a:solidFill>
            </a:endParaRPr>
          </a:p>
          <a:p>
            <a:r>
              <a:rPr lang="en-US" sz="1200" b="1" dirty="0">
                <a:solidFill>
                  <a:schemeClr val="tx1"/>
                </a:solidFill>
              </a:rPr>
              <a:t>Crabtree, C. (1999). Critical factor analysis: An exploratory general model for understanding diverse systems. </a:t>
            </a:r>
            <a:r>
              <a:rPr lang="en-US" sz="1200" b="1" i="1" dirty="0">
                <a:solidFill>
                  <a:schemeClr val="tx1"/>
                </a:solidFill>
              </a:rPr>
              <a:t>World Futures</a:t>
            </a:r>
            <a:r>
              <a:rPr lang="en-US" sz="1200" b="1" dirty="0">
                <a:solidFill>
                  <a:schemeClr val="tx1"/>
                </a:solidFill>
              </a:rPr>
              <a:t>, 53(3), 213–228. </a:t>
            </a:r>
            <a:r>
              <a:rPr lang="en-US" sz="1200" b="1" dirty="0">
                <a:solidFill>
                  <a:schemeClr val="tx1"/>
                </a:solidFill>
                <a:hlinkClick r:id="rId2"/>
              </a:rPr>
              <a:t>https://doi.org/10.1080/02604027.1999.9972740</a:t>
            </a:r>
            <a:endParaRPr lang="tr-TR" sz="1200" b="1" dirty="0">
              <a:solidFill>
                <a:schemeClr val="tx1"/>
              </a:solidFill>
            </a:endParaRPr>
          </a:p>
          <a:p>
            <a:r>
              <a:rPr lang="tr-TR" sz="1200" b="1" dirty="0">
                <a:solidFill>
                  <a:schemeClr val="tx1"/>
                </a:solidFill>
              </a:rPr>
              <a:t>Eren, E. (1998). </a:t>
            </a:r>
            <a:r>
              <a:rPr lang="tr-TR" sz="1200" b="1" i="1" dirty="0">
                <a:solidFill>
                  <a:schemeClr val="tx1"/>
                </a:solidFill>
              </a:rPr>
              <a:t>Yönetim ve organizasyon</a:t>
            </a:r>
            <a:r>
              <a:rPr lang="tr-TR" sz="1200" b="1" dirty="0">
                <a:solidFill>
                  <a:schemeClr val="tx1"/>
                </a:solidFill>
              </a:rPr>
              <a:t>. Beta.</a:t>
            </a:r>
          </a:p>
          <a:p>
            <a:r>
              <a:rPr lang="tr-TR" sz="1200" b="1" dirty="0" err="1">
                <a:solidFill>
                  <a:schemeClr val="tx1"/>
                </a:solidFill>
              </a:rPr>
              <a:t>EnterERP</a:t>
            </a:r>
            <a:r>
              <a:rPr lang="tr-TR" sz="1200" b="1" dirty="0">
                <a:solidFill>
                  <a:schemeClr val="tx1"/>
                </a:solidFill>
              </a:rPr>
              <a:t> (2026). </a:t>
            </a:r>
            <a:r>
              <a:rPr lang="tr-TR" sz="1200" b="1" i="1" dirty="0" err="1">
                <a:solidFill>
                  <a:schemeClr val="tx1"/>
                </a:solidFill>
              </a:rPr>
              <a:t>Swot</a:t>
            </a:r>
            <a:r>
              <a:rPr lang="tr-TR" sz="1200" b="1" i="1" dirty="0">
                <a:solidFill>
                  <a:schemeClr val="tx1"/>
                </a:solidFill>
              </a:rPr>
              <a:t> Analizi nedir?</a:t>
            </a:r>
            <a:r>
              <a:rPr lang="tr-TR" sz="1200" b="1" dirty="0">
                <a:solidFill>
                  <a:schemeClr val="tx1"/>
                </a:solidFill>
              </a:rPr>
              <a:t>. </a:t>
            </a:r>
            <a:r>
              <a:rPr lang="tr-TR" sz="1200" b="1" dirty="0">
                <a:solidFill>
                  <a:schemeClr val="tx1"/>
                </a:solidFill>
                <a:hlinkClick r:id="rId3"/>
              </a:rPr>
              <a:t>https://www.entererp.com/blog/swot-analizi-nedir</a:t>
            </a:r>
            <a:endParaRPr lang="tr-TR" sz="1200" b="1" dirty="0">
              <a:solidFill>
                <a:schemeClr val="tx1"/>
              </a:solidFill>
            </a:endParaRPr>
          </a:p>
          <a:p>
            <a:r>
              <a:rPr lang="tr-TR" sz="1200" b="1" dirty="0" err="1">
                <a:solidFill>
                  <a:schemeClr val="tx1"/>
                </a:solidFill>
              </a:rPr>
              <a:t>Kurulgan</a:t>
            </a:r>
            <a:r>
              <a:rPr lang="tr-TR" sz="1200" b="1" dirty="0">
                <a:solidFill>
                  <a:schemeClr val="tx1"/>
                </a:solidFill>
              </a:rPr>
              <a:t>, M. (2015). </a:t>
            </a:r>
            <a:r>
              <a:rPr lang="tr-TR" sz="1200" b="1" i="1" dirty="0">
                <a:solidFill>
                  <a:schemeClr val="tx1"/>
                </a:solidFill>
              </a:rPr>
              <a:t>Çağdaş bilgi-belge merkezlerinde yönetim ve organizasyon: </a:t>
            </a:r>
            <a:r>
              <a:rPr lang="tr-TR" sz="1200" b="1" i="1" dirty="0" err="1">
                <a:solidFill>
                  <a:schemeClr val="tx1"/>
                </a:solidFill>
              </a:rPr>
              <a:t>Literature</a:t>
            </a:r>
            <a:r>
              <a:rPr lang="tr-TR" sz="1200" b="1" i="1" dirty="0">
                <a:solidFill>
                  <a:schemeClr val="tx1"/>
                </a:solidFill>
              </a:rPr>
              <a:t> yönelik karşılaştırmalı bir analiz</a:t>
            </a:r>
            <a:r>
              <a:rPr lang="tr-TR" sz="1200" b="1" dirty="0">
                <a:solidFill>
                  <a:schemeClr val="tx1"/>
                </a:solidFill>
              </a:rPr>
              <a:t>. Türk Kütüphaneciler Derneği.</a:t>
            </a:r>
          </a:p>
          <a:p>
            <a:r>
              <a:rPr lang="tr-TR" sz="1200" b="1" dirty="0" err="1">
                <a:solidFill>
                  <a:schemeClr val="tx1"/>
                </a:solidFill>
              </a:rPr>
              <a:t>Librarianship</a:t>
            </a:r>
            <a:r>
              <a:rPr lang="tr-TR" sz="1200" b="1" dirty="0">
                <a:solidFill>
                  <a:schemeClr val="tx1"/>
                </a:solidFill>
              </a:rPr>
              <a:t> </a:t>
            </a:r>
            <a:r>
              <a:rPr lang="tr-TR" sz="1200" b="1" dirty="0" err="1">
                <a:solidFill>
                  <a:schemeClr val="tx1"/>
                </a:solidFill>
              </a:rPr>
              <a:t>Studies</a:t>
            </a:r>
            <a:r>
              <a:rPr lang="tr-TR" sz="1200" b="1" dirty="0">
                <a:solidFill>
                  <a:schemeClr val="tx1"/>
                </a:solidFill>
              </a:rPr>
              <a:t> &amp; Information </a:t>
            </a:r>
            <a:r>
              <a:rPr lang="tr-TR" sz="1200" b="1" dirty="0" err="1">
                <a:solidFill>
                  <a:schemeClr val="tx1"/>
                </a:solidFill>
              </a:rPr>
              <a:t>Technology</a:t>
            </a:r>
            <a:r>
              <a:rPr lang="tr-TR" sz="1200" b="1" dirty="0">
                <a:solidFill>
                  <a:schemeClr val="tx1"/>
                </a:solidFill>
              </a:rPr>
              <a:t> (2025, 2 Aralık). </a:t>
            </a:r>
            <a:r>
              <a:rPr lang="fr-FR" sz="1200" b="1" i="1" dirty="0">
                <a:solidFill>
                  <a:schemeClr val="tx1"/>
                </a:solidFill>
              </a:rPr>
              <a:t>Acquisitions (</a:t>
            </a:r>
            <a:r>
              <a:rPr lang="fr-FR" sz="1200" b="1" i="1" dirty="0" err="1">
                <a:solidFill>
                  <a:schemeClr val="tx1"/>
                </a:solidFill>
              </a:rPr>
              <a:t>Libraries</a:t>
            </a:r>
            <a:r>
              <a:rPr lang="fr-FR" sz="1200" b="1" i="1" dirty="0">
                <a:solidFill>
                  <a:schemeClr val="tx1"/>
                </a:solidFill>
              </a:rPr>
              <a:t>)</a:t>
            </a:r>
            <a:r>
              <a:rPr lang="tr-TR" sz="1200" b="1" i="1" dirty="0">
                <a:solidFill>
                  <a:schemeClr val="tx1"/>
                </a:solidFill>
              </a:rPr>
              <a:t>. </a:t>
            </a:r>
            <a:r>
              <a:rPr lang="tr-TR" sz="1200" b="1" dirty="0">
                <a:solidFill>
                  <a:schemeClr val="tx1"/>
                </a:solidFill>
                <a:hlinkClick r:id="rId4"/>
              </a:rPr>
              <a:t>https://www.librarianshipstudies.com/2015/05/acquisitions.html#:~:text=In%20large%20academic%20libraries%20acquisitions,can%20be%20obtained%20if%20the</a:t>
            </a:r>
            <a:endParaRPr lang="tr-TR" sz="1200" b="1" dirty="0">
              <a:solidFill>
                <a:schemeClr val="tx1"/>
              </a:solidFill>
            </a:endParaRPr>
          </a:p>
          <a:p>
            <a:r>
              <a:rPr lang="tr-TR" sz="1200" b="1" dirty="0">
                <a:solidFill>
                  <a:schemeClr val="tx1"/>
                </a:solidFill>
              </a:rPr>
              <a:t>Morrison, M. (2016, 12 Mayıs). </a:t>
            </a:r>
            <a:r>
              <a:rPr lang="tr-TR" sz="1200" b="1" i="1" dirty="0">
                <a:solidFill>
                  <a:schemeClr val="tx1"/>
                </a:solidFill>
              </a:rPr>
              <a:t>Kritik Başarı Faktörleri (</a:t>
            </a:r>
            <a:r>
              <a:rPr lang="tr-TR" sz="1200" b="1" i="1" dirty="0" err="1">
                <a:solidFill>
                  <a:schemeClr val="tx1"/>
                </a:solidFill>
              </a:rPr>
              <a:t>KÖF'ler</a:t>
            </a:r>
            <a:r>
              <a:rPr lang="tr-TR" sz="1200" b="1" i="1" dirty="0">
                <a:solidFill>
                  <a:schemeClr val="tx1"/>
                </a:solidFill>
              </a:rPr>
              <a:t>) kolaylaştırıldı: Adım adım rehber</a:t>
            </a:r>
            <a:r>
              <a:rPr lang="tr-TR" sz="1200" b="1" dirty="0">
                <a:solidFill>
                  <a:schemeClr val="tx1"/>
                </a:solidFill>
              </a:rPr>
              <a:t>. </a:t>
            </a:r>
            <a:r>
              <a:rPr lang="tr-TR" sz="1200" b="1" dirty="0">
                <a:solidFill>
                  <a:schemeClr val="tx1"/>
                </a:solidFill>
                <a:hlinkClick r:id="rId5"/>
              </a:rPr>
              <a:t>https://rapidbi.com/criticalsuccessfactors/</a:t>
            </a:r>
            <a:endParaRPr lang="tr-TR" sz="1200" b="1" dirty="0">
              <a:solidFill>
                <a:schemeClr val="tx1"/>
              </a:solidFill>
            </a:endParaRPr>
          </a:p>
          <a:p>
            <a:r>
              <a:rPr lang="tr-TR" sz="1200" b="1" dirty="0" err="1">
                <a:solidFill>
                  <a:schemeClr val="tx1"/>
                </a:solidFill>
              </a:rPr>
              <a:t>Oberg</a:t>
            </a:r>
            <a:r>
              <a:rPr lang="tr-TR" sz="1200" b="1" dirty="0">
                <a:solidFill>
                  <a:schemeClr val="tx1"/>
                </a:solidFill>
              </a:rPr>
              <a:t>, L. R. (1995</a:t>
            </a:r>
            <a:r>
              <a:rPr lang="tr-TR" sz="1200" b="1" i="1" dirty="0">
                <a:solidFill>
                  <a:schemeClr val="tx1"/>
                </a:solidFill>
              </a:rPr>
              <a:t>). </a:t>
            </a:r>
            <a:r>
              <a:rPr lang="en-US" sz="1200" b="1" i="1" dirty="0">
                <a:solidFill>
                  <a:schemeClr val="tx1"/>
                </a:solidFill>
              </a:rPr>
              <a:t>Library support staff in an age of change: Utilization, role definition, and status</a:t>
            </a:r>
            <a:r>
              <a:rPr lang="tr-TR" sz="1200" b="1" dirty="0">
                <a:solidFill>
                  <a:schemeClr val="tx1"/>
                </a:solidFill>
              </a:rPr>
              <a:t>. </a:t>
            </a:r>
            <a:r>
              <a:rPr lang="tr-TR" sz="1200" b="1" dirty="0" err="1">
                <a:solidFill>
                  <a:schemeClr val="tx1"/>
                </a:solidFill>
              </a:rPr>
              <a:t>American</a:t>
            </a:r>
            <a:r>
              <a:rPr lang="tr-TR" sz="1200" b="1" dirty="0">
                <a:solidFill>
                  <a:schemeClr val="tx1"/>
                </a:solidFill>
              </a:rPr>
              <a:t> Library </a:t>
            </a:r>
            <a:r>
              <a:rPr lang="tr-TR" sz="1200" b="1" dirty="0" err="1">
                <a:solidFill>
                  <a:schemeClr val="tx1"/>
                </a:solidFill>
              </a:rPr>
              <a:t>Association</a:t>
            </a:r>
            <a:r>
              <a:rPr lang="tr-TR" sz="1200" b="1" dirty="0">
                <a:solidFill>
                  <a:schemeClr val="tx1"/>
                </a:solidFill>
              </a:rPr>
              <a:t>. </a:t>
            </a:r>
            <a:r>
              <a:rPr lang="tr-TR" sz="1200" b="1" dirty="0">
                <a:solidFill>
                  <a:schemeClr val="tx1"/>
                </a:solidFill>
                <a:hlinkClick r:id="rId6"/>
              </a:rPr>
              <a:t>https://www.ala.org/aboutala/offices/hrdr/librarysupportstaff/library_support_staff_in_an_age_of_change</a:t>
            </a:r>
            <a:endParaRPr lang="tr-TR" sz="1200" b="1" dirty="0">
              <a:solidFill>
                <a:schemeClr val="tx1"/>
              </a:solidFill>
            </a:endParaRPr>
          </a:p>
          <a:p>
            <a:r>
              <a:rPr lang="en-US" sz="1200" b="1" dirty="0">
                <a:solidFill>
                  <a:schemeClr val="tx1"/>
                </a:solidFill>
              </a:rPr>
              <a:t>Sharath Kumar</a:t>
            </a:r>
            <a:r>
              <a:rPr lang="tr-TR" sz="1200" b="1" dirty="0">
                <a:solidFill>
                  <a:schemeClr val="tx1"/>
                </a:solidFill>
              </a:rPr>
              <a:t>, C. R.</a:t>
            </a:r>
            <a:r>
              <a:rPr lang="en-US" sz="1200" b="1" dirty="0">
                <a:solidFill>
                  <a:schemeClr val="tx1"/>
                </a:solidFill>
              </a:rPr>
              <a:t> </a:t>
            </a:r>
            <a:r>
              <a:rPr lang="en-US" sz="1200" b="1" dirty="0" err="1">
                <a:solidFill>
                  <a:schemeClr val="tx1"/>
                </a:solidFill>
              </a:rPr>
              <a:t>ve</a:t>
            </a:r>
            <a:r>
              <a:rPr lang="en-US" sz="1200" b="1" dirty="0">
                <a:solidFill>
                  <a:schemeClr val="tx1"/>
                </a:solidFill>
              </a:rPr>
              <a:t> </a:t>
            </a:r>
            <a:r>
              <a:rPr lang="en-US" sz="1200" b="1" dirty="0" err="1">
                <a:solidFill>
                  <a:schemeClr val="tx1"/>
                </a:solidFill>
              </a:rPr>
              <a:t>Praveena</a:t>
            </a:r>
            <a:r>
              <a:rPr lang="tr-TR" sz="1200" b="1" dirty="0">
                <a:solidFill>
                  <a:schemeClr val="tx1"/>
                </a:solidFill>
              </a:rPr>
              <a:t>, K. B.</a:t>
            </a:r>
            <a:r>
              <a:rPr lang="en-US" sz="1200" b="1" dirty="0">
                <a:solidFill>
                  <a:schemeClr val="tx1"/>
                </a:solidFill>
              </a:rPr>
              <a:t> (2023). SWOT Analysis. </a:t>
            </a:r>
            <a:r>
              <a:rPr lang="en-US" sz="1200" b="1" i="1" dirty="0">
                <a:solidFill>
                  <a:schemeClr val="tx1"/>
                </a:solidFill>
              </a:rPr>
              <a:t>International Journal of Advanced Research. </a:t>
            </a:r>
            <a:r>
              <a:rPr lang="en-US" sz="1200" b="1" dirty="0">
                <a:solidFill>
                  <a:schemeClr val="tx1"/>
                </a:solidFill>
              </a:rPr>
              <a:t>11(09), 744-748. 10.21474/IJAR01/17584. </a:t>
            </a:r>
            <a:endParaRPr lang="tr-TR" sz="1200" b="1" dirty="0">
              <a:solidFill>
                <a:schemeClr val="tx1"/>
              </a:solidFill>
            </a:endParaRPr>
          </a:p>
          <a:p>
            <a:r>
              <a:rPr lang="tr-TR" sz="1200" b="1" dirty="0">
                <a:solidFill>
                  <a:schemeClr val="tx1"/>
                </a:solidFill>
              </a:rPr>
              <a:t>Şener, B. (2001). </a:t>
            </a:r>
            <a:r>
              <a:rPr lang="tr-TR" sz="1200" b="1" i="1" dirty="0">
                <a:solidFill>
                  <a:schemeClr val="tx1"/>
                </a:solidFill>
              </a:rPr>
              <a:t>Modern otel işletmelerinde yönetim ve organizasyon </a:t>
            </a:r>
            <a:r>
              <a:rPr lang="tr-TR" sz="1200" b="1" dirty="0">
                <a:solidFill>
                  <a:schemeClr val="tx1"/>
                </a:solidFill>
              </a:rPr>
              <a:t>(3. bs.). Detay.</a:t>
            </a:r>
          </a:p>
          <a:p>
            <a:r>
              <a:rPr lang="en-US" sz="1200" b="1" dirty="0" err="1">
                <a:solidFill>
                  <a:schemeClr val="tx1"/>
                </a:solidFill>
              </a:rPr>
              <a:t>Tokgöz</a:t>
            </a:r>
            <a:r>
              <a:rPr lang="en-US" sz="1200" b="1" dirty="0">
                <a:solidFill>
                  <a:schemeClr val="tx1"/>
                </a:solidFill>
              </a:rPr>
              <a:t>, N. (2013). </a:t>
            </a:r>
            <a:r>
              <a:rPr lang="en-US" sz="1200" b="1" dirty="0" err="1">
                <a:solidFill>
                  <a:schemeClr val="tx1"/>
                </a:solidFill>
              </a:rPr>
              <a:t>Yönetim</a:t>
            </a:r>
            <a:r>
              <a:rPr lang="en-US" sz="1200" b="1" dirty="0">
                <a:solidFill>
                  <a:schemeClr val="tx1"/>
                </a:solidFill>
              </a:rPr>
              <a:t> </a:t>
            </a:r>
            <a:r>
              <a:rPr lang="en-US" sz="1200" b="1" dirty="0" err="1">
                <a:solidFill>
                  <a:schemeClr val="tx1"/>
                </a:solidFill>
              </a:rPr>
              <a:t>fonksiyonları</a:t>
            </a:r>
            <a:r>
              <a:rPr lang="en-US" sz="1200" b="1" dirty="0">
                <a:solidFill>
                  <a:schemeClr val="tx1"/>
                </a:solidFill>
              </a:rPr>
              <a:t>. C. </a:t>
            </a:r>
            <a:r>
              <a:rPr lang="en-US" sz="1200" b="1" dirty="0" err="1">
                <a:solidFill>
                  <a:schemeClr val="tx1"/>
                </a:solidFill>
              </a:rPr>
              <a:t>Koparal</a:t>
            </a:r>
            <a:r>
              <a:rPr lang="en-US" sz="1200" b="1" dirty="0">
                <a:solidFill>
                  <a:schemeClr val="tx1"/>
                </a:solidFill>
              </a:rPr>
              <a:t> </a:t>
            </a:r>
            <a:r>
              <a:rPr lang="en-US" sz="1200" b="1" dirty="0" err="1">
                <a:solidFill>
                  <a:schemeClr val="tx1"/>
                </a:solidFill>
              </a:rPr>
              <a:t>ve</a:t>
            </a:r>
            <a:r>
              <a:rPr lang="en-US" sz="1200" b="1" dirty="0">
                <a:solidFill>
                  <a:schemeClr val="tx1"/>
                </a:solidFill>
              </a:rPr>
              <a:t> İ. </a:t>
            </a:r>
            <a:r>
              <a:rPr lang="en-US" sz="1200" b="1" dirty="0" err="1">
                <a:solidFill>
                  <a:schemeClr val="tx1"/>
                </a:solidFill>
              </a:rPr>
              <a:t>Özalp</a:t>
            </a:r>
            <a:r>
              <a:rPr lang="tr-TR" sz="1200" b="1" dirty="0">
                <a:solidFill>
                  <a:schemeClr val="tx1"/>
                </a:solidFill>
              </a:rPr>
              <a:t> </a:t>
            </a:r>
            <a:r>
              <a:rPr lang="en-US" sz="1200" b="1" dirty="0">
                <a:solidFill>
                  <a:schemeClr val="tx1"/>
                </a:solidFill>
              </a:rPr>
              <a:t>(Yay. Haz.), </a:t>
            </a:r>
            <a:r>
              <a:rPr lang="en-US" sz="1200" b="1" i="1" dirty="0" err="1">
                <a:solidFill>
                  <a:schemeClr val="tx1"/>
                </a:solidFill>
              </a:rPr>
              <a:t>Yönetim</a:t>
            </a:r>
            <a:r>
              <a:rPr lang="en-US" sz="1200" b="1" i="1" dirty="0">
                <a:solidFill>
                  <a:schemeClr val="tx1"/>
                </a:solidFill>
              </a:rPr>
              <a:t> </a:t>
            </a:r>
            <a:r>
              <a:rPr lang="en-US" sz="1200" b="1" i="1" dirty="0" err="1">
                <a:solidFill>
                  <a:schemeClr val="tx1"/>
                </a:solidFill>
              </a:rPr>
              <a:t>ve</a:t>
            </a:r>
            <a:r>
              <a:rPr lang="en-US" sz="1200" b="1" i="1" dirty="0">
                <a:solidFill>
                  <a:schemeClr val="tx1"/>
                </a:solidFill>
              </a:rPr>
              <a:t> </a:t>
            </a:r>
            <a:r>
              <a:rPr lang="en-US" sz="1200" b="1" i="1" dirty="0" err="1">
                <a:solidFill>
                  <a:schemeClr val="tx1"/>
                </a:solidFill>
              </a:rPr>
              <a:t>organizasyon</a:t>
            </a:r>
            <a:r>
              <a:rPr lang="en-US" sz="1200" b="1" i="1" dirty="0">
                <a:solidFill>
                  <a:schemeClr val="tx1"/>
                </a:solidFill>
              </a:rPr>
              <a:t> </a:t>
            </a:r>
            <a:r>
              <a:rPr lang="en-US" sz="1200" b="1" dirty="0" err="1">
                <a:solidFill>
                  <a:schemeClr val="tx1"/>
                </a:solidFill>
              </a:rPr>
              <a:t>içinde</a:t>
            </a:r>
            <a:r>
              <a:rPr lang="en-US" sz="1200" b="1" dirty="0">
                <a:solidFill>
                  <a:schemeClr val="tx1"/>
                </a:solidFill>
              </a:rPr>
              <a:t> (ss. 22-48). Anadolu </a:t>
            </a:r>
            <a:r>
              <a:rPr lang="en-US" sz="1200" b="1" dirty="0" err="1">
                <a:solidFill>
                  <a:schemeClr val="tx1"/>
                </a:solidFill>
              </a:rPr>
              <a:t>Üniversitesi</a:t>
            </a:r>
            <a:r>
              <a:rPr lang="en-US" sz="1200" b="1" dirty="0">
                <a:solidFill>
                  <a:schemeClr val="tx1"/>
                </a:solidFill>
              </a:rPr>
              <a:t> </a:t>
            </a:r>
            <a:r>
              <a:rPr lang="en-US" sz="1200" b="1" dirty="0" err="1">
                <a:solidFill>
                  <a:schemeClr val="tx1"/>
                </a:solidFill>
              </a:rPr>
              <a:t>Açıköğretim</a:t>
            </a:r>
            <a:r>
              <a:rPr lang="en-US" sz="1200" b="1" dirty="0">
                <a:solidFill>
                  <a:schemeClr val="tx1"/>
                </a:solidFill>
              </a:rPr>
              <a:t> </a:t>
            </a:r>
            <a:r>
              <a:rPr lang="en-US" sz="1200" b="1" dirty="0" err="1">
                <a:solidFill>
                  <a:schemeClr val="tx1"/>
                </a:solidFill>
              </a:rPr>
              <a:t>Fakültesi</a:t>
            </a:r>
            <a:r>
              <a:rPr lang="en-US" sz="1200" b="1" dirty="0">
                <a:solidFill>
                  <a:schemeClr val="tx1"/>
                </a:solidFill>
              </a:rPr>
              <a:t>.</a:t>
            </a:r>
            <a:endParaRPr lang="tr-TR" sz="1200" b="1" dirty="0">
              <a:solidFill>
                <a:schemeClr val="tx1"/>
              </a:solidFill>
            </a:endParaRPr>
          </a:p>
          <a:p>
            <a:r>
              <a:rPr lang="tr-TR" sz="1200" b="1" dirty="0" err="1">
                <a:solidFill>
                  <a:schemeClr val="tx1"/>
                </a:solidFill>
              </a:rPr>
              <a:t>Tunçkanat</a:t>
            </a:r>
            <a:r>
              <a:rPr lang="tr-TR" sz="1200" b="1" dirty="0">
                <a:solidFill>
                  <a:schemeClr val="tx1"/>
                </a:solidFill>
              </a:rPr>
              <a:t>, H. (1987). </a:t>
            </a:r>
            <a:r>
              <a:rPr lang="tr-TR" sz="1200" b="1" i="1" dirty="0">
                <a:solidFill>
                  <a:schemeClr val="tx1"/>
                </a:solidFill>
              </a:rPr>
              <a:t>Üniversite kütüphanesinin yönetiminde planlama, kontrol ve karar verme sürecinde bilgi sistemi </a:t>
            </a:r>
            <a:r>
              <a:rPr lang="tr-TR" sz="1200" b="1" dirty="0">
                <a:solidFill>
                  <a:schemeClr val="tx1"/>
                </a:solidFill>
              </a:rPr>
              <a:t>(Yayımlanmamış Doktora Tezi). Hacettepe Üniversitesi.</a:t>
            </a:r>
          </a:p>
          <a:p>
            <a:r>
              <a:rPr lang="tr-TR" sz="1200" b="1" dirty="0" err="1">
                <a:solidFill>
                  <a:schemeClr val="tx1"/>
                </a:solidFill>
              </a:rPr>
              <a:t>University</a:t>
            </a:r>
            <a:r>
              <a:rPr lang="tr-TR" sz="1200" b="1" dirty="0">
                <a:solidFill>
                  <a:schemeClr val="tx1"/>
                </a:solidFill>
              </a:rPr>
              <a:t> of Cambridge (2024). </a:t>
            </a:r>
            <a:r>
              <a:rPr lang="en-US" sz="1200" b="1" dirty="0">
                <a:solidFill>
                  <a:schemeClr val="tx1"/>
                </a:solidFill>
              </a:rPr>
              <a:t>What is a systems approach</a:t>
            </a:r>
            <a:r>
              <a:rPr lang="tr-TR" sz="1200" b="1" dirty="0">
                <a:solidFill>
                  <a:schemeClr val="tx1"/>
                </a:solidFill>
              </a:rPr>
              <a:t>. </a:t>
            </a:r>
            <a:r>
              <a:rPr lang="tr-TR" sz="1200" b="1" dirty="0">
                <a:solidFill>
                  <a:schemeClr val="tx1"/>
                </a:solidFill>
                <a:hlinkClick r:id="rId7"/>
              </a:rPr>
              <a:t>https://www.iitoolkit.com/start/systems.html#:~:text=A%20systems%20approach%20is%20a,relationships%20and%20interactions%20between%20them</a:t>
            </a:r>
            <a:endParaRPr lang="tr-TR" sz="1400" b="1" dirty="0">
              <a:solidFill>
                <a:schemeClr val="tx1"/>
              </a:solidFill>
            </a:endParaRPr>
          </a:p>
        </p:txBody>
      </p:sp>
    </p:spTree>
    <p:extLst>
      <p:ext uri="{BB962C8B-B14F-4D97-AF65-F5344CB8AC3E}">
        <p14:creationId xmlns:p14="http://schemas.microsoft.com/office/powerpoint/2010/main" val="2053632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31854"/>
          </a:xfrm>
        </p:spPr>
        <p:txBody>
          <a:bodyPr>
            <a:noAutofit/>
          </a:bodyPr>
          <a:lstStyle/>
          <a:p>
            <a:pPr algn="ctr"/>
            <a:r>
              <a:rPr lang="tr-TR" sz="2200" b="1" dirty="0">
                <a:solidFill>
                  <a:schemeClr val="tx1"/>
                </a:solidFill>
              </a:rPr>
              <a:t>BİLGİ VE BELGE MERKEZLERİ İÇİN GELİŞİMSEL OPERASYONEL PLANLAR (DEVELOPMENTAL OPERATIONAL PLANS):</a:t>
            </a:r>
            <a:br>
              <a:rPr lang="tr-TR" sz="2200" b="1" dirty="0">
                <a:solidFill>
                  <a:schemeClr val="tx1"/>
                </a:solidFill>
              </a:rPr>
            </a:br>
            <a:r>
              <a:rPr lang="tr-TR" sz="2200" b="1" dirty="0">
                <a:solidFill>
                  <a:schemeClr val="tx1"/>
                </a:solidFill>
              </a:rPr>
              <a:t>ÖNERİLEN TEMEL BİLEŞENLER</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1436654"/>
            <a:ext cx="9438005" cy="4022037"/>
          </a:xfrm>
        </p:spPr>
        <p:txBody>
          <a:bodyPr>
            <a:noAutofit/>
          </a:bodyPr>
          <a:lstStyle/>
          <a:p>
            <a:pPr marL="0" indent="0" algn="ctr">
              <a:buNone/>
            </a:pPr>
            <a:r>
              <a:rPr lang="tr-TR" sz="2000" b="1" u="sng" dirty="0"/>
              <a:t>Misyon beyanı</a:t>
            </a:r>
          </a:p>
          <a:p>
            <a:pPr algn="just"/>
            <a:r>
              <a:rPr lang="tr-TR" sz="2000" b="1" dirty="0"/>
              <a:t>Hizmetin genel amacı ve işlevleri (hizmetinizin neden var olduğu, ne yaptığı, kimin/kimlerin gereksinimlerini karşıladığı)</a:t>
            </a:r>
          </a:p>
          <a:p>
            <a:pPr marL="0" indent="0" algn="ctr">
              <a:buNone/>
            </a:pPr>
            <a:r>
              <a:rPr lang="tr-TR" sz="2000" b="1" u="sng" dirty="0"/>
              <a:t>Özel hedefler</a:t>
            </a:r>
          </a:p>
          <a:p>
            <a:pPr algn="just"/>
            <a:r>
              <a:rPr lang="tr-TR" sz="2000" b="1" dirty="0"/>
              <a:t>Gelişmeler/ekipler/uzmanlar/birimler için özel hedefler ve varsa misyon beyanı(</a:t>
            </a:r>
            <a:r>
              <a:rPr lang="tr-TR" sz="2000" b="1" dirty="0" err="1"/>
              <a:t>ları</a:t>
            </a:r>
            <a:r>
              <a:rPr lang="tr-TR" sz="2000" b="1" dirty="0"/>
              <a:t>) - hizmet büyüklüğüne vb. bağlı olarak</a:t>
            </a:r>
          </a:p>
          <a:p>
            <a:pPr marL="0" indent="0" algn="ctr">
              <a:buNone/>
            </a:pPr>
            <a:r>
              <a:rPr lang="tr-TR" sz="2000" b="1" u="sng" dirty="0"/>
              <a:t>Mevcut yıl için gelişim hedefleri</a:t>
            </a:r>
          </a:p>
          <a:p>
            <a:pPr algn="just"/>
            <a:r>
              <a:rPr lang="tr-TR" sz="2000" b="1" dirty="0"/>
              <a:t>Gerekli sonuçları veya hizmet birimlerinden stratejik hedeflere yönelik ana eylem adımlarını gösterir </a:t>
            </a:r>
            <a:r>
              <a:rPr lang="tr-TR" sz="1500" b="1" dirty="0"/>
              <a:t>(</a:t>
            </a:r>
            <a:r>
              <a:rPr lang="tr-TR" sz="1500" b="1" dirty="0" err="1"/>
              <a:t>Corrall</a:t>
            </a:r>
            <a:r>
              <a:rPr lang="tr-TR" sz="1500" b="1" dirty="0"/>
              <a:t>, 2005, </a:t>
            </a:r>
            <a:r>
              <a:rPr lang="tr-TR" sz="1500" b="1" dirty="0" err="1"/>
              <a:t>ss</a:t>
            </a:r>
            <a:r>
              <a:rPr lang="tr-TR" sz="1500" b="1" dirty="0"/>
              <a:t>. 216-217). </a:t>
            </a:r>
            <a:endParaRPr lang="tr-TR" sz="2000" b="1" dirty="0"/>
          </a:p>
        </p:txBody>
      </p:sp>
    </p:spTree>
    <p:extLst>
      <p:ext uri="{BB962C8B-B14F-4D97-AF65-F5344CB8AC3E}">
        <p14:creationId xmlns:p14="http://schemas.microsoft.com/office/powerpoint/2010/main" val="3355436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31854"/>
          </a:xfrm>
        </p:spPr>
        <p:txBody>
          <a:bodyPr>
            <a:noAutofit/>
          </a:bodyPr>
          <a:lstStyle/>
          <a:p>
            <a:pPr algn="ctr"/>
            <a:r>
              <a:rPr lang="tr-TR" sz="2200" b="1" dirty="0">
                <a:solidFill>
                  <a:schemeClr val="tx1"/>
                </a:solidFill>
              </a:rPr>
              <a:t>BİLGİ VE BELGE MERKEZLERİ İÇİN GELİŞİMSEL OPERASYONEL PLANLAR (DEVELOPMENTAL OPERATIONAL PLANS):</a:t>
            </a:r>
            <a:br>
              <a:rPr lang="tr-TR" sz="2200" b="1" dirty="0">
                <a:solidFill>
                  <a:schemeClr val="tx1"/>
                </a:solidFill>
              </a:rPr>
            </a:br>
            <a:r>
              <a:rPr lang="tr-TR" sz="2200" b="1" dirty="0">
                <a:solidFill>
                  <a:schemeClr val="tx1"/>
                </a:solidFill>
              </a:rPr>
              <a:t>ÖNERİLEN TEMEL BİLEŞENLER</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1436654"/>
            <a:ext cx="9438005" cy="3994328"/>
          </a:xfrm>
        </p:spPr>
        <p:txBody>
          <a:bodyPr>
            <a:noAutofit/>
          </a:bodyPr>
          <a:lstStyle/>
          <a:p>
            <a:pPr marL="0" indent="0" algn="ctr">
              <a:buNone/>
            </a:pPr>
            <a:r>
              <a:rPr lang="tr-TR" sz="2000" b="1" u="sng" dirty="0"/>
              <a:t>Anahtar/Temel iş görevleri</a:t>
            </a:r>
          </a:p>
          <a:p>
            <a:pPr algn="just"/>
            <a:r>
              <a:rPr lang="tr-TR" sz="2000" b="1" dirty="0"/>
              <a:t>Önemli düzenli veya tekrarlayan faaliyetler (zamanlamanın kritik olduğu ve/veya zaman taahhüdünün önemli olduğu durumlarda)</a:t>
            </a:r>
          </a:p>
          <a:p>
            <a:pPr marL="0" indent="0" algn="ctr">
              <a:buNone/>
            </a:pPr>
            <a:r>
              <a:rPr lang="tr-TR" sz="2000" b="1" u="sng" dirty="0"/>
              <a:t>Her bir madde için tamamlanma tarihleri</a:t>
            </a:r>
          </a:p>
          <a:p>
            <a:pPr algn="just"/>
            <a:r>
              <a:rPr lang="tr-TR" sz="2000" b="1" dirty="0"/>
              <a:t>Yönetimin izlemesine yardımcı olacak özgüllük düzeyinde (tipik olarak aylık veya üç aylık)</a:t>
            </a:r>
          </a:p>
          <a:p>
            <a:pPr marL="0" indent="0" algn="ctr">
              <a:buNone/>
            </a:pPr>
            <a:r>
              <a:rPr lang="tr-TR" sz="2000" b="1" u="sng" dirty="0"/>
              <a:t>Sorumlu personel</a:t>
            </a:r>
          </a:p>
          <a:p>
            <a:pPr algn="just"/>
            <a:r>
              <a:rPr lang="tr-TR" sz="2000" b="1" dirty="0"/>
              <a:t>Hedeflerin ve görevlerin gerçekleştirilmesini sağlamaktan sorumlu kişiler - her bir maddeye karşı gösterilir veya bir matriste özetlenir </a:t>
            </a:r>
            <a:r>
              <a:rPr lang="tr-TR" sz="1500" b="1" dirty="0"/>
              <a:t>(</a:t>
            </a:r>
            <a:r>
              <a:rPr lang="tr-TR" sz="1500" b="1" dirty="0" err="1"/>
              <a:t>Corrall</a:t>
            </a:r>
            <a:r>
              <a:rPr lang="tr-TR" sz="1500" b="1" dirty="0"/>
              <a:t>, 2005, </a:t>
            </a:r>
            <a:r>
              <a:rPr lang="tr-TR" sz="1500" b="1" dirty="0" err="1"/>
              <a:t>ss</a:t>
            </a:r>
            <a:r>
              <a:rPr lang="tr-TR" sz="1500" b="1" dirty="0"/>
              <a:t>. 216-217). </a:t>
            </a:r>
          </a:p>
        </p:txBody>
      </p:sp>
    </p:spTree>
    <p:extLst>
      <p:ext uri="{BB962C8B-B14F-4D97-AF65-F5344CB8AC3E}">
        <p14:creationId xmlns:p14="http://schemas.microsoft.com/office/powerpoint/2010/main" val="4294527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31854"/>
          </a:xfrm>
        </p:spPr>
        <p:txBody>
          <a:bodyPr>
            <a:noAutofit/>
          </a:bodyPr>
          <a:lstStyle/>
          <a:p>
            <a:pPr algn="ctr"/>
            <a:r>
              <a:rPr lang="tr-TR" sz="2200" b="1" dirty="0">
                <a:solidFill>
                  <a:schemeClr val="tx1"/>
                </a:solidFill>
              </a:rPr>
              <a:t>BİLGİ VE BELGE MERKEZLERİ İÇİN GELİŞİMSEL OPERASYONEL PLANLAR (DEVELOPMENTAL OPERATIONAL PLANS):</a:t>
            </a:r>
            <a:br>
              <a:rPr lang="tr-TR" sz="2200" b="1" dirty="0">
                <a:solidFill>
                  <a:schemeClr val="tx1"/>
                </a:solidFill>
              </a:rPr>
            </a:br>
            <a:r>
              <a:rPr lang="tr-TR" sz="2200" b="1" dirty="0">
                <a:solidFill>
                  <a:schemeClr val="tx1"/>
                </a:solidFill>
              </a:rPr>
              <a:t>ÖNERİLEN TEMEL BİLEŞENLER</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1436654"/>
            <a:ext cx="9438005" cy="4022038"/>
          </a:xfrm>
        </p:spPr>
        <p:txBody>
          <a:bodyPr>
            <a:noAutofit/>
          </a:bodyPr>
          <a:lstStyle/>
          <a:p>
            <a:pPr marL="0" indent="0" algn="ctr">
              <a:buNone/>
            </a:pPr>
            <a:r>
              <a:rPr lang="tr-TR" sz="2000" b="1" u="sng" dirty="0"/>
              <a:t>Operasyonel planlara (ana metinde veya ekler olarak) zaman zaman dahil edilen diğer ögeler</a:t>
            </a:r>
          </a:p>
          <a:p>
            <a:pPr algn="just"/>
            <a:r>
              <a:rPr lang="tr-TR" sz="2000" b="1" dirty="0"/>
              <a:t>Stratejik hedefleri bağlam içinde ele almaya yardımcı olmak için çevresel yorumlar; </a:t>
            </a:r>
          </a:p>
          <a:p>
            <a:pPr algn="just"/>
            <a:r>
              <a:rPr lang="tr-TR" sz="2000" b="1" dirty="0"/>
              <a:t>İzleme ve değerlendirme takvimini hatırlatmak için toplantı/rapor programı </a:t>
            </a:r>
          </a:p>
          <a:p>
            <a:pPr algn="just"/>
            <a:r>
              <a:rPr lang="tr-TR" sz="2000" b="1" dirty="0"/>
              <a:t>Planlama ve bütçeleme döngüsü</a:t>
            </a:r>
          </a:p>
          <a:p>
            <a:pPr algn="just"/>
            <a:r>
              <a:rPr lang="tr-TR" sz="2000" b="1" dirty="0"/>
              <a:t>Personel değerlendirmesi gibi diğer önemli tarihler </a:t>
            </a:r>
          </a:p>
          <a:p>
            <a:pPr algn="just"/>
            <a:r>
              <a:rPr lang="tr-TR" sz="2000" b="1" dirty="0"/>
              <a:t>Cari yılın bütçesi </a:t>
            </a:r>
            <a:r>
              <a:rPr lang="tr-TR" sz="1500" b="1" dirty="0"/>
              <a:t>(</a:t>
            </a:r>
            <a:r>
              <a:rPr lang="tr-TR" sz="1500" b="1" dirty="0" err="1"/>
              <a:t>Corrall</a:t>
            </a:r>
            <a:r>
              <a:rPr lang="tr-TR" sz="1500" b="1" dirty="0"/>
              <a:t>, 2005, s. 217). </a:t>
            </a:r>
          </a:p>
        </p:txBody>
      </p:sp>
    </p:spTree>
    <p:extLst>
      <p:ext uri="{BB962C8B-B14F-4D97-AF65-F5344CB8AC3E}">
        <p14:creationId xmlns:p14="http://schemas.microsoft.com/office/powerpoint/2010/main" val="1648897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131854"/>
          </a:xfrm>
        </p:spPr>
        <p:txBody>
          <a:bodyPr>
            <a:noAutofit/>
          </a:bodyPr>
          <a:lstStyle/>
          <a:p>
            <a:pPr algn="ctr"/>
            <a:r>
              <a:rPr lang="tr-TR" sz="2200" b="1" dirty="0">
                <a:solidFill>
                  <a:schemeClr val="tx1"/>
                </a:solidFill>
              </a:rPr>
              <a:t>BİLGİ VE BELGE MERKEZLERİ İÇİN GELİŞİMSEL OPERASYONEL PLANLAR (DEVELOPMENTAL OPERATIONAL PLANS):</a:t>
            </a:r>
            <a:br>
              <a:rPr lang="tr-TR" sz="2200" b="1" dirty="0">
                <a:solidFill>
                  <a:schemeClr val="tx1"/>
                </a:solidFill>
              </a:rPr>
            </a:br>
            <a:r>
              <a:rPr lang="tr-TR" sz="2200" b="1" dirty="0">
                <a:solidFill>
                  <a:schemeClr val="tx1"/>
                </a:solidFill>
              </a:rPr>
              <a:t>Elektronik Tablo/Veri Tabanı Kullanımı</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1436654"/>
            <a:ext cx="9438005" cy="4091310"/>
          </a:xfrm>
        </p:spPr>
        <p:txBody>
          <a:bodyPr>
            <a:noAutofit/>
          </a:bodyPr>
          <a:lstStyle/>
          <a:p>
            <a:pPr marL="0" indent="0" algn="just">
              <a:buNone/>
            </a:pPr>
            <a:r>
              <a:rPr lang="tr-TR" sz="1900" b="1" dirty="0"/>
              <a:t>Planlama ve performans izleme için elektronik tablo/veri tabanı paketlerinin kullanımı ve belge üretimi artık çok daha kolay, çünkü</a:t>
            </a:r>
          </a:p>
          <a:p>
            <a:pPr algn="just">
              <a:buFont typeface="Wingdings" panose="05000000000000000000" pitchFamily="2" charset="2"/>
              <a:buChar char="v"/>
            </a:pPr>
            <a:r>
              <a:rPr lang="tr-TR" sz="1900" b="1" dirty="0"/>
              <a:t>Uygun yazılımlar yaygın olarak bulunabiliyor</a:t>
            </a:r>
          </a:p>
          <a:p>
            <a:pPr algn="just">
              <a:buFont typeface="Wingdings" panose="05000000000000000000" pitchFamily="2" charset="2"/>
              <a:buChar char="v"/>
            </a:pPr>
            <a:r>
              <a:rPr lang="tr-TR" sz="1900" b="1" dirty="0"/>
              <a:t>Ağ üzerinden erişim ve ilerlemeyi kaydetmek, eklemeleri ve değişiklikleri yapmak vb. sık sık güncelleme olanağı sağlıyor.</a:t>
            </a:r>
          </a:p>
          <a:p>
            <a:pPr algn="just">
              <a:buFont typeface="Wingdings" panose="05000000000000000000" pitchFamily="2" charset="2"/>
              <a:buChar char="v"/>
            </a:pPr>
            <a:r>
              <a:rPr lang="tr-TR" sz="1900" b="1" dirty="0"/>
              <a:t>Elektronik tablo/veri tabanı paketlerinin kullanımı, tarih, bölüm, kişi vb. kriterlere göre sıralamayı kolaylaştırıyor ve bu tür verileri diğer yönetim bilgileriyle (örneğin, kütüphane bilgisayar sistemlerinden elde edilen çıktılar ve bütçe raporları) birleştirmek de kolaylaşıyor. </a:t>
            </a:r>
          </a:p>
          <a:p>
            <a:pPr algn="just">
              <a:buFont typeface="Wingdings" panose="05000000000000000000" pitchFamily="2" charset="2"/>
              <a:buChar char="v"/>
            </a:pPr>
            <a:r>
              <a:rPr lang="tr-TR" sz="1900" b="1" dirty="0"/>
              <a:t>Birçok kütüphane artık planlama bilgilerini ve destekleyici belgeleri personele dağıtmak için intranet teknolojilerini kullanıyor </a:t>
            </a:r>
            <a:r>
              <a:rPr lang="tr-TR" sz="1500" b="1" dirty="0"/>
              <a:t>(</a:t>
            </a:r>
            <a:r>
              <a:rPr lang="tr-TR" sz="1500" b="1" dirty="0" err="1"/>
              <a:t>Corrall</a:t>
            </a:r>
            <a:r>
              <a:rPr lang="tr-TR" sz="1500" b="1" dirty="0"/>
              <a:t>, 2005, s. 217). </a:t>
            </a:r>
          </a:p>
        </p:txBody>
      </p:sp>
    </p:spTree>
    <p:extLst>
      <p:ext uri="{BB962C8B-B14F-4D97-AF65-F5344CB8AC3E}">
        <p14:creationId xmlns:p14="http://schemas.microsoft.com/office/powerpoint/2010/main" val="1215507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730072"/>
          </a:xfrm>
        </p:spPr>
        <p:txBody>
          <a:bodyPr>
            <a:noAutofit/>
          </a:bodyPr>
          <a:lstStyle/>
          <a:p>
            <a:pPr algn="ctr"/>
            <a:r>
              <a:rPr lang="tr-TR" sz="2200" b="1" dirty="0">
                <a:solidFill>
                  <a:schemeClr val="tx1"/>
                </a:solidFill>
              </a:rPr>
              <a:t>BİLGİ VE BELGE MERKEZLERİ İÇİN STRATEJİ GELİŞTİRME: STRATEJİK PLANLAMADA 3 AŞAMA</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1696" y="1025237"/>
            <a:ext cx="9438005" cy="5237018"/>
          </a:xfrm>
        </p:spPr>
        <p:txBody>
          <a:bodyPr>
            <a:noAutofit/>
          </a:bodyPr>
          <a:lstStyle/>
          <a:p>
            <a:pPr algn="just"/>
            <a:r>
              <a:rPr lang="tr-TR" sz="2000" b="1" dirty="0"/>
              <a:t>Stratejik planlama sürecinin ilk aşamasında bilgi ve belge merkezi yöneticileri, örgüt misyonunu belirler, örgütün mevcut koşullarını değerlendirir, iç kaynak ve yeteneklerini analiz eder, planlar oluşturur ve bu planları geliştirirler. </a:t>
            </a:r>
          </a:p>
          <a:p>
            <a:pPr algn="just"/>
            <a:r>
              <a:rPr lang="tr-TR" sz="2000" b="1" dirty="0"/>
              <a:t>Dış çevrede oluşan değişme ve gelişmeler, </a:t>
            </a:r>
            <a:r>
              <a:rPr lang="tr-TR" sz="2000" b="1" dirty="0" err="1"/>
              <a:t>BBM’lerinin</a:t>
            </a:r>
            <a:r>
              <a:rPr lang="tr-TR" sz="2000" b="1" dirty="0"/>
              <a:t> şimdiki ve gelecekteki fırsat ve tehlikelerin ana kaynağını oluşturur. </a:t>
            </a:r>
          </a:p>
          <a:p>
            <a:pPr algn="just"/>
            <a:r>
              <a:rPr lang="tr-TR" sz="2000" b="1" dirty="0"/>
              <a:t>Stratejik planların geliştirilebilmesi için çevredeki değişmelerin izlenmesi, fırsat ve tehditlerin göz önüne alınarak gerçekleştirilmesi ve istenilen amaçların belirlenmesi gerekir. </a:t>
            </a:r>
          </a:p>
          <a:p>
            <a:pPr algn="just"/>
            <a:r>
              <a:rPr lang="tr-TR" sz="2000" b="1" dirty="0"/>
              <a:t>Stratejilerin geliştirilmesi ve stratejik planların hazırlanması süreci başlıca üç aşamada gerçekleştirilebilir:</a:t>
            </a:r>
          </a:p>
          <a:p>
            <a:pPr lvl="1" algn="just">
              <a:buFont typeface="Wingdings" panose="05000000000000000000" pitchFamily="2" charset="2"/>
              <a:buChar char="v"/>
            </a:pPr>
            <a:r>
              <a:rPr lang="tr-TR" sz="1800" b="1" dirty="0"/>
              <a:t>Dış Çevre Analizi</a:t>
            </a:r>
          </a:p>
          <a:p>
            <a:pPr lvl="1" algn="just">
              <a:buFont typeface="Wingdings" panose="05000000000000000000" pitchFamily="2" charset="2"/>
              <a:buChar char="v"/>
            </a:pPr>
            <a:r>
              <a:rPr lang="tr-TR" sz="1800" b="1" dirty="0"/>
              <a:t>Örgüt İçi Kaynak ve Yeteneklerin Analizi</a:t>
            </a:r>
          </a:p>
          <a:p>
            <a:pPr lvl="1" algn="just">
              <a:buFont typeface="Wingdings" panose="05000000000000000000" pitchFamily="2" charset="2"/>
              <a:buChar char="v"/>
            </a:pPr>
            <a:r>
              <a:rPr lang="tr-TR" sz="1800" b="1" dirty="0"/>
              <a:t>Kritik etmen analizi </a:t>
            </a:r>
            <a:r>
              <a:rPr lang="tr-TR" sz="1500" b="1" dirty="0"/>
              <a:t>(</a:t>
            </a:r>
            <a:r>
              <a:rPr lang="tr-TR" sz="1500" b="1" dirty="0" err="1"/>
              <a:t>Kurulgan</a:t>
            </a:r>
            <a:r>
              <a:rPr lang="tr-TR" sz="1500" b="1" dirty="0"/>
              <a:t>, 2015, </a:t>
            </a:r>
            <a:r>
              <a:rPr lang="tr-TR" sz="1500" b="1" dirty="0" err="1"/>
              <a:t>ss</a:t>
            </a:r>
            <a:r>
              <a:rPr lang="tr-TR" sz="1500" b="1" dirty="0"/>
              <a:t>. 193-194).</a:t>
            </a:r>
          </a:p>
        </p:txBody>
      </p:sp>
    </p:spTree>
    <p:extLst>
      <p:ext uri="{BB962C8B-B14F-4D97-AF65-F5344CB8AC3E}">
        <p14:creationId xmlns:p14="http://schemas.microsoft.com/office/powerpoint/2010/main" val="3567046266"/>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12767</TotalTime>
  <Words>5349</Words>
  <Application>Microsoft Office PowerPoint</Application>
  <PresentationFormat>Geniş ekran</PresentationFormat>
  <Paragraphs>305</Paragraphs>
  <Slides>41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41</vt:i4>
      </vt:variant>
    </vt:vector>
  </HeadingPairs>
  <TitlesOfParts>
    <vt:vector size="46" baseType="lpstr">
      <vt:lpstr>Arial</vt:lpstr>
      <vt:lpstr>Trebuchet MS</vt:lpstr>
      <vt:lpstr>Wingdings</vt:lpstr>
      <vt:lpstr>Wingdings 3</vt:lpstr>
      <vt:lpstr>Yüzeyler</vt:lpstr>
      <vt:lpstr>BİLGİ VE BELGE MERKEZLERİ YÖNETİMİ 10. HAFTA Bilgi ve Belge Merkezleri için Gelişimsel Operasyonel Planlar, Sistem Yaklaşımı ve Örgütleme/Organizasyon </vt:lpstr>
      <vt:lpstr>KAPSAM</vt:lpstr>
      <vt:lpstr>GİRİŞ</vt:lpstr>
      <vt:lpstr>BİLGİ VE BELGE MERKEZLERİ İÇİN GELİŞİMSEL OPERASYONEL PLANLAR (DEVELOPMENTAL OPERATIONAL PLANS): ÖNERİLEN TEMEL BİLEŞENLER</vt:lpstr>
      <vt:lpstr>BİLGİ VE BELGE MERKEZLERİ İÇİN GELİŞİMSEL OPERASYONEL PLANLAR (DEVELOPMENTAL OPERATIONAL PLANS): ÖNERİLEN TEMEL BİLEŞENLER</vt:lpstr>
      <vt:lpstr>BİLGİ VE BELGE MERKEZLERİ İÇİN GELİŞİMSEL OPERASYONEL PLANLAR (DEVELOPMENTAL OPERATIONAL PLANS): ÖNERİLEN TEMEL BİLEŞENLER</vt:lpstr>
      <vt:lpstr>BİLGİ VE BELGE MERKEZLERİ İÇİN GELİŞİMSEL OPERASYONEL PLANLAR (DEVELOPMENTAL OPERATIONAL PLANS): ÖNERİLEN TEMEL BİLEŞENLER</vt:lpstr>
      <vt:lpstr>BİLGİ VE BELGE MERKEZLERİ İÇİN GELİŞİMSEL OPERASYONEL PLANLAR (DEVELOPMENTAL OPERATIONAL PLANS): Elektronik Tablo/Veri Tabanı Kullanımı</vt:lpstr>
      <vt:lpstr>BİLGİ VE BELGE MERKEZLERİ İÇİN STRATEJİ GELİŞTİRME: STRATEJİK PLANLAMADA 3 AŞAMA</vt:lpstr>
      <vt:lpstr>BİLGİ VE BELGE MERKEZLERİ İÇİN STRATEJİ GELİŞTİRME: STRATEJİK PLANLAMADA 3 AŞAMA</vt:lpstr>
      <vt:lpstr>BİLGİ VE BELGE MERKEZLERİ İÇİN STRATEJİ GELİŞTİRME: STRATEJİK PLANLAMADA KRİTİK FAKTÖR ANALİZİ</vt:lpstr>
      <vt:lpstr>BİLGİ VE BELGE MERKEZLERİ İÇİN STRATEJİ GELİŞTİRME: STRATEJİK PLANLAMADA KRİTİK FAKTÖR ANALİZİ</vt:lpstr>
      <vt:lpstr>BİLGİ VE BELGE MERKEZLERİ İÇİN STRATEJİ GELİŞTİRME: STRATEJİK PLANLAMADA KRİTİK FAKTÖR ANALİZİ</vt:lpstr>
      <vt:lpstr>BİLGİ VE BELGE MERKEZLERİ İÇİN STRATEJİ GELİŞTİRME: STRATEJİK PLANLAMADA KRİTİK FAKTÖR ANALİZİ</vt:lpstr>
      <vt:lpstr>BİLGİ VE BELGE MERKEZLERİ İÇİN STRATEJİ GELİŞTİRME:  KRİTİK FAKTÖRLERİN BELİRLENMESİNDE SWOT ANALİZİNİN UYGULANMASI  </vt:lpstr>
      <vt:lpstr>BİLGİ VE BELGE MERKEZLERİ İÇİN STRATEJİ GELİŞTİRME:  SWOT ANALİZİ HANGİ DURUMLARDA UYGULANIR?</vt:lpstr>
      <vt:lpstr>BİLGİ VE BELGE MERKEZLERİ İÇİN STRATEJİ GELİŞTİRME:  SWOT ANALİZİ-ADIMLAR</vt:lpstr>
      <vt:lpstr>BİLGİ VE BELGE MERKEZLERİ İÇİN STRATEJİ GELİŞTİRME:  KRİTİK FAKTÖRLERİN BELİRLENMESİNDE SWOT ANALİZİNİN UYGULANMASI  </vt:lpstr>
      <vt:lpstr>BİLGİ VE BELGE MERKEZLERİ İÇİN STRATEJİ GELİŞTİRME:  KRİTİK FAKTÖRLERİN BELİRLENMESİNDE SWOT ANALİZİNİN UYGULANMASI  </vt:lpstr>
      <vt:lpstr>BİLGİ VE BELGE MERKEZLERİ İÇİN STRATEJİ GELİŞTİRME:  KRİTİK FAKTÖRLERİN BELİRLENMESİNDE SWOT ANALİZİNİN UYGULANMASI  </vt:lpstr>
      <vt:lpstr>BİLGİ VE BELGE MERKEZLERİ İÇİN YÖNETİM İŞLEVLERİ: GENEL ÇERÇEVE</vt:lpstr>
      <vt:lpstr>BİLGİ VE BELGE MERKEZLERİ İÇİN YÖNETİM İŞLEVLERİ: ÖRGÜTLEME</vt:lpstr>
      <vt:lpstr>BİLGİ VE BELGE MERKEZLERİ İÇİN YÖNETİM İŞLEVLERİ: ÖRGÜTLEME</vt:lpstr>
      <vt:lpstr>BİLGİ VE BELGE MERKEZLERİ İÇİN YÖNETİM İŞLEVLERİ: ÖRGÜTLEME/ORGANİZASYON SÜRECİNİN AŞAMALARI</vt:lpstr>
      <vt:lpstr>BİLGİ VE BELGE MERKEZLERİ İÇİN YÖNETİM İŞLEVLERİ: ÖRGÜTLEME/ORNANİZASYON SÜRECİNİN AŞAMALARI-  Yapılacak İşlerin Belirlenmesi ve Gruplandırılması </vt:lpstr>
      <vt:lpstr>BİLGİ VE BELGE MERKEZLERİ İÇİN YÖNETİM İŞLEVLERİ: ÖRGÜTLEME/ORNANİZASYON SÜRECİNİN AŞAMALARI-  Yapılacak İşlerin Belirlenmesi ve Gruplandırılması  </vt:lpstr>
      <vt:lpstr>BİLGİ VE BELGE MERKEZLERİ İÇİN YÖNETİM İŞLEVLERİ: ÖRGÜTLEME/ORNANİZASYON SÜRECİNİN AŞAMALARI-  Yapılacak İşlerin Belirlenmesi ve Gruplandırılması  </vt:lpstr>
      <vt:lpstr>BİLGİ VE BELGE MERKEZLERİ İÇİN YÖNETİM İŞLEVLERİ: ÖRGÜTLEME/ORNANİZASYON SÜRECİNİN AŞAMALARI-  Yapılacak İşlerin Belirlenmesi ve Gruplandırılması  </vt:lpstr>
      <vt:lpstr>BİLGİ VE BELGE MERKEZLERİ İÇİN YÖNETİM İŞLEVLERİ: ÖRGÜTLEME/ORNANİZASYON SÜRECİNİN AŞAMALARI-  Yapılacak İşlerin Belirlenmesi ve Gruplandırılması  </vt:lpstr>
      <vt:lpstr>BİLGİ VE BELGE MERKEZLERİ İÇİN YÖNETİM İŞLEVLERİ: ÖRGÜTLEME/ORNANİZASYON SÜRECİNİN AŞAMALARI-  Yapılacak İşlerin Belirlenmesi ve Gruplandırılması  </vt:lpstr>
      <vt:lpstr>BİLGİ VE BELGE MERKEZLERİ İÇİN YÖNETİM İŞLEVLERİ: ÖRGÜTLEME/ORNANİZASYON SÜRECİNİN AŞAMALARI-  İşgörenlerin Belirlenip-Atanması </vt:lpstr>
      <vt:lpstr>BİLGİ VE BELGE MERKEZLERİ İÇİN YÖNETİM İŞLEVLERİ: ÖRGÜTLEME/ORNANİZASYON SÜRECİNİN AŞAMALARI-  İşgörenlerin Belirlenip-Atanması </vt:lpstr>
      <vt:lpstr>BİLGİ VE BELGE MERKEZLERİ İÇİN YÖNETİM İŞLEVLERİ: ÖRGÜTLEME/ORNANİZASYON SÜRECİNİN AŞAMALARI-  Yer, Araç ve Yöntemlerin Belirlenmesi</vt:lpstr>
      <vt:lpstr>BİLGİ VE BELGE MERKEZLERİ İÇİN YÖNETİM İŞLEVLERİ: ÖRGÜTLEME/ORNANİZASYON SÜRECİNİN AŞAMALARI-  Yer, Araç ve Yöntemlerin Belirlenmesi- Sistem Yaklaşımı</vt:lpstr>
      <vt:lpstr>BİLGİ VE BELGE MERKEZLERİ İÇİN YÖNETİM İŞLEVLERİ: ÖRGÜTLEME/ORNANİZASYON SÜRECİNİN AŞAMALARI-  Yer, Araç ve Yöntemlerin Belirlenmesi- Sistem Yaklaşımı</vt:lpstr>
      <vt:lpstr>BİLGİ VE BELGE MERKEZLERİ İÇİN YÖNETİM İŞLEVLERİ: ÖRGÜTLEME/ORNANİZASYON SÜRECİNİN AŞAMALARI-  Yer, Araç ve Yöntemlerin Belirlenmesi- Sistem Yaklaşımı</vt:lpstr>
      <vt:lpstr>BİLGİ VE BELGE MERKEZLERİ İÇİN YÖNETİM İŞLEVLERİ: ÖRGÜTLEME/ORNANİZASYON SÜRECİNİN AŞAMALARI-  Yer, Araç ve Yöntemlerin Belirlenmesi- Sistem Yaklaşımı</vt:lpstr>
      <vt:lpstr>BİLGİ VE BELGE MERKEZLERİ İÇİN YÖNETİM İŞLEVLERİ: ÖRGÜTLEME/ORNANİZASYON SÜRECİNİN AŞAMALARI-  Sistem Yaklaşımına Göre Bilgi ve Belge Merkezleri</vt:lpstr>
      <vt:lpstr>BİLGİ VE BELGE MERKEZLERİ İÇİN YÖNETİM İŞLEVLERİ: ÖRGÜTLEME/ORNANİZASYON SÜRECİNİN AŞAMALARI-  Sistem Yaklaşımına Göre Bilgi ve Belge Merkezleri</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Yazar</cp:lastModifiedBy>
  <cp:revision>81</cp:revision>
  <dcterms:created xsi:type="dcterms:W3CDTF">2025-07-04T07:41:44Z</dcterms:created>
  <dcterms:modified xsi:type="dcterms:W3CDTF">2026-05-14T16:31:22Z</dcterms:modified>
</cp:coreProperties>
</file>