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8"/>
  </p:notesMasterIdLst>
  <p:sldIdLst>
    <p:sldId id="256" r:id="rId3"/>
    <p:sldId id="257" r:id="rId4"/>
    <p:sldId id="258" r:id="rId5"/>
    <p:sldId id="274" r:id="rId6"/>
    <p:sldId id="259" r:id="rId7"/>
    <p:sldId id="275" r:id="rId8"/>
    <p:sldId id="277" r:id="rId9"/>
    <p:sldId id="278" r:id="rId10"/>
    <p:sldId id="272" r:id="rId11"/>
    <p:sldId id="276" r:id="rId12"/>
    <p:sldId id="279" r:id="rId13"/>
    <p:sldId id="280" r:id="rId14"/>
    <p:sldId id="281" r:id="rId15"/>
    <p:sldId id="265" r:id="rId16"/>
    <p:sldId id="267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710" autoAdjust="0"/>
  </p:normalViewPr>
  <p:slideViewPr>
    <p:cSldViewPr snapToGrid="0">
      <p:cViewPr varScale="1">
        <p:scale>
          <a:sx n="68" d="100"/>
          <a:sy n="68" d="100"/>
        </p:scale>
        <p:origin x="60" y="3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3.07.2026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3.07.2026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3.07.2026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aglik.gov.tr/TR-10357/saglik-mevzuati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cs typeface="Times New Roman" panose="02020603050405020304" pitchFamily="18" charset="0"/>
              </a:rPr>
              <a:t>SAĞLIK MEVZUATI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cs typeface="Times New Roman" panose="02020603050405020304" pitchFamily="18" charset="0"/>
              </a:rPr>
              <a:t>6. HAFTA SAĞLIK MEVZUATI: </a:t>
            </a:r>
          </a:p>
          <a:p>
            <a:r>
              <a:rPr lang="tr-TR" dirty="0">
                <a:cs typeface="Times New Roman" panose="02020603050405020304" pitchFamily="18" charset="0"/>
              </a:rPr>
              <a:t>SAĞLIKTA DÖNÜŞÜM PROGRAMI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81E20C-6285-498D-BFEE-A078F17AF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</a:t>
            </a:r>
            <a:r>
              <a:rPr lang="tr-TR" b="1" dirty="0"/>
              <a:t>Sistemi Destekleyecek Eğitim ve Bilim Kurumları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9C82EC-60A5-4F7F-809B-9FF900B19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tr-TR" dirty="0"/>
              <a:t>Tıp eğitimi, uzmanlık eğitimi, sürekli mesleki gelişim ve sağlık alanındaki bilimsel araştırmaların desteklenmesi öngörülmüştür. </a:t>
            </a: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tr-TR" dirty="0"/>
              <a:t>Böylece sağlık sisteminin bilimsel temeller üzerinde geliştirilmesi amaçlanmıştır.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8675AD3-28E5-40A7-9A02-A10FADC0D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7E18D27-5163-4690-A7D7-9A4ACA4BE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9DBB8F5-278F-478C-A63A-BA0EEFE0B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396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1FA4A8-D34A-4D7E-9D1A-412677159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6. Nitelikli ve Etkili Sağlık Hizmetleri İçin Kalite ve Akreditasyon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FE1D3CC-8017-4BE1-B8D6-A8CBA2A54B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tr-TR" dirty="0"/>
              <a:t>Sağlık hizmetlerinde kalite standartlarının oluşturulması, performansın izlenmesi ve sürekli iyileştirme kültürünün yaygınlaştırılması hedeflenmiştir. </a:t>
            </a:r>
          </a:p>
          <a:p>
            <a:pPr>
              <a:lnSpc>
                <a:spcPct val="200000"/>
              </a:lnSpc>
            </a:pPr>
            <a:r>
              <a:rPr lang="tr-TR" dirty="0"/>
              <a:t>Hasta güvenliği ve hizmet kalitesi programın temel öncelikleri arasında yer almıştır.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CD3DB23-2A76-410B-AA59-A858D418D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A9B6C0C-AE41-4CB1-95B4-75D25B1F7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7DA43E6-8D68-447B-84C8-53FE032B9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9186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97F496-8E1E-4463-A8BA-6C0BDE97E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7. Akılcı İlaç ve Malzeme Yönetiminde Kurumsal Yapılanma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89F814A-2B22-4058-B49C-57ADB7DB9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İlaç ve tıbbi malzemelerin güvenli, etkili ve ekonomik kullanımını sağlayacak düzenlemeler geliştirilmiştir. </a:t>
            </a:r>
          </a:p>
          <a:p>
            <a:pPr>
              <a:lnSpc>
                <a:spcPct val="200000"/>
              </a:lnSpc>
            </a:pPr>
            <a:r>
              <a:rPr lang="tr-TR" dirty="0"/>
              <a:t>Kaynakların verimli kullanılması ve mali sürdürülebilirlik ön plana çıkarılmıştır.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01C3A8E-97DD-499A-BF0B-6B50480C5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93FD006-4A92-461B-927D-13AE82C92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D733B4-2132-4443-A6FB-20CB62091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07623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390AAB-3592-4FA6-96CB-33357F5EB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8. Karar Sürecinde Etkili Bilgiye Erişim: Sağlık Bilgi Sistemi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B967233-6F90-401E-946A-6AD30A839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Ulusal sağlık bilgi sistemlerinin geliştirilmesi ve sağlık verilerinin elektronik ortamda güvenli biçimde yönetilmesi hedeflenmiştir. </a:t>
            </a:r>
          </a:p>
          <a:p>
            <a:pPr>
              <a:lnSpc>
                <a:spcPct val="200000"/>
              </a:lnSpc>
            </a:pPr>
            <a:r>
              <a:rPr lang="tr-TR" dirty="0"/>
              <a:t>Böylece kanıta dayalı karar verme, izleme ve değerlendirme süreçlerinin güçlendirilmesi amaçlanmıştır.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C85D417-DABA-45D6-8419-4A909F725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E5B9991-5C89-447B-B13E-8D6F18752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8BE2CB1-6FA2-45D6-952D-2583B3A6C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7706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E2C03F-016E-4D55-9D9C-AF1D02C45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linkClick r:id="rId2"/>
              </a:rPr>
              <a:t>https://www.saglik.gov.tr/TR-10357/saglik-mevzuati.html</a:t>
            </a:r>
            <a:endParaRPr kumimoji="0" lang="tr-TR" altLang="tr-T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 / kurumsal e-posta (isteğe bağlı)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cs typeface="Times New Roman" panose="02020603050405020304" pitchFamily="18" charset="0"/>
              </a:rPr>
              <a:t>İÇERİK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i="0" dirty="0">
                <a:solidFill>
                  <a:srgbClr val="212529"/>
                </a:solidFill>
                <a:effectLst/>
              </a:rPr>
              <a:t>Sağlıkta Dönüşüm Programı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rgbClr val="212529"/>
                </a:solidFill>
              </a:rPr>
              <a:t>Sağlıkta Dönüşüm Programının </a:t>
            </a:r>
            <a:r>
              <a:rPr lang="tr-TR" dirty="0">
                <a:solidFill>
                  <a:srgbClr val="212529"/>
                </a:solidFill>
                <a:cs typeface="Times New Roman" panose="02020603050405020304" pitchFamily="18" charset="0"/>
              </a:rPr>
              <a:t>Amacı</a:t>
            </a:r>
            <a:endParaRPr lang="tr-TR" i="0" dirty="0">
              <a:solidFill>
                <a:srgbClr val="212529"/>
              </a:solidFill>
              <a:effectLst/>
            </a:endParaRP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rgbClr val="212529"/>
                </a:solidFill>
              </a:rPr>
              <a:t>Sağlıkta Dönüşüm Programının </a:t>
            </a:r>
            <a:r>
              <a:rPr lang="tr-TR" dirty="0">
                <a:cs typeface="Times New Roman" panose="02020603050405020304" pitchFamily="18" charset="0"/>
              </a:rPr>
              <a:t>Ana Bileşenleri</a:t>
            </a:r>
          </a:p>
          <a:p>
            <a:pPr marL="514350" indent="-514350"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cs typeface="Times New Roman" panose="02020603050405020304" pitchFamily="18" charset="0"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6B48A8-A3F3-3BDC-C970-636850E9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err="1"/>
              <a:t>Öğr</a:t>
            </a:r>
            <a:r>
              <a:rPr lang="tr-TR" dirty="0"/>
              <a:t>. Gör. Dr. Ayşe ÖZEFLANİLİ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solidFill>
                  <a:srgbClr val="212529"/>
                </a:solidFill>
              </a:rPr>
              <a:t>Sağlıkta Dönüşüm Programı</a:t>
            </a:r>
            <a:endParaRPr lang="tr-TR" b="1" dirty="0"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212529"/>
                </a:solidFill>
              </a:rPr>
              <a:t>Sağlıkta Dönüşüm Programı </a:t>
            </a:r>
            <a:r>
              <a:rPr lang="tr-TR" b="0" i="0" dirty="0">
                <a:solidFill>
                  <a:srgbClr val="212529"/>
                </a:solidFill>
                <a:effectLst/>
              </a:rPr>
              <a:t>2003 yılında yürürlüğe girmiştir.</a:t>
            </a:r>
          </a:p>
          <a:p>
            <a:endParaRPr lang="tr-TR" b="0" i="0" dirty="0">
              <a:solidFill>
                <a:srgbClr val="212529"/>
              </a:solidFill>
              <a:effectLst/>
            </a:endParaRPr>
          </a:p>
          <a:p>
            <a:r>
              <a:rPr lang="tr-TR" dirty="0"/>
              <a:t>Sağlıkta Dönüşüm Programının ana teması, </a:t>
            </a:r>
          </a:p>
          <a:p>
            <a:pPr lvl="1"/>
            <a:r>
              <a:rPr lang="tr-TR" sz="2800" dirty="0"/>
              <a:t>insan merkezli, kaliteli, etkili, verimli, sürdürülebilir ve hakkaniyete dayalı bir sağlık sistemi oluşturarak </a:t>
            </a:r>
          </a:p>
          <a:p>
            <a:pPr lvl="2"/>
            <a:r>
              <a:rPr lang="tr-TR" sz="2800" dirty="0"/>
              <a:t>tüm bireylerin sağlık hizmetlerine eşit erişimini sağlamaktır.</a:t>
            </a:r>
            <a:endParaRPr lang="tr-TR" sz="2800" dirty="0">
              <a:solidFill>
                <a:srgbClr val="212529"/>
              </a:solidFill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4EB44B-FBD9-4E34-8F8A-8534C6BF5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212529"/>
                </a:solidFill>
              </a:rPr>
              <a:t>Sağlıkta Dönüşüm Programının </a:t>
            </a:r>
            <a:r>
              <a:rPr lang="tr-TR" b="1" dirty="0">
                <a:cs typeface="Times New Roman" panose="02020603050405020304" pitchFamily="18" charset="0"/>
              </a:rPr>
              <a:t>Amacı</a:t>
            </a: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82AD78-B499-404D-9A46-B7AFF0446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Sağlık hizmetlerine erişimi kolaylaştırmak ve hizmet sunumunda eşitliği sağlamak. </a:t>
            </a:r>
          </a:p>
          <a:p>
            <a:r>
              <a:rPr lang="tr-TR" dirty="0"/>
              <a:t>Koruyucu sağlık hizmetlerini güçlendirmek ve toplumun sağlık düzeyini yükseltmek. </a:t>
            </a:r>
          </a:p>
          <a:p>
            <a:r>
              <a:rPr lang="tr-TR" dirty="0"/>
              <a:t>Sağlık hizmetlerinin kalite, etkililik ve verimliliğini artırmak. </a:t>
            </a:r>
          </a:p>
          <a:p>
            <a:r>
              <a:rPr lang="tr-TR" dirty="0"/>
              <a:t>Sağlık finansmanında sürdürülebilir ve adil bir yapı oluşturmak. </a:t>
            </a:r>
          </a:p>
          <a:p>
            <a:r>
              <a:rPr lang="tr-TR" dirty="0"/>
              <a:t>Sağlık insan gücünün etkin planlanmasını ve yönetimini sağlamak. </a:t>
            </a:r>
          </a:p>
          <a:p>
            <a:r>
              <a:rPr lang="tr-TR" dirty="0"/>
              <a:t>Hasta haklarını ve hasta memnuniyetini geliştirmek. </a:t>
            </a:r>
          </a:p>
          <a:p>
            <a:r>
              <a:rPr lang="tr-TR" dirty="0"/>
              <a:t>Sağlık bilgi sistemlerini yaygınlaştırarak karar verme süreçlerini güçlendirmek. </a:t>
            </a:r>
          </a:p>
          <a:p>
            <a:r>
              <a:rPr lang="tr-TR" dirty="0"/>
              <a:t>Performansa dayalı, hesap verebilir ve şeffaf bir sağlık yönetimi oluşturmak.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4D68FD8-4576-4533-B749-C6C21B2B8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A93B14-F528-4714-9A4F-E16EE9B1A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5C569B-92CA-46AC-92D5-5FA0D7BFD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221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21411-CC20-1EDC-B019-36002D36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solidFill>
                  <a:srgbClr val="212529"/>
                </a:solidFill>
              </a:rPr>
              <a:t>Sağlıkta Dönüşüm Programının</a:t>
            </a:r>
            <a:br>
              <a:rPr lang="tr-TR" b="1" dirty="0">
                <a:cs typeface="Times New Roman" panose="02020603050405020304" pitchFamily="18" charset="0"/>
              </a:rPr>
            </a:br>
            <a:r>
              <a:rPr lang="tr-TR" b="1" dirty="0">
                <a:cs typeface="Times New Roman" panose="02020603050405020304" pitchFamily="18" charset="0"/>
              </a:rPr>
              <a:t>Ana Bileşenleri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Planlayıcı ve Denetleyici Sağlık Bakanlığı</a:t>
            </a:r>
          </a:p>
          <a:p>
            <a:r>
              <a:rPr lang="tr-TR" dirty="0"/>
              <a:t>Herkesi Tek Çatı Altında Toplayan Genel Sağlık Sigortası</a:t>
            </a:r>
          </a:p>
          <a:p>
            <a:r>
              <a:rPr lang="tr-TR" dirty="0"/>
              <a:t>Yaygın, Kolay Erişilebilir ve Güler Yüzlü Sağlık Hizmet Sistemi</a:t>
            </a:r>
          </a:p>
          <a:p>
            <a:r>
              <a:rPr lang="tr-TR" dirty="0"/>
              <a:t>Bilgi ve Beceri ile Donanmış, Yüksek Motivasyonla Çalışan Sağlık İnsan Gücü</a:t>
            </a:r>
          </a:p>
          <a:p>
            <a:r>
              <a:rPr lang="tr-TR" dirty="0"/>
              <a:t>Sistemi Destekleyecek Eğitim ve Bilim Kurumları</a:t>
            </a:r>
          </a:p>
          <a:p>
            <a:r>
              <a:rPr lang="tr-TR" dirty="0"/>
              <a:t>Nitelikli ve Etkili Sağlık Hizmetleri İçin Kalite ve Akreditasyon</a:t>
            </a:r>
          </a:p>
          <a:p>
            <a:r>
              <a:rPr lang="tr-TR" dirty="0"/>
              <a:t>Akılcı İlaç ve Malzeme Yönetiminde Kurumsal Yapılanma</a:t>
            </a:r>
          </a:p>
          <a:p>
            <a:r>
              <a:rPr lang="tr-TR" dirty="0"/>
              <a:t>Karar Sürecinde Etkili Bilgiye Erişim: Sağlık Bilgi Sistemi</a:t>
            </a:r>
          </a:p>
          <a:p>
            <a:endParaRPr lang="tr-TR" i="0" dirty="0">
              <a:solidFill>
                <a:srgbClr val="212529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BEB0C19-6C6F-E1B5-0440-2BC194D06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69287C-72B3-44D6-9183-3A7E641CB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1. Planlayıcı ve Denetleyici Sağlık Bakanlığı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59248B-8481-4D97-8C07-DEBB1C3AC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tr-TR" dirty="0"/>
              <a:t>Sağlık Bakanlığının doğrudan hizmet sunan kurum olmasının yanı sıra politika geliştiren, planlayan, düzenleyen ve denetleyen bir yapıya dönüştürülmesi amaçlanmıştır. </a:t>
            </a: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tr-TR" dirty="0"/>
              <a:t>Böylece sağlık sisteminde etkin yönetişim ve stratejik yönetim anlayışı güçlendirilmiştir.</a:t>
            </a:r>
            <a:endParaRPr lang="tr-TR" sz="2800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EA0EF43-6171-483C-BDDA-89C9C18CA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E6C0E2E-09D6-413B-BB5B-975DC8E36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506B86B-D249-4BE7-8393-183C83313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4629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E882311-4B66-4750-8AC9-6C949D9C9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2. Herkesi Tek Çatı Altında Toplayan </a:t>
            </a:r>
            <a:br>
              <a:rPr lang="tr-TR" b="1" dirty="0"/>
            </a:br>
            <a:r>
              <a:rPr lang="tr-TR" b="1" dirty="0"/>
              <a:t>Genel Sağlık Sigortası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79B331-126D-4236-B276-74954FC31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tr-TR" dirty="0"/>
              <a:t>Tüm vatandaşların finansal güçlerine bakılmaksızın sağlık hizmetlerinden yararlanabilmesini sağlayan bütünleşik bir sağlık sigortası sistemi oluşturulması hedeflenmiştir. </a:t>
            </a: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tr-TR" dirty="0"/>
              <a:t>Bu yapı ile sağlık finansmanında eşitlik ve sürdürülebilirlik amaçlanmıştır.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D15AA5C-6714-4B33-93BC-99E26B582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65779C2-D389-4651-AEFE-F7B8B3B31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4A3C991-88DF-4EBA-9AAB-013C25571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5595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5834B50-43CC-4BEF-9B2C-0EC467D6A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3. Yaygın, Kolay Erişilebilir ve Güler Yüzlü Sağlık Hizmet Sistemi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48D8A0-BF7A-4D30-ADDB-8B1700011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2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dirty="0"/>
              <a:t>Birinci basamak sağlık hizmetlerinin güçlendirilmesi, aile hekimliği uygulamasının yaygınlaştırılması ve sağlık kuruluşlarına erişimin kolaylaştırılması hedeflenmiştir. </a:t>
            </a:r>
          </a:p>
          <a:p>
            <a:pPr marL="342900" lvl="0" indent="-342900">
              <a:lnSpc>
                <a:spcPct val="2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dirty="0"/>
              <a:t>Aynı zamanda hasta odaklı hizmet anlayışı ve hizmet kalitesinin artırılması ön plana çıkarılmıştır.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D63C8E4-40A8-4922-9DA3-643F3E6D3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1EF4F7E-AB8E-477A-9378-99DE9F5ED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C0F2878-1D57-4393-80AD-502ED7DBB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1689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33DDBC-2835-4AF9-946D-5A4CC1A0D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tr-TR" b="1" dirty="0"/>
              <a:t>Bilgi ve Beceri ile Donanmış, Yüksek Motivasyonla Çalışan Sağlık İnsan Gücü</a:t>
            </a:r>
            <a:endParaRPr lang="tr-TR" b="1" dirty="0"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90BBA5-6EC9-4883-B4DC-315BDA1DA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tr-TR" dirty="0"/>
              <a:t>Sağlık çalışanlarının sayısının artırılması, eğitimlerinin geliştirilmesi ve çalışma koşullarının iyileştirilmesi amaçlanmıştır. </a:t>
            </a: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tr-TR" dirty="0"/>
              <a:t>İnsan kaynaklarının etkin yönetimi ile hizmet kalitesinin yükseltilmesi hedeflenmiştir.</a:t>
            </a:r>
            <a:endParaRPr lang="tr-TR" alt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E775E76-2BEE-481B-B246-1398E151A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7AA031D-9421-432C-8BD1-34C6578AC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CF2D3F2-D612-4725-8716-1A9F8ADAF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542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603</Words>
  <Application>Microsoft Office PowerPoint</Application>
  <PresentationFormat>Geniş ekran</PresentationFormat>
  <Paragraphs>100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15</vt:i4>
      </vt:variant>
    </vt:vector>
  </HeadingPairs>
  <TitlesOfParts>
    <vt:vector size="23" baseType="lpstr">
      <vt:lpstr>Aptos</vt:lpstr>
      <vt:lpstr>Aptos Display</vt:lpstr>
      <vt:lpstr>Arial</vt:lpstr>
      <vt:lpstr>Roboto</vt:lpstr>
      <vt:lpstr>Symbol</vt:lpstr>
      <vt:lpstr>Times New Roman</vt:lpstr>
      <vt:lpstr>Office Teması</vt:lpstr>
      <vt:lpstr>Özel Tasarım</vt:lpstr>
      <vt:lpstr>SAĞLIK MEVZUATI</vt:lpstr>
      <vt:lpstr>İÇERİK</vt:lpstr>
      <vt:lpstr>Sağlıkta Dönüşüm Programı</vt:lpstr>
      <vt:lpstr>Sağlıkta Dönüşüm Programının Amacı</vt:lpstr>
      <vt:lpstr>Sağlıkta Dönüşüm Programının Ana Bileşenleri</vt:lpstr>
      <vt:lpstr>1. Planlayıcı ve Denetleyici Sağlık Bakanlığı</vt:lpstr>
      <vt:lpstr>2. Herkesi Tek Çatı Altında Toplayan  Genel Sağlık Sigortası</vt:lpstr>
      <vt:lpstr>3. Yaygın, Kolay Erişilebilir ve Güler Yüzlü Sağlık Hizmet Sistemi</vt:lpstr>
      <vt:lpstr>4. Bilgi ve Beceri ile Donanmış, Yüksek Motivasyonla Çalışan Sağlık İnsan Gücü</vt:lpstr>
      <vt:lpstr>5. Sistemi Destekleyecek Eğitim ve Bilim Kurumları</vt:lpstr>
      <vt:lpstr>6. Nitelikli ve Etkili Sağlık Hizmetleri İçin Kalite ve Akreditasyon</vt:lpstr>
      <vt:lpstr>7. Akılcı İlaç ve Malzeme Yönetiminde Kurumsal Yapılanma</vt:lpstr>
      <vt:lpstr>8. Karar Sürecinde Etkili Bilgiye Erişim: Sağlık Bilgi Sistemi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 SAĞLIĞI</dc:title>
  <dc:creator>EÖ</dc:creator>
  <cp:lastModifiedBy>active</cp:lastModifiedBy>
  <cp:revision>41</cp:revision>
  <dcterms:created xsi:type="dcterms:W3CDTF">2026-04-02T07:47:59Z</dcterms:created>
  <dcterms:modified xsi:type="dcterms:W3CDTF">2026-07-03T14:20:28Z</dcterms:modified>
</cp:coreProperties>
</file>