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301" r:id="rId5"/>
    <p:sldId id="339" r:id="rId6"/>
    <p:sldId id="349" r:id="rId7"/>
    <p:sldId id="350" r:id="rId8"/>
    <p:sldId id="340" r:id="rId9"/>
    <p:sldId id="341" r:id="rId10"/>
    <p:sldId id="389" r:id="rId11"/>
    <p:sldId id="398" r:id="rId12"/>
    <p:sldId id="391" r:id="rId13"/>
    <p:sldId id="393" r:id="rId14"/>
    <p:sldId id="394" r:id="rId15"/>
    <p:sldId id="342" r:id="rId16"/>
    <p:sldId id="337" r:id="rId17"/>
    <p:sldId id="388" r:id="rId18"/>
    <p:sldId id="381" r:id="rId19"/>
    <p:sldId id="380" r:id="rId20"/>
    <p:sldId id="386" r:id="rId21"/>
    <p:sldId id="382" r:id="rId22"/>
    <p:sldId id="377" r:id="rId23"/>
    <p:sldId id="399" r:id="rId24"/>
    <p:sldId id="387" r:id="rId25"/>
    <p:sldId id="395" r:id="rId26"/>
    <p:sldId id="345" r:id="rId27"/>
    <p:sldId id="400" r:id="rId28"/>
    <p:sldId id="346" r:id="rId29"/>
    <p:sldId id="347" r:id="rId30"/>
    <p:sldId id="401" r:id="rId31"/>
    <p:sldId id="396" r:id="rId32"/>
    <p:sldId id="397" r:id="rId33"/>
    <p:sldId id="332" r:id="rId34"/>
    <p:sldId id="374" r:id="rId35"/>
    <p:sldId id="259"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1"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CAED"/>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98" autoAdjust="0"/>
    <p:restoredTop sz="94660"/>
  </p:normalViewPr>
  <p:slideViewPr>
    <p:cSldViewPr snapToGrid="0">
      <p:cViewPr varScale="1">
        <p:scale>
          <a:sx n="69" d="100"/>
          <a:sy n="69" d="100"/>
        </p:scale>
        <p:origin x="7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FB6E7F8A-1B66-4698-B003-962CD2254C5A}"/>
    <pc:docChg chg="custSel modSld">
      <pc:chgData name="GULER DEMIR" userId="fd11c474-b5f6-4369-b88b-5b53ab0cabe3" providerId="ADAL" clId="{FB6E7F8A-1B66-4698-B003-962CD2254C5A}" dt="2026-05-16T13:40:31.425" v="75" actId="20577"/>
      <pc:docMkLst>
        <pc:docMk/>
      </pc:docMkLst>
      <pc:sldChg chg="modSp mod">
        <pc:chgData name="GULER DEMIR" userId="fd11c474-b5f6-4369-b88b-5b53ab0cabe3" providerId="ADAL" clId="{FB6E7F8A-1B66-4698-B003-962CD2254C5A}" dt="2026-05-16T13:40:31.425" v="75" actId="20577"/>
        <pc:sldMkLst>
          <pc:docMk/>
          <pc:sldMk cId="951358384" sldId="256"/>
        </pc:sldMkLst>
        <pc:spChg chg="mod">
          <ac:chgData name="GULER DEMIR" userId="fd11c474-b5f6-4369-b88b-5b53ab0cabe3" providerId="ADAL" clId="{FB6E7F8A-1B66-4698-B003-962CD2254C5A}" dt="2026-05-16T13:40:31.425" v="75" actId="20577"/>
          <ac:spMkLst>
            <pc:docMk/>
            <pc:sldMk cId="951358384" sldId="256"/>
            <ac:spMk id="2" creationId="{00000000-0000-0000-0000-000000000000}"/>
          </ac:spMkLst>
        </pc:spChg>
        <pc:spChg chg="mod">
          <ac:chgData name="GULER DEMIR" userId="fd11c474-b5f6-4369-b88b-5b53ab0cabe3" providerId="ADAL" clId="{FB6E7F8A-1B66-4698-B003-962CD2254C5A}" dt="2026-05-14T16:03:59.049" v="69" actId="20577"/>
          <ac:spMkLst>
            <pc:docMk/>
            <pc:sldMk cId="951358384" sldId="256"/>
            <ac:spMk id="3" creationId="{00000000-0000-0000-0000-000000000000}"/>
          </ac:spMkLst>
        </pc:spChg>
      </pc:sldChg>
      <pc:sldChg chg="modSp mod">
        <pc:chgData name="GULER DEMIR" userId="fd11c474-b5f6-4369-b88b-5b53ab0cabe3" providerId="ADAL" clId="{FB6E7F8A-1B66-4698-B003-962CD2254C5A}" dt="2026-05-14T15:55:02.590" v="5" actId="1076"/>
        <pc:sldMkLst>
          <pc:docMk/>
          <pc:sldMk cId="273709103" sldId="341"/>
        </pc:sldMkLst>
        <pc:spChg chg="mod">
          <ac:chgData name="GULER DEMIR" userId="fd11c474-b5f6-4369-b88b-5b53ab0cabe3" providerId="ADAL" clId="{FB6E7F8A-1B66-4698-B003-962CD2254C5A}" dt="2026-05-14T15:55:02.590" v="5" actId="1076"/>
          <ac:spMkLst>
            <pc:docMk/>
            <pc:sldMk cId="273709103" sldId="341"/>
            <ac:spMk id="3" creationId="{AAFDF6B6-CDA1-901C-C332-14BC3A3157D6}"/>
          </ac:spMkLst>
        </pc:spChg>
      </pc:sldChg>
      <pc:sldChg chg="modSp mod">
        <pc:chgData name="GULER DEMIR" userId="fd11c474-b5f6-4369-b88b-5b53ab0cabe3" providerId="ADAL" clId="{FB6E7F8A-1B66-4698-B003-962CD2254C5A}" dt="2026-05-14T15:56:22.496" v="47" actId="115"/>
        <pc:sldMkLst>
          <pc:docMk/>
          <pc:sldMk cId="3652921322" sldId="393"/>
        </pc:sldMkLst>
        <pc:spChg chg="mod">
          <ac:chgData name="GULER DEMIR" userId="fd11c474-b5f6-4369-b88b-5b53ab0cabe3" providerId="ADAL" clId="{FB6E7F8A-1B66-4698-B003-962CD2254C5A}" dt="2026-05-14T15:56:22.496" v="47" actId="115"/>
          <ac:spMkLst>
            <pc:docMk/>
            <pc:sldMk cId="3652921322" sldId="393"/>
            <ac:spMk id="3" creationId="{AAFDF6B6-CDA1-901C-C332-14BC3A3157D6}"/>
          </ac:spMkLst>
        </pc:spChg>
      </pc:sldChg>
      <pc:sldChg chg="modSp mod">
        <pc:chgData name="GULER DEMIR" userId="fd11c474-b5f6-4369-b88b-5b53ab0cabe3" providerId="ADAL" clId="{FB6E7F8A-1B66-4698-B003-962CD2254C5A}" dt="2026-05-14T16:01:52.760" v="62" actId="113"/>
        <pc:sldMkLst>
          <pc:docMk/>
          <pc:sldMk cId="753694342" sldId="396"/>
        </pc:sldMkLst>
        <pc:graphicFrameChg chg="mod modGraphic">
          <ac:chgData name="GULER DEMIR" userId="fd11c474-b5f6-4369-b88b-5b53ab0cabe3" providerId="ADAL" clId="{FB6E7F8A-1B66-4698-B003-962CD2254C5A}" dt="2026-05-14T16:01:52.760" v="62" actId="113"/>
          <ac:graphicFrameMkLst>
            <pc:docMk/>
            <pc:sldMk cId="753694342" sldId="396"/>
            <ac:graphicFrameMk id="4" creationId="{8D6D77C1-8F8E-8D7B-B6C9-173E94EE9908}"/>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5/16/2026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5/16/2026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ebooks.inflibnet.ac.in/lisp6/chapter/strategic-planning/" TargetMode="External"/><Relationship Id="rId2" Type="http://schemas.openxmlformats.org/officeDocument/2006/relationships/hyperlink" Target="https://www.researchgate.net/publication/33042969_Strategic_planning_in_library_and_information_services" TargetMode="External"/><Relationship Id="rId1" Type="http://schemas.openxmlformats.org/officeDocument/2006/relationships/slideLayout" Target="../slideLayouts/slideLayout2.xml"/><Relationship Id="rId5" Type="http://schemas.openxmlformats.org/officeDocument/2006/relationships/hyperlink" Target="https://www.qualitygurus.com/tactical-vs-strategic-planning-whats-the-difference/" TargetMode="External"/><Relationship Id="rId4" Type="http://schemas.openxmlformats.org/officeDocument/2006/relationships/hyperlink" Target="https://www.organimi.com/what-is-tactical-plann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99206" y="1030406"/>
            <a:ext cx="8660431" cy="2916382"/>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8. HAFTA</a:t>
            </a:r>
            <a:br>
              <a:rPr lang="tr-TR" sz="2800" b="1" dirty="0">
                <a:solidFill>
                  <a:schemeClr val="tx1"/>
                </a:solidFill>
              </a:rPr>
            </a:br>
            <a:br>
              <a:rPr lang="tr-TR" sz="2800" b="1" dirty="0">
                <a:solidFill>
                  <a:schemeClr val="tx1"/>
                </a:solidFill>
              </a:rPr>
            </a:br>
            <a:r>
              <a:rPr lang="tr-TR" sz="2600" b="1" dirty="0">
                <a:solidFill>
                  <a:schemeClr val="tx1"/>
                </a:solidFill>
              </a:rPr>
              <a:t>Bilgi ve Belge Merkezleri Yönetiminde Temel İşlevler: </a:t>
            </a:r>
            <a:br>
              <a:rPr lang="tr-TR" sz="2600" b="1" dirty="0">
                <a:solidFill>
                  <a:schemeClr val="tx1"/>
                </a:solidFill>
              </a:rPr>
            </a:br>
            <a:r>
              <a:rPr lang="tr-TR" sz="2600" b="1" dirty="0">
                <a:solidFill>
                  <a:schemeClr val="tx1"/>
                </a:solidFill>
              </a:rPr>
              <a:t>Planlama ve </a:t>
            </a:r>
            <a:r>
              <a:rPr lang="tr-TR" sz="2600" b="1">
                <a:solidFill>
                  <a:schemeClr val="tx1"/>
                </a:solidFill>
              </a:rPr>
              <a:t>Stratejik Yaklaşımlar/Bölüm </a:t>
            </a:r>
            <a:r>
              <a:rPr lang="tr-TR" sz="2600" b="1" dirty="0">
                <a:solidFill>
                  <a:schemeClr val="tx1"/>
                </a:solidFill>
              </a:rPr>
              <a:t>1</a:t>
            </a:r>
            <a:br>
              <a:rPr lang="tr-TR" sz="3200" b="1" dirty="0">
                <a:solidFill>
                  <a:schemeClr val="tx1"/>
                </a:solidFill>
              </a:rPr>
            </a:br>
            <a:endParaRPr lang="en-US" sz="3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u="sng"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u="sng" dirty="0">
              <a:solidFill>
                <a:schemeClr val="tx1"/>
              </a:solidFill>
            </a:endParaRPr>
          </a:p>
          <a:p>
            <a:endParaRPr lang="tr-TR" sz="5600" b="1" u="sng"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80690"/>
          </a:xfrm>
        </p:spPr>
        <p:txBody>
          <a:bodyPr>
            <a:noAutofit/>
          </a:bodyPr>
          <a:lstStyle/>
          <a:p>
            <a:pPr algn="ctr"/>
            <a:r>
              <a:rPr lang="tr-TR" sz="2400" b="1" dirty="0">
                <a:solidFill>
                  <a:schemeClr val="tx1"/>
                </a:solidFill>
              </a:rPr>
              <a:t>PLANLAMA</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1" y="679437"/>
            <a:ext cx="9438005" cy="4903945"/>
          </a:xfrm>
        </p:spPr>
        <p:txBody>
          <a:bodyPr>
            <a:noAutofit/>
          </a:bodyPr>
          <a:lstStyle/>
          <a:p>
            <a:pPr algn="just">
              <a:spcBef>
                <a:spcPts val="1800"/>
              </a:spcBef>
            </a:pPr>
            <a:r>
              <a:rPr lang="tr-TR" sz="2200" b="1" dirty="0"/>
              <a:t>Planlama süreci; yakın, orta ve uzak gelecekte hangi hedeflerin esas alınacağı, bunlara nasıl ulaşılacağı, hangi kaynakların kullanılacağı ve bu kaynakların nerelerden sağlanacağı gibi konuların bugünden karara bağlanmasını ifade eder. </a:t>
            </a:r>
          </a:p>
          <a:p>
            <a:pPr algn="just">
              <a:spcBef>
                <a:spcPts val="1800"/>
              </a:spcBef>
            </a:pPr>
            <a:r>
              <a:rPr lang="tr-TR" sz="2200" b="1" dirty="0"/>
              <a:t>Planlama ayrıca «ne», «ne zaman», «nasıl», «nerede», «kim tarafından», «neden», «hangi maliyetle», «hangi sürede» ve «hangi kalitede» gibi sorulara yanıt verme çabasını ifade eder.</a:t>
            </a:r>
          </a:p>
          <a:p>
            <a:pPr algn="just">
              <a:spcBef>
                <a:spcPts val="1800"/>
              </a:spcBef>
            </a:pPr>
            <a:r>
              <a:rPr lang="tr-TR" sz="2200" b="1" dirty="0"/>
              <a:t>Planlama, bilgi ve belge merkezinin ulaşmak istediği hedefleri belirleme, bu hedeflere ulaşmak için izlenecek yolları, kullanılacak kaynakları ve zamanlamayı önceden tasarlama sürecidir. </a:t>
            </a:r>
          </a:p>
          <a:p>
            <a:pPr algn="just">
              <a:spcBef>
                <a:spcPts val="1800"/>
              </a:spcBef>
            </a:pPr>
            <a:r>
              <a:rPr lang="tr-TR" sz="2200" b="1" dirty="0"/>
              <a:t>Bu aşama, geleceğe dönük bilinçli kararlar alınmasını sağlar </a:t>
            </a:r>
            <a:r>
              <a:rPr lang="tr-TR" sz="1500" b="1" dirty="0"/>
              <a:t>(Koçel, 2011, s. 153; </a:t>
            </a:r>
            <a:r>
              <a:rPr lang="tr-TR" sz="1500" b="1" dirty="0" err="1"/>
              <a:t>akt</a:t>
            </a:r>
            <a:r>
              <a:rPr lang="tr-TR" sz="1500" b="1" dirty="0"/>
              <a:t>. </a:t>
            </a:r>
            <a:r>
              <a:rPr lang="tr-TR" sz="1500" b="1" dirty="0" err="1"/>
              <a:t>Kurulgan</a:t>
            </a:r>
            <a:r>
              <a:rPr lang="tr-TR" sz="1500" b="1" dirty="0"/>
              <a:t>, 2025, s. 184). </a:t>
            </a:r>
            <a:endParaRPr lang="tr-TR" sz="1900" b="1" dirty="0"/>
          </a:p>
        </p:txBody>
      </p:sp>
    </p:spTree>
    <p:extLst>
      <p:ext uri="{BB962C8B-B14F-4D97-AF65-F5344CB8AC3E}">
        <p14:creationId xmlns:p14="http://schemas.microsoft.com/office/powerpoint/2010/main" val="547049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80690"/>
          </a:xfrm>
        </p:spPr>
        <p:txBody>
          <a:bodyPr>
            <a:noAutofit/>
          </a:bodyPr>
          <a:lstStyle/>
          <a:p>
            <a:pPr algn="ctr"/>
            <a:r>
              <a:rPr lang="tr-TR" sz="2400" b="1" dirty="0">
                <a:solidFill>
                  <a:schemeClr val="tx1"/>
                </a:solidFill>
              </a:rPr>
              <a:t>PLANLAMA</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1" y="679438"/>
            <a:ext cx="9438005" cy="4419036"/>
          </a:xfrm>
        </p:spPr>
        <p:txBody>
          <a:bodyPr>
            <a:noAutofit/>
          </a:bodyPr>
          <a:lstStyle/>
          <a:p>
            <a:pPr algn="just">
              <a:spcBef>
                <a:spcPts val="1800"/>
              </a:spcBef>
            </a:pPr>
            <a:r>
              <a:rPr lang="tr-TR" sz="2200" b="1" dirty="0"/>
              <a:t>Bu sürecin sonunda ortaya çıkan kararlar da, kapsamları ve sürelerine göre; «stratejik planlar», «operasyonel planlar», «taktik planlar», «kaynak planlaması», «alternatif planlar», «kriz planları», «acil durum planları», «risk ve kriz yönetimi planları», «performans ve izleme planları», «programlar» ve «bütçeler» olarak çeşitli biçimlerde sınıflandırılabilir </a:t>
            </a:r>
            <a:r>
              <a:rPr lang="tr-TR" sz="1500" b="1" dirty="0"/>
              <a:t>(Koçel, 2011, s. 153; </a:t>
            </a:r>
            <a:r>
              <a:rPr lang="tr-TR" sz="1500" b="1" dirty="0" err="1"/>
              <a:t>akt</a:t>
            </a:r>
            <a:r>
              <a:rPr lang="tr-TR" sz="1500" b="1" dirty="0"/>
              <a:t>. </a:t>
            </a:r>
            <a:r>
              <a:rPr lang="tr-TR" sz="1500" b="1" dirty="0" err="1"/>
              <a:t>Kurulgan</a:t>
            </a:r>
            <a:r>
              <a:rPr lang="tr-TR" sz="1500" b="1" dirty="0"/>
              <a:t>, 2025, s. 184). </a:t>
            </a:r>
          </a:p>
          <a:p>
            <a:pPr algn="just">
              <a:spcBef>
                <a:spcPts val="1800"/>
              </a:spcBef>
            </a:pPr>
            <a:r>
              <a:rPr lang="tr-TR" sz="2200" b="1" dirty="0"/>
              <a:t>Bu planlar, kurumların sürdürülebilirliği, hizmet kalitesi ve risk yönetimi açısından büyük önem taşır. </a:t>
            </a:r>
          </a:p>
          <a:p>
            <a:pPr algn="just">
              <a:spcBef>
                <a:spcPts val="1800"/>
              </a:spcBef>
            </a:pPr>
            <a:r>
              <a:rPr lang="tr-TR" sz="2200" b="1" dirty="0"/>
              <a:t>Her biri farklı amaçlara hizmet eder ve genellikle birlikte kullanılırlar.</a:t>
            </a:r>
            <a:endParaRPr lang="tr-TR" sz="1900" b="1" dirty="0"/>
          </a:p>
        </p:txBody>
      </p:sp>
    </p:spTree>
    <p:extLst>
      <p:ext uri="{BB962C8B-B14F-4D97-AF65-F5344CB8AC3E}">
        <p14:creationId xmlns:p14="http://schemas.microsoft.com/office/powerpoint/2010/main" val="2952082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80690"/>
          </a:xfrm>
        </p:spPr>
        <p:txBody>
          <a:bodyPr>
            <a:noAutofit/>
          </a:bodyPr>
          <a:lstStyle/>
          <a:p>
            <a:pPr algn="ctr"/>
            <a:r>
              <a:rPr lang="tr-TR" sz="2400" b="1" dirty="0">
                <a:solidFill>
                  <a:schemeClr val="tx1"/>
                </a:solidFill>
              </a:rPr>
              <a:t>PLANLAMA TÜRLERİ</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1" y="679437"/>
            <a:ext cx="9438005" cy="5624381"/>
          </a:xfrm>
        </p:spPr>
        <p:txBody>
          <a:bodyPr>
            <a:noAutofit/>
          </a:bodyPr>
          <a:lstStyle/>
          <a:p>
            <a:pPr marL="0" indent="0" algn="ctr">
              <a:spcBef>
                <a:spcPts val="600"/>
              </a:spcBef>
              <a:buNone/>
            </a:pPr>
            <a:r>
              <a:rPr lang="tr-TR" sz="1900" b="1" u="sng" dirty="0"/>
              <a:t>Stratejik Planlama</a:t>
            </a:r>
          </a:p>
          <a:p>
            <a:pPr algn="just">
              <a:spcBef>
                <a:spcPts val="600"/>
              </a:spcBef>
            </a:pPr>
            <a:r>
              <a:rPr lang="tr-TR" sz="1900" b="1" dirty="0"/>
              <a:t>Uzun dönemli amaçların belirlenmesi, misyon ve vizyonun tanımlanması</a:t>
            </a:r>
          </a:p>
          <a:p>
            <a:pPr algn="just">
              <a:spcBef>
                <a:spcPts val="600"/>
              </a:spcBef>
            </a:pPr>
            <a:r>
              <a:rPr lang="tr-TR" sz="1900" b="1" dirty="0"/>
              <a:t>Teknolojik gelişmeler, kullanıcı gereksinimleri ve sektör trendleri göz önünde bulundurularak, merkezlerin gelişim rotası çizilir.</a:t>
            </a:r>
          </a:p>
          <a:p>
            <a:pPr marL="0" indent="0" algn="ctr">
              <a:spcBef>
                <a:spcPts val="600"/>
              </a:spcBef>
              <a:buNone/>
            </a:pPr>
            <a:r>
              <a:rPr lang="tr-TR" sz="1900" b="1" u="sng" dirty="0"/>
              <a:t>Taktiksel ve Operasyonel Planlama</a:t>
            </a:r>
          </a:p>
          <a:p>
            <a:pPr>
              <a:spcBef>
                <a:spcPts val="600"/>
              </a:spcBef>
            </a:pPr>
            <a:r>
              <a:rPr lang="tr-TR" sz="1900" b="1" dirty="0"/>
              <a:t>Günlük faaliyetleri ve kısa dönemli görevleri düzenleyen planlardır.</a:t>
            </a:r>
          </a:p>
          <a:p>
            <a:pPr algn="just">
              <a:spcBef>
                <a:spcPts val="600"/>
              </a:spcBef>
            </a:pPr>
            <a:r>
              <a:rPr lang="tr-TR" sz="1900" b="1" dirty="0"/>
              <a:t>İşlerin düzgün ve verimli yürütülmesini sağlar.</a:t>
            </a:r>
          </a:p>
          <a:p>
            <a:pPr algn="just">
              <a:spcBef>
                <a:spcPts val="600"/>
              </a:spcBef>
            </a:pPr>
            <a:r>
              <a:rPr lang="tr-TR" sz="1900" b="1" dirty="0"/>
              <a:t>Örneğin, kütüphanede kitapların düzenlenmesi veya günlük açılış-kapanış işlemleri ya da</a:t>
            </a:r>
            <a:endParaRPr lang="tr-TR" sz="2000" b="1" dirty="0">
              <a:solidFill>
                <a:srgbClr val="C00000"/>
              </a:solidFill>
            </a:endParaRPr>
          </a:p>
          <a:p>
            <a:pPr algn="just">
              <a:spcBef>
                <a:spcPts val="600"/>
              </a:spcBef>
            </a:pPr>
            <a:r>
              <a:rPr lang="tr-TR" sz="2000" b="1" dirty="0">
                <a:solidFill>
                  <a:schemeClr val="tx1"/>
                </a:solidFill>
              </a:rPr>
              <a:t>yeni bir belge yönetim sistemi kurulması veya eğitim programlarının planlanması bu aşamada yapılır.</a:t>
            </a:r>
          </a:p>
          <a:p>
            <a:pPr marL="0" indent="0" algn="ctr">
              <a:spcBef>
                <a:spcPts val="600"/>
              </a:spcBef>
              <a:buNone/>
            </a:pPr>
            <a:r>
              <a:rPr lang="tr-TR" sz="1900" b="1" u="sng" dirty="0"/>
              <a:t>Kaynak Planlaması </a:t>
            </a:r>
          </a:p>
          <a:p>
            <a:pPr algn="just">
              <a:spcBef>
                <a:spcPts val="600"/>
              </a:spcBef>
            </a:pPr>
            <a:r>
              <a:rPr lang="tr-TR" sz="1900" b="1" dirty="0"/>
              <a:t>İnsan gücü, finansman, teknolojik altyapı ve zaman kaynaklarının etkin kullanımı</a:t>
            </a:r>
          </a:p>
          <a:p>
            <a:pPr algn="just">
              <a:spcBef>
                <a:spcPts val="600"/>
              </a:spcBef>
            </a:pPr>
            <a:r>
              <a:rPr lang="tr-TR" sz="1900" b="1" dirty="0"/>
              <a:t> Bütçe oluşturma, personel gereksinimi belirleme ve teknolojik yatırımların planlanması bu kapsamda yer alır.</a:t>
            </a:r>
          </a:p>
        </p:txBody>
      </p:sp>
    </p:spTree>
    <p:extLst>
      <p:ext uri="{BB962C8B-B14F-4D97-AF65-F5344CB8AC3E}">
        <p14:creationId xmlns:p14="http://schemas.microsoft.com/office/powerpoint/2010/main" val="3090842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80690"/>
          </a:xfrm>
        </p:spPr>
        <p:txBody>
          <a:bodyPr>
            <a:noAutofit/>
          </a:bodyPr>
          <a:lstStyle/>
          <a:p>
            <a:pPr algn="ctr"/>
            <a:r>
              <a:rPr lang="tr-TR" sz="2400" b="1" dirty="0">
                <a:solidFill>
                  <a:schemeClr val="tx1"/>
                </a:solidFill>
              </a:rPr>
              <a:t>PLANLAMA TÜRLERİ</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1" y="679437"/>
            <a:ext cx="9438005" cy="5444271"/>
          </a:xfrm>
        </p:spPr>
        <p:txBody>
          <a:bodyPr>
            <a:noAutofit/>
          </a:bodyPr>
          <a:lstStyle/>
          <a:p>
            <a:pPr marL="0" indent="0" algn="ctr">
              <a:spcBef>
                <a:spcPts val="600"/>
              </a:spcBef>
              <a:buNone/>
            </a:pPr>
            <a:r>
              <a:rPr lang="tr-TR" sz="1900" b="1" u="sng" dirty="0"/>
              <a:t>Alternatif Planlar</a:t>
            </a:r>
          </a:p>
          <a:p>
            <a:pPr algn="just">
              <a:spcBef>
                <a:spcPts val="600"/>
              </a:spcBef>
            </a:pPr>
            <a:r>
              <a:rPr lang="tr-TR" sz="1900" b="1" dirty="0"/>
              <a:t>Ana plan başarısız olursa devreye alınan yedek planlardır.</a:t>
            </a:r>
          </a:p>
          <a:p>
            <a:pPr algn="just">
              <a:spcBef>
                <a:spcPts val="600"/>
              </a:spcBef>
            </a:pPr>
            <a:r>
              <a:rPr lang="tr-TR" sz="1900" b="1" dirty="0"/>
              <a:t>Riskleri azaltmak ve kesintisiz hizmet sağlamak amacıyla hazırlanır.</a:t>
            </a:r>
          </a:p>
          <a:p>
            <a:pPr algn="just">
              <a:spcBef>
                <a:spcPts val="600"/>
              </a:spcBef>
            </a:pPr>
            <a:r>
              <a:rPr lang="tr-TR" sz="1900" b="1" u="sng" dirty="0"/>
              <a:t>Örnek</a:t>
            </a:r>
            <a:r>
              <a:rPr lang="tr-TR" sz="1900" b="1" dirty="0"/>
              <a:t>: Teknolojik arıza durumunda alternatif erişim yöntemleri belirlenir.</a:t>
            </a:r>
          </a:p>
          <a:p>
            <a:pPr marL="0" indent="0" algn="ctr">
              <a:spcBef>
                <a:spcPts val="600"/>
              </a:spcBef>
              <a:buNone/>
            </a:pPr>
            <a:r>
              <a:rPr lang="tr-TR" sz="1900" b="1" u="sng" dirty="0"/>
              <a:t>Kriz Planları</a:t>
            </a:r>
          </a:p>
          <a:p>
            <a:pPr algn="just">
              <a:spcBef>
                <a:spcPts val="600"/>
              </a:spcBef>
            </a:pPr>
            <a:r>
              <a:rPr lang="tr-TR" sz="1900" b="1" dirty="0"/>
              <a:t>Ani ve beklenmedik olaylara karşı hazırlanan, hızlı çözüm önerileri içeren planlardır.</a:t>
            </a:r>
          </a:p>
          <a:p>
            <a:pPr algn="just">
              <a:spcBef>
                <a:spcPts val="600"/>
              </a:spcBef>
            </a:pPr>
            <a:r>
              <a:rPr lang="tr-TR" sz="1900" b="1" dirty="0"/>
              <a:t>İş sürekliliğini sağlamak ve zararları minimize etmek için hazırlanır.</a:t>
            </a:r>
          </a:p>
          <a:p>
            <a:pPr algn="just">
              <a:spcBef>
                <a:spcPts val="600"/>
              </a:spcBef>
            </a:pPr>
            <a:r>
              <a:rPr lang="tr-TR" sz="1900" b="1" u="sng" dirty="0"/>
              <a:t>Örnek</a:t>
            </a:r>
            <a:r>
              <a:rPr lang="tr-TR" sz="1900" b="1" dirty="0"/>
              <a:t>: Doğal afet veya güvenlik tehdidi durumunda alınacak önlemler</a:t>
            </a:r>
          </a:p>
          <a:p>
            <a:pPr marL="0" indent="0" algn="ctr">
              <a:buNone/>
            </a:pPr>
            <a:r>
              <a:rPr lang="tr-TR" sz="1900" b="1" u="sng" dirty="0"/>
              <a:t>Acil Durum Planları</a:t>
            </a:r>
          </a:p>
          <a:p>
            <a:pPr algn="just"/>
            <a:r>
              <a:rPr lang="tr-TR" sz="1900" b="1" dirty="0"/>
              <a:t>Çok acil ve hayati öneme sahip olaylar için geliştirilmiş, hızlı müdahale planlarıdır.</a:t>
            </a:r>
          </a:p>
          <a:p>
            <a:pPr algn="just"/>
            <a:r>
              <a:rPr lang="tr-TR" sz="1900" b="1" dirty="0"/>
              <a:t>Belirli acil durumlara (yangın, sağlık krizleri) özel çözümler içerir.</a:t>
            </a:r>
          </a:p>
          <a:p>
            <a:pPr algn="just"/>
            <a:r>
              <a:rPr lang="tr-TR" sz="1900" b="1" u="sng" dirty="0"/>
              <a:t>Örnek</a:t>
            </a:r>
            <a:r>
              <a:rPr lang="tr-TR" sz="1900" b="1" dirty="0"/>
              <a:t>: Yangın çıkması durumunda tahliye ve ilk yardım adımları</a:t>
            </a:r>
          </a:p>
        </p:txBody>
      </p:sp>
    </p:spTree>
    <p:extLst>
      <p:ext uri="{BB962C8B-B14F-4D97-AF65-F5344CB8AC3E}">
        <p14:creationId xmlns:p14="http://schemas.microsoft.com/office/powerpoint/2010/main" val="3652921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80690"/>
          </a:xfrm>
        </p:spPr>
        <p:txBody>
          <a:bodyPr>
            <a:noAutofit/>
          </a:bodyPr>
          <a:lstStyle/>
          <a:p>
            <a:pPr algn="ctr"/>
            <a:r>
              <a:rPr lang="tr-TR" sz="2400" b="1" dirty="0">
                <a:solidFill>
                  <a:schemeClr val="tx1"/>
                </a:solidFill>
              </a:rPr>
              <a:t>PLANLAMA TÜRLERİ</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1" y="679437"/>
            <a:ext cx="9438005" cy="5444271"/>
          </a:xfrm>
        </p:spPr>
        <p:txBody>
          <a:bodyPr>
            <a:noAutofit/>
          </a:bodyPr>
          <a:lstStyle/>
          <a:p>
            <a:pPr marL="0" indent="0" algn="ctr">
              <a:spcBef>
                <a:spcPts val="600"/>
              </a:spcBef>
              <a:buNone/>
            </a:pPr>
            <a:r>
              <a:rPr lang="tr-TR" sz="1900" b="1" u="sng" dirty="0"/>
              <a:t>Risk ve Kriz Yönetimi Planları</a:t>
            </a:r>
          </a:p>
          <a:p>
            <a:pPr algn="just">
              <a:spcBef>
                <a:spcPts val="600"/>
              </a:spcBef>
            </a:pPr>
            <a:r>
              <a:rPr lang="tr-TR" sz="1900" b="1" dirty="0"/>
              <a:t>Veri kaybı, siber saldırılar veya doğal afetlere karşı alınacak önlemler ve hazırlıklar </a:t>
            </a:r>
          </a:p>
          <a:p>
            <a:pPr marL="0" indent="0" algn="ctr">
              <a:spcBef>
                <a:spcPts val="600"/>
              </a:spcBef>
              <a:buNone/>
            </a:pPr>
            <a:r>
              <a:rPr lang="tr-TR" sz="1900" b="1" u="sng" dirty="0"/>
              <a:t>Performans ve İzleme Planları</a:t>
            </a:r>
          </a:p>
          <a:p>
            <a:pPr algn="just">
              <a:spcBef>
                <a:spcPts val="600"/>
              </a:spcBef>
            </a:pPr>
            <a:r>
              <a:rPr lang="tr-TR" sz="1900" b="1" dirty="0"/>
              <a:t>Hedeflere ulaşma düzeyinin ölçülmesi, raporlama ve sürekli iyileştirme süreçleri </a:t>
            </a:r>
            <a:r>
              <a:rPr lang="tr-TR" sz="1500" b="1" dirty="0"/>
              <a:t>(</a:t>
            </a:r>
            <a:r>
              <a:rPr lang="tr-TR" sz="1500" b="1" dirty="0" err="1"/>
              <a:t>Kurulgan</a:t>
            </a:r>
            <a:r>
              <a:rPr lang="tr-TR" sz="1500" b="1" dirty="0"/>
              <a:t>, 2025).</a:t>
            </a:r>
          </a:p>
          <a:p>
            <a:pPr marL="0" indent="0" algn="ctr">
              <a:buNone/>
            </a:pPr>
            <a:r>
              <a:rPr lang="tr-TR" sz="1900" b="1" u="sng" dirty="0"/>
              <a:t>Programlar</a:t>
            </a:r>
          </a:p>
          <a:p>
            <a:pPr algn="just"/>
            <a:r>
              <a:rPr lang="tr-TR" sz="1900" b="1" dirty="0"/>
              <a:t>Belirli projelerin veya etkinliklerin zaman içinde planlanmasıdır.</a:t>
            </a:r>
          </a:p>
          <a:p>
            <a:pPr algn="just"/>
            <a:r>
              <a:rPr lang="tr-TR" sz="1900" b="1" dirty="0"/>
              <a:t>Hedeflere ulaşmak için aşamalı ve organize edilen faaliyetler dizisidir.</a:t>
            </a:r>
          </a:p>
          <a:p>
            <a:pPr algn="just"/>
            <a:r>
              <a:rPr lang="tr-TR" sz="1900" b="1" dirty="0"/>
              <a:t>Örneğin, yeni kitap koleksiyonu tanıtım programı</a:t>
            </a:r>
          </a:p>
          <a:p>
            <a:pPr marL="0" indent="0" algn="ctr">
              <a:buNone/>
            </a:pPr>
            <a:r>
              <a:rPr lang="tr-TR" sz="1900" b="1" u="sng" dirty="0"/>
              <a:t>Bütçe Planları</a:t>
            </a:r>
          </a:p>
          <a:p>
            <a:pPr algn="just"/>
            <a:r>
              <a:rPr lang="tr-TR" sz="1900" b="1" dirty="0"/>
              <a:t>Gelir ve giderlerin tahmini ve düzenlenmesidir.</a:t>
            </a:r>
          </a:p>
          <a:p>
            <a:pPr algn="just"/>
            <a:r>
              <a:rPr lang="tr-TR" sz="1900" b="1" dirty="0"/>
              <a:t>Kaynakların etkin kullanımı ve finansal denge sağlar.</a:t>
            </a:r>
          </a:p>
          <a:p>
            <a:pPr algn="just"/>
            <a:r>
              <a:rPr lang="tr-TR" sz="1900" b="1" dirty="0"/>
              <a:t>Örneğin, yıllık kütüphane bütçesi veya operasyonel maliyetler</a:t>
            </a:r>
          </a:p>
        </p:txBody>
      </p:sp>
    </p:spTree>
    <p:extLst>
      <p:ext uri="{BB962C8B-B14F-4D97-AF65-F5344CB8AC3E}">
        <p14:creationId xmlns:p14="http://schemas.microsoft.com/office/powerpoint/2010/main" val="1407276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400" b="1" dirty="0">
                <a:solidFill>
                  <a:schemeClr val="tx1"/>
                </a:solidFill>
              </a:rPr>
              <a:t>PLANLAMA</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60861" y="680002"/>
            <a:ext cx="9438005" cy="4570871"/>
          </a:xfrm>
        </p:spPr>
        <p:txBody>
          <a:bodyPr>
            <a:noAutofit/>
          </a:bodyPr>
          <a:lstStyle/>
          <a:p>
            <a:pPr algn="ctr"/>
            <a:r>
              <a:rPr lang="tr-TR" sz="1500" b="1" dirty="0"/>
              <a:t>KULLANICI/TOPLUM/HEDEF KİTLE GEREKSİNİMLERİ</a:t>
            </a:r>
          </a:p>
          <a:p>
            <a:pPr algn="ctr"/>
            <a:endParaRPr lang="tr-TR" sz="1500" b="1" dirty="0"/>
          </a:p>
          <a:p>
            <a:pPr algn="ctr"/>
            <a:r>
              <a:rPr lang="tr-TR" sz="1500" b="1" dirty="0"/>
              <a:t>BİLGİ-BELGE MERKEZLERİNİN YÜKÜMLÜLÜKLERİ (ÖNCELİKLER)</a:t>
            </a:r>
          </a:p>
          <a:p>
            <a:pPr algn="ctr"/>
            <a:endParaRPr lang="tr-TR" sz="1500" b="1" dirty="0"/>
          </a:p>
          <a:p>
            <a:pPr algn="ctr"/>
            <a:r>
              <a:rPr lang="tr-TR" sz="1500" b="1" dirty="0"/>
              <a:t>AMAÇ/HEDEFLER</a:t>
            </a:r>
          </a:p>
          <a:p>
            <a:pPr algn="ctr"/>
            <a:endParaRPr lang="tr-TR" sz="1500" b="1" dirty="0"/>
          </a:p>
          <a:p>
            <a:pPr algn="ctr"/>
            <a:r>
              <a:rPr lang="tr-TR" sz="1500" b="1" dirty="0"/>
              <a:t>EYLEMLER</a:t>
            </a:r>
          </a:p>
          <a:p>
            <a:pPr algn="just"/>
            <a:endParaRPr lang="tr-TR" sz="1500" b="1" dirty="0"/>
          </a:p>
          <a:p>
            <a:pPr marL="0" indent="0" algn="just">
              <a:buNone/>
            </a:pPr>
            <a:endParaRPr lang="tr-TR" sz="1500" b="1" dirty="0"/>
          </a:p>
          <a:p>
            <a:pPr marL="0" indent="0" algn="just">
              <a:buNone/>
            </a:pPr>
            <a:endParaRPr lang="tr-TR" sz="1500" b="1" dirty="0"/>
          </a:p>
          <a:p>
            <a:pPr marL="0" indent="0" algn="just">
              <a:buNone/>
            </a:pPr>
            <a:r>
              <a:rPr lang="tr-TR" sz="1500" b="1" dirty="0">
                <a:solidFill>
                  <a:schemeClr val="accent1">
                    <a:lumMod val="75000"/>
                  </a:schemeClr>
                </a:solidFill>
              </a:rPr>
              <a:t>İNSAN KAYNAKLARI GEREKSİNİMİ </a:t>
            </a:r>
            <a:r>
              <a:rPr lang="tr-TR" sz="1500" b="1" dirty="0">
                <a:solidFill>
                  <a:srgbClr val="C00000"/>
                </a:solidFill>
              </a:rPr>
              <a:t>DERME GEREKSİNİMİ </a:t>
            </a:r>
            <a:r>
              <a:rPr lang="tr-TR" sz="1500" b="1" dirty="0">
                <a:solidFill>
                  <a:srgbClr val="7030A0"/>
                </a:solidFill>
              </a:rPr>
              <a:t>ALAN/TESİS GEREKSİNİMİ </a:t>
            </a:r>
            <a:r>
              <a:rPr lang="tr-TR" sz="1500" b="1" dirty="0">
                <a:solidFill>
                  <a:schemeClr val="accent5"/>
                </a:solidFill>
              </a:rPr>
              <a:t>TEKNOLOJİ GEREKSİNİMİ</a:t>
            </a:r>
          </a:p>
        </p:txBody>
      </p:sp>
      <p:sp>
        <p:nvSpPr>
          <p:cNvPr id="6" name="Ok: Aşağı 5">
            <a:extLst>
              <a:ext uri="{FF2B5EF4-FFF2-40B4-BE49-F238E27FC236}">
                <a16:creationId xmlns:a16="http://schemas.microsoft.com/office/drawing/2014/main" id="{BBC605BF-D387-7282-8FA2-F82432088446}"/>
              </a:ext>
            </a:extLst>
          </p:cNvPr>
          <p:cNvSpPr/>
          <p:nvPr/>
        </p:nvSpPr>
        <p:spPr>
          <a:xfrm>
            <a:off x="5749636" y="1052946"/>
            <a:ext cx="484632" cy="33250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k: Aşağı 6">
            <a:extLst>
              <a:ext uri="{FF2B5EF4-FFF2-40B4-BE49-F238E27FC236}">
                <a16:creationId xmlns:a16="http://schemas.microsoft.com/office/drawing/2014/main" id="{309CC460-1F57-BA97-BD07-D06090E27BC6}"/>
              </a:ext>
            </a:extLst>
          </p:cNvPr>
          <p:cNvSpPr/>
          <p:nvPr/>
        </p:nvSpPr>
        <p:spPr>
          <a:xfrm>
            <a:off x="5779863" y="1742209"/>
            <a:ext cx="484632" cy="33250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k: Aşağı 7">
            <a:extLst>
              <a:ext uri="{FF2B5EF4-FFF2-40B4-BE49-F238E27FC236}">
                <a16:creationId xmlns:a16="http://schemas.microsoft.com/office/drawing/2014/main" id="{33234AF8-D9F6-7C04-68BE-F91DC5501860}"/>
              </a:ext>
            </a:extLst>
          </p:cNvPr>
          <p:cNvSpPr/>
          <p:nvPr/>
        </p:nvSpPr>
        <p:spPr>
          <a:xfrm>
            <a:off x="5749636" y="2413968"/>
            <a:ext cx="484632" cy="33250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Ok: Aşağı 9">
            <a:extLst>
              <a:ext uri="{FF2B5EF4-FFF2-40B4-BE49-F238E27FC236}">
                <a16:creationId xmlns:a16="http://schemas.microsoft.com/office/drawing/2014/main" id="{61470C02-87ED-6095-AF65-4557FBBC274F}"/>
              </a:ext>
            </a:extLst>
          </p:cNvPr>
          <p:cNvSpPr/>
          <p:nvPr/>
        </p:nvSpPr>
        <p:spPr>
          <a:xfrm rot="2140849">
            <a:off x="2060545" y="3407713"/>
            <a:ext cx="484632" cy="78071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Ok: Aşağı 10">
            <a:extLst>
              <a:ext uri="{FF2B5EF4-FFF2-40B4-BE49-F238E27FC236}">
                <a16:creationId xmlns:a16="http://schemas.microsoft.com/office/drawing/2014/main" id="{15407106-2E83-16CD-1C18-CCF27313839F}"/>
              </a:ext>
            </a:extLst>
          </p:cNvPr>
          <p:cNvSpPr/>
          <p:nvPr/>
        </p:nvSpPr>
        <p:spPr>
          <a:xfrm>
            <a:off x="4593514" y="3429000"/>
            <a:ext cx="484632" cy="70658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2" name="Resim 11">
            <a:extLst>
              <a:ext uri="{FF2B5EF4-FFF2-40B4-BE49-F238E27FC236}">
                <a16:creationId xmlns:a16="http://schemas.microsoft.com/office/drawing/2014/main" id="{ECEF919C-9704-04F5-05B4-C7D34E5B933A}"/>
              </a:ext>
            </a:extLst>
          </p:cNvPr>
          <p:cNvPicPr>
            <a:picLocks noChangeAspect="1"/>
          </p:cNvPicPr>
          <p:nvPr/>
        </p:nvPicPr>
        <p:blipFill>
          <a:blip r:embed="rId2"/>
          <a:stretch>
            <a:fillRect/>
          </a:stretch>
        </p:blipFill>
        <p:spPr>
          <a:xfrm>
            <a:off x="6953943" y="3449780"/>
            <a:ext cx="548688" cy="706583"/>
          </a:xfrm>
          <a:prstGeom prst="rect">
            <a:avLst/>
          </a:prstGeom>
        </p:spPr>
      </p:pic>
      <p:pic>
        <p:nvPicPr>
          <p:cNvPr id="14" name="Resim 13">
            <a:extLst>
              <a:ext uri="{FF2B5EF4-FFF2-40B4-BE49-F238E27FC236}">
                <a16:creationId xmlns:a16="http://schemas.microsoft.com/office/drawing/2014/main" id="{093F0EAC-E4FE-50A5-43DF-05C3E40AE680}"/>
              </a:ext>
            </a:extLst>
          </p:cNvPr>
          <p:cNvPicPr>
            <a:picLocks noChangeAspect="1"/>
          </p:cNvPicPr>
          <p:nvPr/>
        </p:nvPicPr>
        <p:blipFill>
          <a:blip r:embed="rId2"/>
          <a:stretch>
            <a:fillRect/>
          </a:stretch>
        </p:blipFill>
        <p:spPr>
          <a:xfrm rot="19261256">
            <a:off x="8962348" y="3313562"/>
            <a:ext cx="548688" cy="941002"/>
          </a:xfrm>
          <a:prstGeom prst="rect">
            <a:avLst/>
          </a:prstGeom>
        </p:spPr>
      </p:pic>
    </p:spTree>
    <p:extLst>
      <p:ext uri="{BB962C8B-B14F-4D97-AF65-F5344CB8AC3E}">
        <p14:creationId xmlns:p14="http://schemas.microsoft.com/office/powerpoint/2010/main" val="795555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9256125" cy="549963"/>
          </a:xfrm>
        </p:spPr>
        <p:txBody>
          <a:bodyPr>
            <a:noAutofit/>
          </a:bodyPr>
          <a:lstStyle/>
          <a:p>
            <a:pPr algn="ctr"/>
            <a:r>
              <a:rPr lang="tr-TR" sz="2400" b="1" dirty="0">
                <a:solidFill>
                  <a:schemeClr val="tx1"/>
                </a:solidFill>
              </a:rPr>
              <a:t>Taktik ve Stratejik Planlama: Birlikte Ama Farklı Amaçlar İçin</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60172" y="969820"/>
            <a:ext cx="9438005" cy="4211782"/>
          </a:xfrm>
        </p:spPr>
        <p:txBody>
          <a:bodyPr>
            <a:noAutofit/>
          </a:bodyPr>
          <a:lstStyle/>
          <a:p>
            <a:pPr algn="just"/>
            <a:r>
              <a:rPr lang="tr-TR" sz="2200" b="1" dirty="0"/>
              <a:t>İşletmeler ve kurumlar, başarılı olmak ve hedeflerine ulaşmak için </a:t>
            </a:r>
            <a:r>
              <a:rPr lang="tr-TR" sz="2200" b="1" u="sng" dirty="0"/>
              <a:t>stratejik</a:t>
            </a:r>
            <a:r>
              <a:rPr lang="tr-TR" sz="2200" b="1" dirty="0"/>
              <a:t> ve </a:t>
            </a:r>
            <a:r>
              <a:rPr lang="tr-TR" sz="2200" b="1" u="sng" dirty="0"/>
              <a:t>taktiksel</a:t>
            </a:r>
            <a:r>
              <a:rPr lang="tr-TR" sz="2200" b="1" dirty="0"/>
              <a:t> planları bir arada kullanırlar. </a:t>
            </a:r>
          </a:p>
          <a:p>
            <a:pPr algn="just"/>
            <a:r>
              <a:rPr lang="tr-TR" sz="2200" b="1" dirty="0"/>
              <a:t>Her ikisi de birbirini tamamlayan, fakat farklı amaçlara hizmet eden önemli süreçlerdir.</a:t>
            </a:r>
          </a:p>
          <a:p>
            <a:pPr algn="just"/>
            <a:r>
              <a:rPr lang="tr-TR" sz="2200" b="1" dirty="0"/>
              <a:t>Planlama sürecinde farklı bölümlerde ve bu bölümlerin alt birimlerinde yapılan planların birbiriyle çelişmeden, bütünlük içinde gerçekleştirilmesi gerekir. </a:t>
            </a:r>
          </a:p>
          <a:p>
            <a:pPr algn="just"/>
            <a:r>
              <a:rPr lang="tr-TR" sz="2200" b="1" dirty="0"/>
              <a:t>Bu nedenle, bilgi ve belge merkezlerinde, planlama çalışmalarının -taktik planlama ve stratejik planlama- biçiminde iki grupta incelenmesi, doğru bir yaklaşım olur </a:t>
            </a:r>
            <a:r>
              <a:rPr lang="tr-TR" sz="1500" b="1" dirty="0"/>
              <a:t>(</a:t>
            </a:r>
            <a:r>
              <a:rPr lang="tr-TR" sz="1500" b="1" dirty="0" err="1"/>
              <a:t>Kurulgan</a:t>
            </a:r>
            <a:r>
              <a:rPr lang="tr-TR" sz="1500" b="1" dirty="0"/>
              <a:t>, 2015, s. 191).</a:t>
            </a:r>
            <a:endParaRPr lang="tr-TR" sz="2400" b="1" dirty="0"/>
          </a:p>
        </p:txBody>
      </p:sp>
    </p:spTree>
    <p:extLst>
      <p:ext uri="{BB962C8B-B14F-4D97-AF65-F5344CB8AC3E}">
        <p14:creationId xmlns:p14="http://schemas.microsoft.com/office/powerpoint/2010/main" val="1596911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9256125" cy="549963"/>
          </a:xfrm>
        </p:spPr>
        <p:txBody>
          <a:bodyPr>
            <a:noAutofit/>
          </a:bodyPr>
          <a:lstStyle/>
          <a:p>
            <a:pPr algn="ctr"/>
            <a:r>
              <a:rPr lang="tr-TR" sz="2400" b="1" dirty="0">
                <a:solidFill>
                  <a:schemeClr val="tx1"/>
                </a:solidFill>
              </a:rPr>
              <a:t>TAKTİK PLANLAMA</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2"/>
            <a:ext cx="9438005" cy="4225636"/>
          </a:xfrm>
        </p:spPr>
        <p:txBody>
          <a:bodyPr>
            <a:noAutofit/>
          </a:bodyPr>
          <a:lstStyle/>
          <a:p>
            <a:pPr marL="0" indent="0" algn="just">
              <a:spcBef>
                <a:spcPts val="1200"/>
              </a:spcBef>
              <a:buNone/>
            </a:pPr>
            <a:r>
              <a:rPr lang="tr-TR" sz="2200" b="1" dirty="0"/>
              <a:t>Taktik planlama, kısa süreler için kütüphane organizasyon yapısı içinde yer alan bölümlerden biri için ya da işletmenin bütününü ilgilendiren günlük faaliyetlere ilişkin yapılan planlardır </a:t>
            </a:r>
            <a:r>
              <a:rPr lang="tr-TR" sz="1500" b="1" dirty="0"/>
              <a:t>(Şener, 2001, s. 75; </a:t>
            </a:r>
            <a:r>
              <a:rPr lang="tr-TR" sz="1500" b="1" dirty="0" err="1"/>
              <a:t>akt</a:t>
            </a:r>
            <a:r>
              <a:rPr lang="tr-TR" sz="1500" b="1" dirty="0"/>
              <a:t>. </a:t>
            </a:r>
            <a:r>
              <a:rPr lang="tr-TR" sz="1500" b="1" dirty="0" err="1"/>
              <a:t>Kurulgan</a:t>
            </a:r>
            <a:r>
              <a:rPr lang="tr-TR" sz="1500" b="1" dirty="0"/>
              <a:t>, 2015, s. 191). </a:t>
            </a:r>
          </a:p>
          <a:p>
            <a:pPr marL="0" indent="0" algn="just">
              <a:spcBef>
                <a:spcPts val="1200"/>
              </a:spcBef>
              <a:buNone/>
            </a:pPr>
            <a:r>
              <a:rPr lang="tr-TR" sz="2200" b="1" dirty="0"/>
              <a:t>Faaliyetler genellikle kısa dönemli, tekdüze, ölçülebilir özelliklere sahiptir ve başarılı olabilmek için etkin politika ve işlemlere gereksinim duyulur.</a:t>
            </a:r>
          </a:p>
          <a:p>
            <a:pPr marL="0" indent="0" algn="just">
              <a:spcBef>
                <a:spcPts val="1200"/>
              </a:spcBef>
              <a:buNone/>
            </a:pPr>
            <a:r>
              <a:rPr lang="tr-TR" sz="2200" b="1" dirty="0"/>
              <a:t>Örneğin, bilgisayar destekli hizmet vermeyi hedefleyen bir kütüphanenin taktik planı, bilgisayara dayalı olarak gerçekleştirilecek hizmetler ve bu konuda yapılması gereken işlerin belirlenmesidir </a:t>
            </a:r>
            <a:r>
              <a:rPr lang="tr-TR" sz="1500" b="1" dirty="0"/>
              <a:t>(Yontar, 1995, s. 110; </a:t>
            </a:r>
            <a:r>
              <a:rPr lang="tr-TR" sz="1500" b="1" dirty="0" err="1"/>
              <a:t>akt</a:t>
            </a:r>
            <a:r>
              <a:rPr lang="tr-TR" sz="1500" b="1" dirty="0"/>
              <a:t>. </a:t>
            </a:r>
            <a:r>
              <a:rPr lang="tr-TR" sz="1500" b="1" dirty="0" err="1"/>
              <a:t>Kurulgan</a:t>
            </a:r>
            <a:r>
              <a:rPr lang="tr-TR" sz="1500" b="1" dirty="0"/>
              <a:t>, 2015, s. 191). </a:t>
            </a:r>
          </a:p>
        </p:txBody>
      </p:sp>
    </p:spTree>
    <p:extLst>
      <p:ext uri="{BB962C8B-B14F-4D97-AF65-F5344CB8AC3E}">
        <p14:creationId xmlns:p14="http://schemas.microsoft.com/office/powerpoint/2010/main" val="2455213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9256125" cy="549963"/>
          </a:xfrm>
        </p:spPr>
        <p:txBody>
          <a:bodyPr>
            <a:noAutofit/>
          </a:bodyPr>
          <a:lstStyle/>
          <a:p>
            <a:pPr algn="ctr"/>
            <a:r>
              <a:rPr lang="tr-TR" sz="2400" b="1" dirty="0">
                <a:solidFill>
                  <a:schemeClr val="tx1"/>
                </a:solidFill>
              </a:rPr>
              <a:t>TAKTİK PLANLAMA</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1"/>
            <a:ext cx="9438005" cy="5098473"/>
          </a:xfrm>
        </p:spPr>
        <p:txBody>
          <a:bodyPr>
            <a:noAutofit/>
          </a:bodyPr>
          <a:lstStyle/>
          <a:p>
            <a:pPr algn="just"/>
            <a:r>
              <a:rPr lang="tr-TR" sz="1900" b="1" dirty="0"/>
              <a:t>Taktik planlama, belirli kısa dönemli hedeflere ulaşmak için gereken günlük eylemlere odaklanan kısa dönemli planlamadır. </a:t>
            </a:r>
          </a:p>
          <a:p>
            <a:pPr algn="just"/>
            <a:r>
              <a:rPr lang="tr-TR" sz="1900" b="1" dirty="0"/>
              <a:t>Genellikle, üst düzey yönetim tarafından oluşturulan planları uygulamaktan sorumlu orta düzey yöneticiler ve denetçiler tarafından yapılır. </a:t>
            </a:r>
          </a:p>
          <a:p>
            <a:pPr algn="just"/>
            <a:r>
              <a:rPr lang="tr-TR" sz="1900" b="1" dirty="0"/>
              <a:t>Taktik planlama, acil hedeflere ulaşmak için belirli eylemleri, zaman çizelgelerini ve kaynakları içerir.</a:t>
            </a:r>
          </a:p>
          <a:p>
            <a:pPr algn="just"/>
            <a:r>
              <a:rPr lang="tr-TR" sz="1900" b="1" dirty="0"/>
              <a:t>Taktik planlar, stratejik planlardan daha dar kapsamlıdır ve bir planın uygulanmasının "ne" ve "</a:t>
            </a:r>
            <a:r>
              <a:rPr lang="tr-TR" sz="1900" b="1" dirty="0" err="1"/>
              <a:t>nasıl"ına</a:t>
            </a:r>
            <a:r>
              <a:rPr lang="tr-TR" sz="1900" b="1" dirty="0"/>
              <a:t> odaklanır.</a:t>
            </a:r>
          </a:p>
          <a:p>
            <a:pPr algn="just"/>
            <a:r>
              <a:rPr lang="tr-TR" sz="1900" b="1" dirty="0"/>
              <a:t>Taktiksel planlama genellikle reaktiftir ve iş ortamındaki değişikliklere veya belirli koşullara yanıt verir. </a:t>
            </a:r>
          </a:p>
          <a:p>
            <a:pPr algn="just"/>
            <a:r>
              <a:rPr lang="tr-TR" sz="1900" b="1" dirty="0"/>
              <a:t>Genellikle nihai hedef bilindiğinde ve planın hızlı ve verimli bir şekilde uygulanması gerektiğinde kullanılır. </a:t>
            </a:r>
          </a:p>
          <a:p>
            <a:pPr algn="just"/>
            <a:r>
              <a:rPr lang="tr-TR" sz="1900" b="1" dirty="0"/>
              <a:t>Örneğin, geçici personel işe almak veya stok seviyelerini artırmak gibi ani bir müşteri talebi artışını yönetmek için taktiksel bir plan geliştirilebilir </a:t>
            </a:r>
            <a:r>
              <a:rPr lang="tr-TR" sz="1500" b="1" dirty="0"/>
              <a:t>(</a:t>
            </a:r>
            <a:r>
              <a:rPr lang="tr-TR" sz="1500" b="1" dirty="0" err="1"/>
              <a:t>Quality</a:t>
            </a:r>
            <a:r>
              <a:rPr lang="tr-TR" sz="1500" b="1" dirty="0"/>
              <a:t> </a:t>
            </a:r>
            <a:r>
              <a:rPr lang="tr-TR" sz="1500" b="1" dirty="0" err="1"/>
              <a:t>Gurus</a:t>
            </a:r>
            <a:r>
              <a:rPr lang="tr-TR" sz="1500" b="1" dirty="0"/>
              <a:t>, 2026).</a:t>
            </a:r>
          </a:p>
        </p:txBody>
      </p:sp>
    </p:spTree>
    <p:extLst>
      <p:ext uri="{BB962C8B-B14F-4D97-AF65-F5344CB8AC3E}">
        <p14:creationId xmlns:p14="http://schemas.microsoft.com/office/powerpoint/2010/main" val="1008142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9256125" cy="549963"/>
          </a:xfrm>
        </p:spPr>
        <p:txBody>
          <a:bodyPr>
            <a:noAutofit/>
          </a:bodyPr>
          <a:lstStyle/>
          <a:p>
            <a:pPr algn="ctr"/>
            <a:r>
              <a:rPr lang="tr-TR" sz="2400" b="1" dirty="0">
                <a:solidFill>
                  <a:schemeClr val="tx1"/>
                </a:solidFill>
              </a:rPr>
              <a:t>TAKTİK PLANLAMA</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1"/>
            <a:ext cx="9438005" cy="5043053"/>
          </a:xfrm>
        </p:spPr>
        <p:txBody>
          <a:bodyPr>
            <a:noAutofit/>
          </a:bodyPr>
          <a:lstStyle/>
          <a:p>
            <a:pPr algn="just"/>
            <a:r>
              <a:rPr lang="tr-TR" sz="2000" b="1" dirty="0">
                <a:solidFill>
                  <a:schemeClr val="tx1"/>
                </a:solidFill>
              </a:rPr>
              <a:t>Büyük stratejileri kısa dönemli, uygulanabilir adımlara dönüştürmekle ilgilidir. </a:t>
            </a:r>
          </a:p>
          <a:p>
            <a:pPr algn="just"/>
            <a:r>
              <a:rPr lang="tr-TR" sz="2000" b="1" dirty="0">
                <a:solidFill>
                  <a:schemeClr val="tx1"/>
                </a:solidFill>
              </a:rPr>
              <a:t>Uzun dönemli vizyonu gerçekleştirirken, bu vizyona ulaşmak için gereken somut ve ölçülebilir eylemler belirlenir.  </a:t>
            </a:r>
          </a:p>
          <a:p>
            <a:pPr marL="0" indent="0" algn="ctr">
              <a:buNone/>
            </a:pPr>
            <a:r>
              <a:rPr lang="tr-TR" sz="2000" b="1" u="sng" dirty="0">
                <a:solidFill>
                  <a:schemeClr val="tx1"/>
                </a:solidFill>
              </a:rPr>
              <a:t>Kapsam ve Amaç:</a:t>
            </a:r>
          </a:p>
          <a:p>
            <a:pPr algn="just"/>
            <a:r>
              <a:rPr lang="tr-TR" sz="2000" b="1" dirty="0">
                <a:solidFill>
                  <a:schemeClr val="tx1"/>
                </a:solidFill>
              </a:rPr>
              <a:t>Stratejiyi hayata geçirmek için gereken kısa dönemli ve uygulanabilir adımlar belirlenir.</a:t>
            </a:r>
          </a:p>
          <a:p>
            <a:pPr marL="0" indent="0" algn="ctr">
              <a:buNone/>
            </a:pPr>
            <a:r>
              <a:rPr lang="tr-TR" sz="2000" b="1" u="sng" dirty="0">
                <a:solidFill>
                  <a:schemeClr val="tx1"/>
                </a:solidFill>
              </a:rPr>
              <a:t>Odak Noktası:</a:t>
            </a:r>
          </a:p>
          <a:p>
            <a:pPr algn="just"/>
            <a:r>
              <a:rPr lang="tr-TR" sz="2000" b="1" dirty="0">
                <a:solidFill>
                  <a:schemeClr val="tx1"/>
                </a:solidFill>
              </a:rPr>
              <a:t>Günlük operasyonlar ve departmanlar arası koordinasyon </a:t>
            </a:r>
          </a:p>
          <a:p>
            <a:pPr algn="just"/>
            <a:r>
              <a:rPr lang="tr-TR" sz="2000" b="1" dirty="0">
                <a:solidFill>
                  <a:schemeClr val="tx1"/>
                </a:solidFill>
              </a:rPr>
              <a:t>Belirli projeleri ve hedefleri nasıl gerçekleştireceğinizi gösterir.</a:t>
            </a:r>
          </a:p>
          <a:p>
            <a:pPr marL="0" indent="0" algn="ctr">
              <a:buNone/>
            </a:pPr>
            <a:r>
              <a:rPr lang="tr-TR" sz="2000" b="1" u="sng" dirty="0">
                <a:solidFill>
                  <a:schemeClr val="tx1"/>
                </a:solidFill>
              </a:rPr>
              <a:t>Zaman Çerçevesi:</a:t>
            </a:r>
          </a:p>
          <a:p>
            <a:pPr algn="just"/>
            <a:r>
              <a:rPr lang="tr-TR" sz="2000" b="1" dirty="0">
                <a:solidFill>
                  <a:schemeClr val="tx1"/>
                </a:solidFill>
              </a:rPr>
              <a:t>Genellikle birkaç hafta, birkaç ay veya 1-2 yıl içinde tamamlanır.</a:t>
            </a:r>
            <a:endParaRPr lang="tr-TR" sz="1900" b="1" dirty="0">
              <a:solidFill>
                <a:schemeClr val="tx1"/>
              </a:solidFill>
            </a:endParaRPr>
          </a:p>
        </p:txBody>
      </p:sp>
    </p:spTree>
    <p:extLst>
      <p:ext uri="{BB962C8B-B14F-4D97-AF65-F5344CB8AC3E}">
        <p14:creationId xmlns:p14="http://schemas.microsoft.com/office/powerpoint/2010/main" val="1297475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6"/>
            <a:ext cx="9235110" cy="4023295"/>
          </a:xfrm>
        </p:spPr>
        <p:txBody>
          <a:bodyPr>
            <a:noAutofit/>
          </a:bodyPr>
          <a:lstStyle/>
          <a:p>
            <a:pPr algn="just"/>
            <a:r>
              <a:rPr lang="tr-TR" sz="2200" b="1" dirty="0"/>
              <a:t>Giriş</a:t>
            </a:r>
          </a:p>
          <a:p>
            <a:pPr algn="just"/>
            <a:r>
              <a:rPr lang="tr-TR" sz="2200" b="1" dirty="0"/>
              <a:t>Bilgi ve Belge Merkezlerinin Yönetim İşlevleri  </a:t>
            </a:r>
          </a:p>
          <a:p>
            <a:pPr algn="just"/>
            <a:r>
              <a:rPr lang="tr-TR" sz="2200" b="1" dirty="0"/>
              <a:t>Yönetim Sürecinin Aşamaları: Planlama, Organizasyon, Liderlik ve Denetim  </a:t>
            </a:r>
          </a:p>
          <a:p>
            <a:pPr algn="just"/>
            <a:r>
              <a:rPr lang="tr-TR" sz="2200" b="1" dirty="0"/>
              <a:t>Taktiksel Planlama ve Uygulama Süreçleri  </a:t>
            </a:r>
          </a:p>
          <a:p>
            <a:pPr algn="just"/>
            <a:r>
              <a:rPr lang="tr-TR" sz="2200" b="1" dirty="0"/>
              <a:t>Stratejik Planlama ve Uygulama Süreçleri  </a:t>
            </a:r>
          </a:p>
          <a:p>
            <a:pPr algn="just"/>
            <a:r>
              <a:rPr lang="tr-TR" sz="2200" b="1" dirty="0"/>
              <a:t>Sonuç ve Değerlendirme</a:t>
            </a:r>
          </a:p>
          <a:p>
            <a:pPr algn="just"/>
            <a:r>
              <a:rPr lang="tr-TR" sz="2200"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9256125" cy="549963"/>
          </a:xfrm>
        </p:spPr>
        <p:txBody>
          <a:bodyPr>
            <a:noAutofit/>
          </a:bodyPr>
          <a:lstStyle/>
          <a:p>
            <a:pPr algn="ctr"/>
            <a:r>
              <a:rPr lang="tr-TR" sz="2400" b="1" dirty="0">
                <a:solidFill>
                  <a:schemeClr val="tx1"/>
                </a:solidFill>
              </a:rPr>
              <a:t>TAKTİK PLANLAMA</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1"/>
            <a:ext cx="9438005" cy="5223164"/>
          </a:xfrm>
        </p:spPr>
        <p:txBody>
          <a:bodyPr>
            <a:noAutofit/>
          </a:bodyPr>
          <a:lstStyle/>
          <a:p>
            <a:pPr marL="0" indent="0" algn="ctr">
              <a:buNone/>
            </a:pPr>
            <a:r>
              <a:rPr lang="tr-TR" sz="2000" b="1" u="sng" dirty="0">
                <a:solidFill>
                  <a:schemeClr val="tx1"/>
                </a:solidFill>
              </a:rPr>
              <a:t>Ne Zaman Kullanılır?  </a:t>
            </a:r>
          </a:p>
          <a:p>
            <a:pPr algn="just"/>
            <a:r>
              <a:rPr lang="tr-TR" sz="2000" b="1" dirty="0">
                <a:solidFill>
                  <a:schemeClr val="tx1"/>
                </a:solidFill>
              </a:rPr>
              <a:t>Gelişme dönemlerinde  </a:t>
            </a:r>
          </a:p>
          <a:p>
            <a:pPr algn="just"/>
            <a:r>
              <a:rPr lang="tr-TR" sz="2000" b="1" dirty="0">
                <a:solidFill>
                  <a:schemeClr val="tx1"/>
                </a:solidFill>
              </a:rPr>
              <a:t>Yeni ürün veya hizmet lansmanında  </a:t>
            </a:r>
          </a:p>
          <a:p>
            <a:pPr algn="just"/>
            <a:r>
              <a:rPr lang="tr-TR" sz="2000" b="1" dirty="0">
                <a:solidFill>
                  <a:schemeClr val="tx1"/>
                </a:solidFill>
              </a:rPr>
              <a:t>Yeni pazarlara girişte  </a:t>
            </a:r>
          </a:p>
          <a:p>
            <a:pPr algn="just"/>
            <a:r>
              <a:rPr lang="tr-TR" sz="2000" b="1" dirty="0">
                <a:solidFill>
                  <a:schemeClr val="tx1"/>
                </a:solidFill>
              </a:rPr>
              <a:t>Organizasyon yeniden yapılandırılırken</a:t>
            </a:r>
          </a:p>
          <a:p>
            <a:pPr marL="0" indent="0" algn="ctr">
              <a:buNone/>
            </a:pPr>
            <a:r>
              <a:rPr lang="tr-TR" sz="2000" b="1" u="sng" dirty="0">
                <a:solidFill>
                  <a:schemeClr val="tx1"/>
                </a:solidFill>
              </a:rPr>
              <a:t>Örnekler:  </a:t>
            </a:r>
          </a:p>
          <a:p>
            <a:pPr algn="just"/>
            <a:r>
              <a:rPr lang="tr-TR" sz="2000" b="1" dirty="0">
                <a:solidFill>
                  <a:schemeClr val="tx1"/>
                </a:solidFill>
              </a:rPr>
              <a:t>Çalışan alımı ve geliştirilmesi  </a:t>
            </a:r>
          </a:p>
          <a:p>
            <a:pPr algn="just"/>
            <a:r>
              <a:rPr lang="tr-TR" sz="2000" b="1" dirty="0">
                <a:solidFill>
                  <a:schemeClr val="tx1"/>
                </a:solidFill>
              </a:rPr>
              <a:t>İş reorganizasyonu  </a:t>
            </a:r>
          </a:p>
          <a:p>
            <a:pPr algn="just"/>
            <a:r>
              <a:rPr lang="tr-TR" sz="2000" b="1" dirty="0">
                <a:solidFill>
                  <a:schemeClr val="tx1"/>
                </a:solidFill>
              </a:rPr>
              <a:t>Pazarlama ekibinin iki katına çıkarılması </a:t>
            </a:r>
            <a:r>
              <a:rPr lang="tr-TR" sz="1500" b="1" dirty="0">
                <a:solidFill>
                  <a:schemeClr val="tx1"/>
                </a:solidFill>
              </a:rPr>
              <a:t>(</a:t>
            </a:r>
            <a:r>
              <a:rPr lang="tr-TR" sz="1500" b="1" dirty="0" err="1">
                <a:solidFill>
                  <a:schemeClr val="tx1"/>
                </a:solidFill>
              </a:rPr>
              <a:t>Organimi</a:t>
            </a:r>
            <a:r>
              <a:rPr lang="tr-TR" sz="1500" b="1" dirty="0">
                <a:solidFill>
                  <a:schemeClr val="tx1"/>
                </a:solidFill>
              </a:rPr>
              <a:t>, 2024).</a:t>
            </a:r>
          </a:p>
          <a:p>
            <a:pPr marL="0" indent="0" algn="just">
              <a:buNone/>
            </a:pPr>
            <a:r>
              <a:rPr lang="tr-TR" sz="2000" b="1" u="sng" dirty="0">
                <a:solidFill>
                  <a:schemeClr val="tx1"/>
                </a:solidFill>
              </a:rPr>
              <a:t>Ya da: </a:t>
            </a:r>
          </a:p>
          <a:p>
            <a:pPr algn="just"/>
            <a:r>
              <a:rPr lang="tr-TR" sz="2000" b="1" dirty="0">
                <a:solidFill>
                  <a:schemeClr val="tx1"/>
                </a:solidFill>
              </a:rPr>
              <a:t>Kütüphane web sitesini, önümüzdeki 3 ay içinde yeni tasarımla güncellemek ve kullanıcı geri bildirimleri almak</a:t>
            </a:r>
          </a:p>
        </p:txBody>
      </p:sp>
    </p:spTree>
    <p:extLst>
      <p:ext uri="{BB962C8B-B14F-4D97-AF65-F5344CB8AC3E}">
        <p14:creationId xmlns:p14="http://schemas.microsoft.com/office/powerpoint/2010/main" val="2949387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9256125" cy="549963"/>
          </a:xfrm>
        </p:spPr>
        <p:txBody>
          <a:bodyPr>
            <a:noAutofit/>
          </a:bodyPr>
          <a:lstStyle/>
          <a:p>
            <a:pPr algn="ctr"/>
            <a:r>
              <a:rPr lang="tr-TR" sz="2400" b="1" dirty="0">
                <a:solidFill>
                  <a:schemeClr val="tx1"/>
                </a:solidFill>
              </a:rPr>
              <a:t>TAKTİK PLANLAMA</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1"/>
            <a:ext cx="9438005" cy="5098473"/>
          </a:xfrm>
        </p:spPr>
        <p:txBody>
          <a:bodyPr>
            <a:noAutofit/>
          </a:bodyPr>
          <a:lstStyle/>
          <a:p>
            <a:pPr marL="0" indent="0" algn="ctr">
              <a:spcBef>
                <a:spcPts val="0"/>
              </a:spcBef>
              <a:buNone/>
            </a:pPr>
            <a:r>
              <a:rPr lang="tr-TR" sz="1900" b="1" u="sng" dirty="0">
                <a:solidFill>
                  <a:schemeClr val="tx1"/>
                </a:solidFill>
              </a:rPr>
              <a:t>Nasıl Oluşturulur?  </a:t>
            </a:r>
          </a:p>
          <a:p>
            <a:pPr algn="just">
              <a:spcBef>
                <a:spcPts val="0"/>
              </a:spcBef>
            </a:pPr>
            <a:r>
              <a:rPr lang="tr-TR" sz="1900" b="1" dirty="0">
                <a:solidFill>
                  <a:schemeClr val="tx1"/>
                </a:solidFill>
              </a:rPr>
              <a:t>Büyük vizyonu dikkate alma  </a:t>
            </a:r>
          </a:p>
          <a:p>
            <a:pPr algn="just">
              <a:spcBef>
                <a:spcPts val="0"/>
              </a:spcBef>
            </a:pPr>
            <a:r>
              <a:rPr lang="tr-TR" sz="1900" b="1" dirty="0">
                <a:solidFill>
                  <a:schemeClr val="tx1"/>
                </a:solidFill>
              </a:rPr>
              <a:t>Net ve ölçülebilir hedefler belirleme  </a:t>
            </a:r>
          </a:p>
          <a:p>
            <a:pPr algn="just">
              <a:spcBef>
                <a:spcPts val="0"/>
              </a:spcBef>
            </a:pPr>
            <a:r>
              <a:rPr lang="tr-TR" sz="1900" b="1" dirty="0">
                <a:solidFill>
                  <a:schemeClr val="tx1"/>
                </a:solidFill>
              </a:rPr>
              <a:t>Bu hedeflere ulaşacak somut adımlar atma  </a:t>
            </a:r>
          </a:p>
          <a:p>
            <a:pPr algn="just">
              <a:spcBef>
                <a:spcPts val="0"/>
              </a:spcBef>
            </a:pPr>
            <a:r>
              <a:rPr lang="tr-TR" sz="1900" b="1" dirty="0">
                <a:solidFill>
                  <a:schemeClr val="tx1"/>
                </a:solidFill>
              </a:rPr>
              <a:t>Başarıyı ölçmek için temel performans göstergelerini (KPI, </a:t>
            </a:r>
            <a:r>
              <a:rPr lang="tr-TR" sz="1900" b="1" dirty="0" err="1">
                <a:solidFill>
                  <a:schemeClr val="tx1"/>
                </a:solidFill>
              </a:rPr>
              <a:t>key</a:t>
            </a:r>
            <a:r>
              <a:rPr lang="tr-TR" sz="1900" b="1" dirty="0">
                <a:solidFill>
                  <a:schemeClr val="tx1"/>
                </a:solidFill>
              </a:rPr>
              <a:t> </a:t>
            </a:r>
            <a:r>
              <a:rPr lang="tr-TR" sz="1900" b="1" dirty="0" err="1">
                <a:solidFill>
                  <a:schemeClr val="tx1"/>
                </a:solidFill>
              </a:rPr>
              <a:t>performance</a:t>
            </a:r>
            <a:r>
              <a:rPr lang="tr-TR" sz="1900" b="1" dirty="0">
                <a:solidFill>
                  <a:schemeClr val="tx1"/>
                </a:solidFill>
              </a:rPr>
              <a:t> </a:t>
            </a:r>
            <a:r>
              <a:rPr lang="tr-TR" sz="1900" b="1" dirty="0" err="1">
                <a:solidFill>
                  <a:schemeClr val="tx1"/>
                </a:solidFill>
              </a:rPr>
              <a:t>indicators</a:t>
            </a:r>
            <a:r>
              <a:rPr lang="tr-TR" sz="1900" b="1" dirty="0">
                <a:solidFill>
                  <a:schemeClr val="tx1"/>
                </a:solidFill>
              </a:rPr>
              <a:t>) dikkate alma</a:t>
            </a:r>
          </a:p>
          <a:p>
            <a:pPr algn="just">
              <a:spcBef>
                <a:spcPts val="0"/>
              </a:spcBef>
            </a:pPr>
            <a:r>
              <a:rPr lang="tr-TR" sz="1900" b="1" dirty="0">
                <a:solidFill>
                  <a:schemeClr val="tx1"/>
                </a:solidFill>
              </a:rPr>
              <a:t>Sorumlulukları ekipler arasında dağıtma</a:t>
            </a:r>
          </a:p>
          <a:p>
            <a:pPr marL="0" indent="0" algn="ctr">
              <a:spcBef>
                <a:spcPts val="0"/>
              </a:spcBef>
              <a:buNone/>
            </a:pPr>
            <a:r>
              <a:rPr lang="tr-TR" sz="1900" b="1" u="sng" dirty="0">
                <a:solidFill>
                  <a:schemeClr val="tx1"/>
                </a:solidFill>
              </a:rPr>
              <a:t>Faydaları:  </a:t>
            </a:r>
          </a:p>
          <a:p>
            <a:pPr algn="just">
              <a:spcBef>
                <a:spcPts val="0"/>
              </a:spcBef>
            </a:pPr>
            <a:r>
              <a:rPr lang="tr-TR" sz="1900" b="1" dirty="0">
                <a:solidFill>
                  <a:schemeClr val="tx1"/>
                </a:solidFill>
              </a:rPr>
              <a:t>Net yön ve adımlar sağlar.  </a:t>
            </a:r>
          </a:p>
          <a:p>
            <a:pPr algn="just">
              <a:spcBef>
                <a:spcPts val="0"/>
              </a:spcBef>
            </a:pPr>
            <a:r>
              <a:rPr lang="tr-TR" sz="1900" b="1" dirty="0">
                <a:solidFill>
                  <a:schemeClr val="tx1"/>
                </a:solidFill>
              </a:rPr>
              <a:t>Kaynakların verimli kullanılmasını sağlar.  </a:t>
            </a:r>
          </a:p>
          <a:p>
            <a:pPr algn="just">
              <a:spcBef>
                <a:spcPts val="0"/>
              </a:spcBef>
            </a:pPr>
            <a:r>
              <a:rPr lang="tr-TR" sz="1900" b="1" dirty="0">
                <a:solidFill>
                  <a:schemeClr val="tx1"/>
                </a:solidFill>
              </a:rPr>
              <a:t>Departmanlar arası koordinasyonu artırır.  </a:t>
            </a:r>
          </a:p>
          <a:p>
            <a:pPr algn="just">
              <a:spcBef>
                <a:spcPts val="0"/>
              </a:spcBef>
            </a:pPr>
            <a:r>
              <a:rPr lang="tr-TR" sz="1900" b="1" dirty="0">
                <a:solidFill>
                  <a:schemeClr val="tx1"/>
                </a:solidFill>
              </a:rPr>
              <a:t>İletişimi güçlendirir.</a:t>
            </a:r>
          </a:p>
          <a:p>
            <a:pPr marL="0" indent="0" algn="ctr">
              <a:spcBef>
                <a:spcPts val="0"/>
              </a:spcBef>
              <a:buNone/>
            </a:pPr>
            <a:r>
              <a:rPr lang="tr-TR" sz="1900" b="1" u="sng" dirty="0">
                <a:solidFill>
                  <a:schemeClr val="tx1"/>
                </a:solidFill>
              </a:rPr>
              <a:t>Dezavantajlar:</a:t>
            </a:r>
          </a:p>
          <a:p>
            <a:pPr algn="just">
              <a:spcBef>
                <a:spcPts val="0"/>
              </a:spcBef>
            </a:pPr>
            <a:r>
              <a:rPr lang="tr-TR" sz="1900" b="1" dirty="0">
                <a:solidFill>
                  <a:schemeClr val="tx1"/>
                </a:solidFill>
              </a:rPr>
              <a:t>Çok karmaşık hale gelebilir.  </a:t>
            </a:r>
          </a:p>
          <a:p>
            <a:pPr algn="just">
              <a:spcBef>
                <a:spcPts val="0"/>
              </a:spcBef>
            </a:pPr>
            <a:r>
              <a:rPr lang="tr-TR" sz="1900" b="1" dirty="0">
                <a:solidFill>
                  <a:schemeClr val="tx1"/>
                </a:solidFill>
              </a:rPr>
              <a:t>Esnekliği azaltabilir.  </a:t>
            </a:r>
          </a:p>
          <a:p>
            <a:pPr algn="just">
              <a:spcBef>
                <a:spcPts val="0"/>
              </a:spcBef>
            </a:pPr>
            <a:r>
              <a:rPr lang="tr-TR" sz="1900" b="1" dirty="0">
                <a:solidFill>
                  <a:schemeClr val="tx1"/>
                </a:solidFill>
              </a:rPr>
              <a:t>Stratejik hedeflerle uyumsuzluk riski taşıyabilir </a:t>
            </a:r>
            <a:r>
              <a:rPr lang="tr-TR" sz="1500" b="1" dirty="0">
                <a:solidFill>
                  <a:schemeClr val="tx1"/>
                </a:solidFill>
              </a:rPr>
              <a:t>(</a:t>
            </a:r>
            <a:r>
              <a:rPr lang="tr-TR" sz="1500" b="1" dirty="0" err="1">
                <a:solidFill>
                  <a:schemeClr val="tx1"/>
                </a:solidFill>
              </a:rPr>
              <a:t>Organimi</a:t>
            </a:r>
            <a:r>
              <a:rPr lang="tr-TR" sz="1500" b="1" dirty="0">
                <a:solidFill>
                  <a:schemeClr val="tx1"/>
                </a:solidFill>
              </a:rPr>
              <a:t>, 2024).</a:t>
            </a:r>
            <a:endParaRPr lang="tr-TR" sz="1900" b="1" dirty="0"/>
          </a:p>
        </p:txBody>
      </p:sp>
    </p:spTree>
    <p:extLst>
      <p:ext uri="{BB962C8B-B14F-4D97-AF65-F5344CB8AC3E}">
        <p14:creationId xmlns:p14="http://schemas.microsoft.com/office/powerpoint/2010/main" val="2836230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400" b="1" dirty="0">
                <a:solidFill>
                  <a:schemeClr val="tx1"/>
                </a:solidFill>
              </a:rPr>
              <a:t>STRATEJİK PLANLAMA: TANIMI VE İŞLEVİ</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1"/>
            <a:ext cx="9438005" cy="5250873"/>
          </a:xfrm>
        </p:spPr>
        <p:txBody>
          <a:bodyPr>
            <a:noAutofit/>
          </a:bodyPr>
          <a:lstStyle/>
          <a:p>
            <a:pPr algn="just"/>
            <a:r>
              <a:rPr lang="tr-TR" sz="2200" b="1" dirty="0"/>
              <a:t>Bir organizasyonun çevresiyle ilişkisini kurmak, kapsamını ve yönünü tanımlamak ve belirtilen hedeflere ulaşmak için gerekli eylemlere karar vermek üzere kullanılan bir süreç ve çerçevedir. </a:t>
            </a:r>
          </a:p>
          <a:p>
            <a:pPr algn="just"/>
            <a:r>
              <a:rPr lang="tr-TR" sz="2200" b="1" dirty="0"/>
              <a:t>Bu süreç, bilgi toplama ve işleme, seçenekleri belirleme ve değerlendirme, hedeflere karar verme ve bunları iyileştirme, planları formüle etme ve uygulama, ilerlemeyi izleme ve gözden geçirmeyi içerir.</a:t>
            </a:r>
          </a:p>
          <a:p>
            <a:pPr algn="just"/>
            <a:r>
              <a:rPr lang="tr-TR" sz="2200" b="1" dirty="0"/>
              <a:t>Çevresel güçlere odaklanması ve bir organizasyonun nereye gittiği ve oraya nasıl ulaşacağı hakkındaki temel sorularla ilgilenmesi bakımından geleneksel uzun dönemli planlamadan farklıdır. </a:t>
            </a:r>
          </a:p>
          <a:p>
            <a:pPr algn="just"/>
            <a:r>
              <a:rPr lang="tr-TR" sz="2200" b="1" dirty="0"/>
              <a:t>Stratejik planlama, sürekli değişen bir ortamın sürekli izlenmesini ve çevresel faktörlere uygun olarak organizasyonel önceliklerin sık sık gözden geçirilmesini gerektiren, kesintili değişimin sistematik yönetimiyle ilgilidir </a:t>
            </a:r>
            <a:r>
              <a:rPr lang="tr-TR" sz="1500" b="1" dirty="0"/>
              <a:t>(</a:t>
            </a:r>
            <a:r>
              <a:rPr lang="en-US" sz="1500" b="1" dirty="0" err="1"/>
              <a:t>Corrall</a:t>
            </a:r>
            <a:r>
              <a:rPr lang="en-US" sz="1500" b="1" dirty="0"/>
              <a:t>, 1994).</a:t>
            </a:r>
            <a:endParaRPr lang="tr-TR" sz="1500" b="1" dirty="0"/>
          </a:p>
        </p:txBody>
      </p:sp>
    </p:spTree>
    <p:extLst>
      <p:ext uri="{BB962C8B-B14F-4D97-AF65-F5344CB8AC3E}">
        <p14:creationId xmlns:p14="http://schemas.microsoft.com/office/powerpoint/2010/main" val="42386050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400" b="1" dirty="0">
                <a:solidFill>
                  <a:schemeClr val="tx1"/>
                </a:solidFill>
              </a:rPr>
              <a:t>STRATEJİK PLANLAMA: TANIMI VE İŞLEVİ</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41524" y="879763"/>
            <a:ext cx="9438005" cy="3900055"/>
          </a:xfrm>
        </p:spPr>
        <p:txBody>
          <a:bodyPr>
            <a:noAutofit/>
          </a:bodyPr>
          <a:lstStyle/>
          <a:p>
            <a:pPr algn="just"/>
            <a:r>
              <a:rPr lang="tr-TR" sz="2200" b="1" dirty="0"/>
              <a:t>Kurumsal/iş stratejisi ile pazarlama stratejisi arasında önemli bir örtüşme vardır ve stratejik planlamada kullanılan birçok model ve araç pazarlama değişkenleriyle ilgilidir. </a:t>
            </a:r>
          </a:p>
          <a:p>
            <a:pPr algn="just"/>
            <a:r>
              <a:rPr lang="tr-TR" sz="2200" b="1" dirty="0"/>
              <a:t>Ancak stratejik planlama esasen bir kuruluşun işini (veya işlerini) tanımlamak ve genel hedefleri belirlemekle ilgilidir; pazarlama planları ise bu hedeflere ulaşmak için stratejiler geliştirir.</a:t>
            </a:r>
          </a:p>
          <a:p>
            <a:pPr algn="just"/>
            <a:r>
              <a:rPr lang="tr-TR" sz="2200" b="1" dirty="0"/>
              <a:t>Bununla birlikte, pazar araştırması, stratejik planlamanın temelini oluşturan çevresel analizin önemli bir yönüdür </a:t>
            </a:r>
            <a:r>
              <a:rPr lang="tr-TR" sz="1500" b="1" dirty="0"/>
              <a:t>(</a:t>
            </a:r>
            <a:r>
              <a:rPr lang="en-US" sz="1500" b="1" dirty="0" err="1"/>
              <a:t>Corrall</a:t>
            </a:r>
            <a:r>
              <a:rPr lang="en-US" sz="1500" b="1" dirty="0"/>
              <a:t>, 1994). </a:t>
            </a:r>
            <a:endParaRPr lang="tr-TR" sz="1500" b="1" dirty="0"/>
          </a:p>
        </p:txBody>
      </p:sp>
    </p:spTree>
    <p:extLst>
      <p:ext uri="{BB962C8B-B14F-4D97-AF65-F5344CB8AC3E}">
        <p14:creationId xmlns:p14="http://schemas.microsoft.com/office/powerpoint/2010/main" val="24810674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9256125" cy="549963"/>
          </a:xfrm>
        </p:spPr>
        <p:txBody>
          <a:bodyPr>
            <a:noAutofit/>
          </a:bodyPr>
          <a:lstStyle/>
          <a:p>
            <a:pPr algn="ctr"/>
            <a:r>
              <a:rPr lang="tr-TR" sz="2400" b="1" dirty="0">
                <a:solidFill>
                  <a:schemeClr val="tx1"/>
                </a:solidFill>
              </a:rPr>
              <a:t>STRATEJİK PLANLAMA: TANIMI VE İŞLEVİ</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1"/>
            <a:ext cx="9438005" cy="5098473"/>
          </a:xfrm>
        </p:spPr>
        <p:txBody>
          <a:bodyPr>
            <a:noAutofit/>
          </a:bodyPr>
          <a:lstStyle/>
          <a:p>
            <a:pPr marL="0" indent="0" algn="just">
              <a:spcBef>
                <a:spcPts val="1200"/>
              </a:spcBef>
              <a:buNone/>
            </a:pPr>
            <a:r>
              <a:rPr lang="tr-TR" sz="2200" b="1" dirty="0"/>
              <a:t>Stratejik planlama, örgütü iç ve dış çevre ögeleriyle bir bütün olarak ele alıp-inceleyen; amaçları, ürün-pazar yeteneklerini sistemli bir biçimde ortaya koyan ve bu amaçlara ulaşma yolunda örgüt kaynaklarının elde edilmesi ve geliştirilmesine ilişkin en üst yönetim tarafından yapılan yazılı değerlemelerden oluşan bir süreçtir.</a:t>
            </a:r>
          </a:p>
          <a:p>
            <a:pPr marL="0" indent="0" algn="just">
              <a:spcBef>
                <a:spcPts val="1200"/>
              </a:spcBef>
              <a:buNone/>
            </a:pPr>
            <a:r>
              <a:rPr lang="tr-TR" sz="2200" b="1" dirty="0"/>
              <a:t>Kütüphane/</a:t>
            </a:r>
            <a:r>
              <a:rPr lang="tr-TR" sz="2200" b="1" dirty="0" err="1"/>
              <a:t>BBM’ler</a:t>
            </a:r>
            <a:r>
              <a:rPr lang="tr-TR" sz="2200" b="1" dirty="0"/>
              <a:t> açısından stratejik planlama, bu kurumların hızlı değişim gösteren dinamik koşullarda varlıklarını sürdürebilmeleri ve geliştirebilmeleri amacıyla yapılan ve süreklilik gösteren bir planlamadır. </a:t>
            </a:r>
          </a:p>
          <a:p>
            <a:pPr marL="0" indent="0" algn="just">
              <a:spcBef>
                <a:spcPts val="1200"/>
              </a:spcBef>
              <a:buNone/>
            </a:pPr>
            <a:r>
              <a:rPr lang="tr-TR" sz="2200" b="1" dirty="0"/>
              <a:t>Genelde bu planlama, diğer planlama türlerine benzer aşamalarda gerçekleştirilse de onlardan farklı bir özelliğe sahiptir. Bu farklılık, örgüt kaynaklarının “</a:t>
            </a:r>
            <a:r>
              <a:rPr lang="tr-TR" sz="2200" b="1" i="1" dirty="0"/>
              <a:t>gelecekteki performans ve yeteneklerde köklü bir fark yaratabilecek alanlarda yoğunlaştırma konusundaki kararlı </a:t>
            </a:r>
            <a:r>
              <a:rPr lang="tr-TR" sz="2200" b="1" i="1" dirty="0" err="1"/>
              <a:t>çaba</a:t>
            </a:r>
            <a:r>
              <a:rPr lang="tr-TR" sz="2200" b="1" dirty="0" err="1"/>
              <a:t>”dır</a:t>
            </a:r>
            <a:r>
              <a:rPr lang="tr-TR" sz="2200" b="1" dirty="0"/>
              <a:t> </a:t>
            </a:r>
            <a:r>
              <a:rPr lang="tr-TR" sz="1500" b="1" dirty="0"/>
              <a:t>(</a:t>
            </a:r>
            <a:r>
              <a:rPr lang="tr-TR" sz="1500" b="1" dirty="0" err="1"/>
              <a:t>Kurulgan</a:t>
            </a:r>
            <a:r>
              <a:rPr lang="tr-TR" sz="1500" b="1" dirty="0"/>
              <a:t>, 2015, </a:t>
            </a:r>
            <a:r>
              <a:rPr lang="tr-TR" sz="1500" b="1" dirty="0" err="1"/>
              <a:t>ss</a:t>
            </a:r>
            <a:r>
              <a:rPr lang="tr-TR" sz="1500" b="1" dirty="0"/>
              <a:t>. 191-192).</a:t>
            </a:r>
            <a:endParaRPr lang="tr-TR" sz="1900" b="1" dirty="0"/>
          </a:p>
        </p:txBody>
      </p:sp>
    </p:spTree>
    <p:extLst>
      <p:ext uri="{BB962C8B-B14F-4D97-AF65-F5344CB8AC3E}">
        <p14:creationId xmlns:p14="http://schemas.microsoft.com/office/powerpoint/2010/main" val="24467301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9256125" cy="549963"/>
          </a:xfrm>
        </p:spPr>
        <p:txBody>
          <a:bodyPr>
            <a:noAutofit/>
          </a:bodyPr>
          <a:lstStyle/>
          <a:p>
            <a:pPr algn="ctr"/>
            <a:r>
              <a:rPr lang="tr-TR" sz="2400" b="1" dirty="0">
                <a:solidFill>
                  <a:schemeClr val="tx1"/>
                </a:solidFill>
              </a:rPr>
              <a:t>STRATEJİK PLANLAMA: TANIMI VE İŞLEVİ</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1"/>
            <a:ext cx="9438005" cy="5098473"/>
          </a:xfrm>
        </p:spPr>
        <p:txBody>
          <a:bodyPr>
            <a:noAutofit/>
          </a:bodyPr>
          <a:lstStyle/>
          <a:p>
            <a:pPr marL="0" indent="0" algn="ctr">
              <a:spcBef>
                <a:spcPts val="1200"/>
              </a:spcBef>
              <a:buNone/>
            </a:pPr>
            <a:r>
              <a:rPr lang="tr-TR" sz="1900" b="1" u="sng" dirty="0"/>
              <a:t>Kapsam ve Amaç:</a:t>
            </a:r>
          </a:p>
          <a:p>
            <a:pPr algn="just">
              <a:spcBef>
                <a:spcPts val="1200"/>
              </a:spcBef>
            </a:pPr>
            <a:r>
              <a:rPr lang="tr-TR" sz="1900" b="1" dirty="0"/>
              <a:t>Uzun dönemli ve büyük hedefleri belirler. </a:t>
            </a:r>
          </a:p>
          <a:p>
            <a:pPr algn="just">
              <a:spcBef>
                <a:spcPts val="1200"/>
              </a:spcBef>
            </a:pPr>
            <a:r>
              <a:rPr lang="tr-TR" sz="1900" b="1" dirty="0"/>
              <a:t>Kuruluşun gelecekte nerede olmak istediğini ve bu hedeflere nasıl ulaşacağını tanımlar.</a:t>
            </a:r>
          </a:p>
          <a:p>
            <a:pPr marL="0" indent="0" algn="ctr">
              <a:spcBef>
                <a:spcPts val="1200"/>
              </a:spcBef>
              <a:buNone/>
            </a:pPr>
            <a:r>
              <a:rPr lang="tr-TR" sz="1900" b="1" u="sng" dirty="0"/>
              <a:t>Odak Noktası:</a:t>
            </a:r>
          </a:p>
          <a:p>
            <a:pPr algn="just">
              <a:spcBef>
                <a:spcPts val="1200"/>
              </a:spcBef>
            </a:pPr>
            <a:r>
              <a:rPr lang="tr-TR" sz="1900" b="1" dirty="0"/>
              <a:t>Kuruluşun vizyonu, misyonu ve temel değerleri üzerine kurulur. </a:t>
            </a:r>
          </a:p>
          <a:p>
            <a:pPr algn="just">
              <a:spcBef>
                <a:spcPts val="1200"/>
              </a:spcBef>
            </a:pPr>
            <a:r>
              <a:rPr lang="tr-TR" sz="1900" b="1" dirty="0"/>
              <a:t>Büyük resme odaklanır.</a:t>
            </a:r>
          </a:p>
          <a:p>
            <a:pPr marL="0" indent="0" algn="ctr">
              <a:spcBef>
                <a:spcPts val="1200"/>
              </a:spcBef>
              <a:buNone/>
            </a:pPr>
            <a:r>
              <a:rPr lang="tr-TR" sz="1900" b="1" u="sng" dirty="0"/>
              <a:t>Zaman Çerçevesi:</a:t>
            </a:r>
          </a:p>
          <a:p>
            <a:pPr algn="just">
              <a:spcBef>
                <a:spcPts val="1200"/>
              </a:spcBef>
            </a:pPr>
            <a:r>
              <a:rPr lang="tr-TR" sz="1900" b="1" dirty="0"/>
              <a:t>Genellikle 3-5 yıl veya daha uzun dönemli planlar yapılır.</a:t>
            </a:r>
          </a:p>
          <a:p>
            <a:pPr marL="0" indent="0" algn="ctr">
              <a:spcBef>
                <a:spcPts val="1200"/>
              </a:spcBef>
              <a:buNone/>
            </a:pPr>
            <a:r>
              <a:rPr lang="tr-TR" sz="1900" b="1" u="sng" dirty="0"/>
              <a:t>Örnek:</a:t>
            </a:r>
          </a:p>
          <a:p>
            <a:pPr algn="just">
              <a:spcBef>
                <a:spcPts val="1200"/>
              </a:spcBef>
            </a:pPr>
            <a:r>
              <a:rPr lang="tr-TR" sz="1900" b="1" dirty="0"/>
              <a:t>Üniversite kütüphanemizi, dijital ve erişilebilir duruma getirerek, tüm kullanıcılarımıza 5 yıl içinde küresel standartlarda hizmet sunmak</a:t>
            </a:r>
          </a:p>
        </p:txBody>
      </p:sp>
    </p:spTree>
    <p:extLst>
      <p:ext uri="{BB962C8B-B14F-4D97-AF65-F5344CB8AC3E}">
        <p14:creationId xmlns:p14="http://schemas.microsoft.com/office/powerpoint/2010/main" val="12881721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400" b="1" dirty="0">
                <a:solidFill>
                  <a:schemeClr val="tx1"/>
                </a:solidFill>
              </a:rPr>
              <a:t>STRATEJİK PLANLAMA: TARİHSEL SÜREÇ</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2"/>
            <a:ext cx="9438005" cy="5015344"/>
          </a:xfrm>
        </p:spPr>
        <p:txBody>
          <a:bodyPr>
            <a:noAutofit/>
          </a:bodyPr>
          <a:lstStyle/>
          <a:p>
            <a:pPr algn="just"/>
            <a:r>
              <a:rPr lang="tr-TR" sz="2200" b="1" dirty="0"/>
              <a:t>Stratejik planlama, 1960'larda ABD'de ortaya çıkmış ve 1970'ler ve 1980'lerde Avrupa'ya ve ötesine yayılarak iş dünyasında ve kamu sektöründe yönetim düşüncesinin ve uygulamasının kabul görmüş bir parçası haline gelmiştir.</a:t>
            </a:r>
          </a:p>
          <a:p>
            <a:pPr algn="just"/>
            <a:r>
              <a:rPr lang="tr-TR" sz="2200" b="1" dirty="0"/>
              <a:t>1970’lerde yaygınlaşan bu kavram, 1990’lardan itibaren organizasyonların üst düzey liderlerinin stratejik yön belirleme ve uygulama sorumluluğuna odaklanmaya başlamıştır.</a:t>
            </a:r>
          </a:p>
          <a:p>
            <a:pPr algn="just"/>
            <a:r>
              <a:rPr lang="tr-TR" sz="2200" b="1" dirty="0"/>
              <a:t>Kütüphane ve bilgi hizmetleri yöneticileri tarafından stratejik planlama kavramlarının ve tekniklerinin benimsenmesi genel eğilimi izlemiştir.</a:t>
            </a:r>
          </a:p>
          <a:p>
            <a:pPr algn="just"/>
            <a:r>
              <a:rPr lang="tr-TR" sz="2200" b="1" dirty="0"/>
              <a:t>ABD kütüphaneleri 1970'lerden itibaren öncü rol üstlenmiş ve diğer ülkelerdeki kütüphaneler de yavaş yavaş onların izinden gitmiştir </a:t>
            </a:r>
            <a:r>
              <a:rPr lang="tr-TR" sz="1500" b="1" dirty="0"/>
              <a:t>(</a:t>
            </a:r>
            <a:r>
              <a:rPr lang="en-US" sz="1500" b="1" dirty="0" err="1"/>
              <a:t>Corrall</a:t>
            </a:r>
            <a:r>
              <a:rPr lang="en-US" sz="1500" b="1" dirty="0"/>
              <a:t>, 1994</a:t>
            </a:r>
            <a:r>
              <a:rPr lang="tr-TR" sz="1500" b="1" dirty="0"/>
              <a:t>; </a:t>
            </a:r>
            <a:r>
              <a:rPr lang="tr-TR" sz="1500" b="1" dirty="0" err="1"/>
              <a:t>Ganguly</a:t>
            </a:r>
            <a:r>
              <a:rPr lang="tr-TR" sz="1500" b="1" dirty="0"/>
              <a:t>, 2018).</a:t>
            </a:r>
          </a:p>
        </p:txBody>
      </p:sp>
    </p:spTree>
    <p:extLst>
      <p:ext uri="{BB962C8B-B14F-4D97-AF65-F5344CB8AC3E}">
        <p14:creationId xmlns:p14="http://schemas.microsoft.com/office/powerpoint/2010/main" val="1133139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400" b="1" dirty="0">
                <a:solidFill>
                  <a:schemeClr val="tx1"/>
                </a:solidFill>
              </a:rPr>
              <a:t>STRATEJİK PLANLAMA: TARİHSEL SÜREÇ</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2"/>
            <a:ext cx="9438005" cy="5597235"/>
          </a:xfrm>
        </p:spPr>
        <p:txBody>
          <a:bodyPr>
            <a:noAutofit/>
          </a:bodyPr>
          <a:lstStyle/>
          <a:p>
            <a:pPr algn="just"/>
            <a:r>
              <a:rPr lang="tr-TR" sz="2100" b="1" dirty="0"/>
              <a:t>Birleşik Krallık’ta, Britanya Kütüphanesi 1985'te resmi bir stratejik plan hazırlayıp yayınlayan ilk kütüphanelerden biridir ancak kısa sürede üniversite ve devlet kütüphaneleri tarafından da benimsenmiştir.</a:t>
            </a:r>
          </a:p>
          <a:p>
            <a:pPr algn="just"/>
            <a:r>
              <a:rPr lang="tr-TR" sz="2100" b="1" dirty="0"/>
              <a:t>Hem ABD'de hem de Birleşik Krallık’ta, halk kütüphaneleri de 1980'lerde resmi planlama süreçlerini benimsemeye başlamıştır. Kütüphanelerde resmi planlamayı teşvik etmek için bazı merkezi girişimler olmuş; ABD’de ve Birleşik Krallık’ta  kılavuzlar hazırlanmıştır </a:t>
            </a:r>
            <a:r>
              <a:rPr lang="tr-TR" sz="1500" b="1" dirty="0"/>
              <a:t>(</a:t>
            </a:r>
            <a:r>
              <a:rPr lang="en-US" sz="1500" b="1" dirty="0" err="1"/>
              <a:t>Corrall</a:t>
            </a:r>
            <a:r>
              <a:rPr lang="en-US" sz="1500" b="1" dirty="0"/>
              <a:t>, 1994</a:t>
            </a:r>
            <a:r>
              <a:rPr lang="tr-TR" sz="1500" b="1" dirty="0"/>
              <a:t>; </a:t>
            </a:r>
            <a:r>
              <a:rPr lang="tr-TR" sz="1500" b="1" dirty="0" err="1"/>
              <a:t>Ganguly</a:t>
            </a:r>
            <a:r>
              <a:rPr lang="tr-TR" sz="1500" b="1" dirty="0"/>
              <a:t>, 2018).</a:t>
            </a:r>
          </a:p>
          <a:p>
            <a:pPr algn="just"/>
            <a:r>
              <a:rPr lang="tr-TR" sz="2100" b="1" dirty="0"/>
              <a:t>Meslek birliklerinin katkısı uluslararası düzeyde de açıkça görülmektedir; IFLA Genel Konferansı'nda sunulan bildirilerde, ulusal kütüphanelerin temsilcileri, gelişmekte olan ülkeler ve daha zengin ülkeler için stratejik planlamanın önemine işaret etmiş ve bu planlamanın hükümet, kullanıcılar, genel kamuoyu ve meslek camiası nezdinde işlevleri ve rolleri konusunda farkındalık yaratmada ve tartışma başlatmada etkili olduğunu belirtmişlerdir </a:t>
            </a:r>
            <a:r>
              <a:rPr lang="tr-TR" sz="1500" b="1" dirty="0"/>
              <a:t>(</a:t>
            </a:r>
            <a:r>
              <a:rPr lang="en-US" sz="1500" b="1" dirty="0" err="1"/>
              <a:t>Corrall</a:t>
            </a:r>
            <a:r>
              <a:rPr lang="en-US" sz="1500" b="1" dirty="0"/>
              <a:t>, 1994).</a:t>
            </a:r>
            <a:endParaRPr lang="tr-TR" sz="1500" b="1" dirty="0"/>
          </a:p>
        </p:txBody>
      </p:sp>
    </p:spTree>
    <p:extLst>
      <p:ext uri="{BB962C8B-B14F-4D97-AF65-F5344CB8AC3E}">
        <p14:creationId xmlns:p14="http://schemas.microsoft.com/office/powerpoint/2010/main" val="16214673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400" b="1" dirty="0">
                <a:solidFill>
                  <a:schemeClr val="tx1"/>
                </a:solidFill>
              </a:rPr>
              <a:t>STRATEJİK PLANLAMA: TARİHSEL SÜREÇ</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1"/>
            <a:ext cx="9438005" cy="4793673"/>
          </a:xfrm>
        </p:spPr>
        <p:txBody>
          <a:bodyPr>
            <a:noAutofit/>
          </a:bodyPr>
          <a:lstStyle/>
          <a:p>
            <a:pPr algn="just"/>
            <a:r>
              <a:rPr lang="tr-TR" sz="2200" b="1" dirty="0"/>
              <a:t>Özel kütüphanelerdeki gelişmeler daha az belgelenmiş olsa da pratik kılavuzlar yayımlanmıştır.</a:t>
            </a:r>
          </a:p>
          <a:p>
            <a:pPr algn="just"/>
            <a:r>
              <a:rPr lang="tr-TR" sz="2200" b="1" dirty="0"/>
              <a:t>1990'ların ortalarından itibaren, çevresel faktörlerin ve hizmet özelliklerinin kapsamlı bir şekilde belgelenmesinden, ana konuların, önerilen stratejilerin ve amaçlanan sonuçların özlü bir şekilde sunulmasına doğru bir eğilim olmuştur. </a:t>
            </a:r>
          </a:p>
          <a:p>
            <a:pPr algn="just"/>
            <a:r>
              <a:rPr lang="tr-TR" sz="2200" b="1" dirty="0"/>
              <a:t>Kapsanan zaman dilimleri de kısalmış olup, planlar genellikle beş yıl veya daha azıyla sınırlandırılmıştır.</a:t>
            </a:r>
          </a:p>
          <a:p>
            <a:pPr algn="just"/>
            <a:r>
              <a:rPr lang="tr-TR" sz="2200" b="1" dirty="0"/>
              <a:t>Bazı kütüphane yöneticileri, </a:t>
            </a:r>
            <a:r>
              <a:rPr lang="tr-TR" sz="2200" b="1" i="1" dirty="0"/>
              <a:t>«senaryo geliştirme» (</a:t>
            </a:r>
            <a:r>
              <a:rPr lang="tr-TR" sz="2200" b="1" i="1" dirty="0" err="1"/>
              <a:t>scenario</a:t>
            </a:r>
            <a:r>
              <a:rPr lang="tr-TR" sz="2200" b="1" i="1" dirty="0"/>
              <a:t> </a:t>
            </a:r>
            <a:r>
              <a:rPr lang="tr-TR" sz="2200" b="1" i="1" dirty="0" err="1"/>
              <a:t>development</a:t>
            </a:r>
            <a:r>
              <a:rPr lang="tr-TR" sz="2200" b="1" i="1" dirty="0"/>
              <a:t>) </a:t>
            </a:r>
            <a:r>
              <a:rPr lang="tr-TR" sz="2200" b="1" dirty="0"/>
              <a:t>gibi daha sofistike teknikler kullanarak veya kurumlar arası faaliyetler için daha geniş planlar geliştirerek planlama süreçlerinin kapsamını genişletmiştir  </a:t>
            </a:r>
            <a:r>
              <a:rPr lang="tr-TR" sz="1500" b="1" dirty="0"/>
              <a:t>(</a:t>
            </a:r>
            <a:r>
              <a:rPr lang="en-US" sz="1500" b="1" dirty="0" err="1"/>
              <a:t>Corrall</a:t>
            </a:r>
            <a:r>
              <a:rPr lang="en-US" sz="1500" b="1" dirty="0"/>
              <a:t>, 1994). </a:t>
            </a:r>
            <a:endParaRPr lang="tr-TR" sz="1500" b="1" dirty="0"/>
          </a:p>
        </p:txBody>
      </p:sp>
    </p:spTree>
    <p:extLst>
      <p:ext uri="{BB962C8B-B14F-4D97-AF65-F5344CB8AC3E}">
        <p14:creationId xmlns:p14="http://schemas.microsoft.com/office/powerpoint/2010/main" val="31631314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400" b="1" dirty="0">
                <a:solidFill>
                  <a:schemeClr val="tx1"/>
                </a:solidFill>
              </a:rPr>
              <a:t>STRATEJİK PLANLAMA: TARİHSEL SÜREÇ</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2"/>
            <a:ext cx="9438005" cy="4599708"/>
          </a:xfrm>
        </p:spPr>
        <p:txBody>
          <a:bodyPr>
            <a:noAutofit/>
          </a:bodyPr>
          <a:lstStyle/>
          <a:p>
            <a:pPr algn="just"/>
            <a:r>
              <a:rPr lang="tr-TR" sz="2200" b="1" dirty="0"/>
              <a:t>Stratejik planlamanın itici gücü bir bilgi veya belge merkezi içinden gelebilir, ancak genellikle ana kuruluş veya fon sağlayan otorite tarafından bir tür plan hazırlanması gereklidir. </a:t>
            </a:r>
          </a:p>
          <a:p>
            <a:pPr algn="just"/>
            <a:r>
              <a:rPr lang="tr-TR" sz="2200" b="1" dirty="0"/>
              <a:t>Bilgi veya belge merkezi  planlaması, özellikle bilgi/belge sağlama ile ilgili olanlar olmak üzere, belirli birimler veya işlevler için genel organizasyonel hedefler ve stratejilerle ilişkilendirilmelidir. </a:t>
            </a:r>
          </a:p>
          <a:p>
            <a:pPr algn="just"/>
            <a:r>
              <a:rPr lang="tr-TR" sz="2200" b="1" dirty="0"/>
              <a:t>Bilgi veya belge merkezi  planlarının niteliği ve kapsamı, genellikle kütüphane ve bilgi teknolojisi hizmetlerinin yakınsaması ve yeniden yapılandırılması ve bilgi yönetimine yönelik resmi yaklaşımların benimsenmesiyle ilişkili olan işletme genelindeki bilgi veya bilgi stratejilerinin geliştirilmesinden de etkilenecektir </a:t>
            </a:r>
            <a:r>
              <a:rPr lang="tr-TR" sz="1500" b="1" dirty="0"/>
              <a:t>(</a:t>
            </a:r>
            <a:r>
              <a:rPr lang="en-US" sz="1500" b="1" dirty="0" err="1"/>
              <a:t>Corrall</a:t>
            </a:r>
            <a:r>
              <a:rPr lang="en-US" sz="1500" b="1" dirty="0"/>
              <a:t>, 1994).</a:t>
            </a:r>
            <a:endParaRPr lang="tr-TR" sz="1500" b="1" dirty="0"/>
          </a:p>
        </p:txBody>
      </p:sp>
    </p:spTree>
    <p:extLst>
      <p:ext uri="{BB962C8B-B14F-4D97-AF65-F5344CB8AC3E}">
        <p14:creationId xmlns:p14="http://schemas.microsoft.com/office/powerpoint/2010/main" val="3291504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1"/>
            <a:ext cx="9438005" cy="4995225"/>
          </a:xfrm>
        </p:spPr>
        <p:txBody>
          <a:bodyPr>
            <a:noAutofit/>
          </a:bodyPr>
          <a:lstStyle/>
          <a:p>
            <a:pPr marL="0" indent="0" algn="just">
              <a:spcBef>
                <a:spcPts val="0"/>
              </a:spcBef>
              <a:buNone/>
            </a:pPr>
            <a:r>
              <a:rPr lang="tr-TR" sz="2000" b="1" dirty="0"/>
              <a:t>Bilgi ve belge merkezleri, günümüzün bilgi çağında organizasyonların bilgi akışını sağlama, bilgi güvenliğini sağlama ve kullanıcı gereksinimlerini karşılamada kritik bir rol üstlenmektedir. </a:t>
            </a:r>
          </a:p>
          <a:p>
            <a:pPr marL="0" indent="0" algn="just">
              <a:spcBef>
                <a:spcPts val="0"/>
              </a:spcBef>
              <a:buNone/>
            </a:pPr>
            <a:r>
              <a:rPr lang="tr-TR" sz="2000" b="1" dirty="0"/>
              <a:t>Bu merkezlerin etkin yönetimi, sadece kaynakların doğru kullanımını değil, aynı zamanda teknolojik gelişmelerle uyum sağlama, değişen kullanıcı taleplerine yanıt verme ve sürdürülebilirliği garanti altına alma açısından da büyük önem taşımaktadır. </a:t>
            </a:r>
          </a:p>
          <a:p>
            <a:pPr marL="0" indent="0" algn="just">
              <a:spcBef>
                <a:spcPts val="0"/>
              </a:spcBef>
              <a:buNone/>
            </a:pPr>
            <a:r>
              <a:rPr lang="tr-TR" sz="2000" b="1" dirty="0"/>
              <a:t>Bu kapsamda, yönetim işlevleri ve stratejik planlama, bilgi ve belge merkezlerinin uzun dönemli başarısı ve rekabet gücünü artırmada temel taşlar olarak görülmektedir. </a:t>
            </a:r>
          </a:p>
          <a:p>
            <a:pPr marL="0" indent="0" algn="just">
              <a:spcBef>
                <a:spcPts val="0"/>
              </a:spcBef>
              <a:buNone/>
            </a:pPr>
            <a:r>
              <a:rPr lang="tr-TR" sz="2000" b="1" dirty="0"/>
              <a:t>Günümüzde teknolojik yenilikler, dijital dönüşüm ve bilgi güvenliği gibi dinamik faktörler, yönetim süreçlerinin etkinliğini ve uyumunu zorunlu kılmaktadır. </a:t>
            </a:r>
          </a:p>
          <a:p>
            <a:pPr marL="0" indent="0" algn="just">
              <a:spcBef>
                <a:spcPts val="0"/>
              </a:spcBef>
              <a:buNone/>
            </a:pPr>
            <a:r>
              <a:rPr lang="tr-TR" sz="2000" b="1" dirty="0"/>
              <a:t>Bu derste, bilgi ve belge merkezlerinin yönetiminde temel işlevlerin ve stratejik planlama süreçlerinin ayrıntılı olarak incelemesi amaçlanmaktadır.</a:t>
            </a:r>
          </a:p>
        </p:txBody>
      </p:sp>
    </p:spTree>
    <p:extLst>
      <p:ext uri="{BB962C8B-B14F-4D97-AF65-F5344CB8AC3E}">
        <p14:creationId xmlns:p14="http://schemas.microsoft.com/office/powerpoint/2010/main" val="4088613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400" b="1" dirty="0">
                <a:solidFill>
                  <a:schemeClr val="tx1"/>
                </a:solidFill>
              </a:rPr>
              <a:t>STRATEJİK PLANLAMA: TARİHSEL SÜREÇ</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2"/>
            <a:ext cx="9438005" cy="4281053"/>
          </a:xfrm>
        </p:spPr>
        <p:txBody>
          <a:bodyPr>
            <a:noAutofit/>
          </a:bodyPr>
          <a:lstStyle/>
          <a:p>
            <a:pPr algn="just"/>
            <a:r>
              <a:rPr lang="tr-TR" sz="2200" b="1" dirty="0"/>
              <a:t>Stratejik planlama için gereken zaman ve çabaya rağmen, yayımlanan raporlar, hizmetlere ilişkin yeni bakış açıları, fonlama için güçlendirilmiş gerekçeler, kararların daha kolay devredilmesi, özellikle personel ve kullanıcıların planlama sürecine katıldığı durumlarda, değişikliklerin daha fazla sahiplenilmesi ve ortak bir amaç duygusu da dahil olmak üzere önemli faydalara işaret etmektedir.</a:t>
            </a:r>
          </a:p>
          <a:p>
            <a:pPr algn="just"/>
            <a:r>
              <a:rPr lang="tr-TR" sz="2200" b="1" dirty="0"/>
              <a:t>Stratejik planlama ayrıca yöneticilerin kritik sorunları belirlemesine yardımcı olur ve bilgi-belge merkezlerinde performans ölçümü için bir ön koşuldur </a:t>
            </a:r>
            <a:r>
              <a:rPr lang="tr-TR" sz="1500" b="1" dirty="0"/>
              <a:t>(</a:t>
            </a:r>
            <a:r>
              <a:rPr lang="en-US" sz="1500" b="1" dirty="0" err="1"/>
              <a:t>Corrall</a:t>
            </a:r>
            <a:r>
              <a:rPr lang="en-US" sz="1500" b="1" dirty="0"/>
              <a:t>, 1994).</a:t>
            </a:r>
            <a:endParaRPr lang="tr-TR" sz="1500" b="1" dirty="0"/>
          </a:p>
        </p:txBody>
      </p:sp>
    </p:spTree>
    <p:extLst>
      <p:ext uri="{BB962C8B-B14F-4D97-AF65-F5344CB8AC3E}">
        <p14:creationId xmlns:p14="http://schemas.microsoft.com/office/powerpoint/2010/main" val="4447319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400" b="1" dirty="0">
                <a:solidFill>
                  <a:schemeClr val="tx1"/>
                </a:solidFill>
              </a:rPr>
              <a:t>STRATEJİK VE TAKTİKSEL PLANLAMA: KARŞILAŞTIRMA</a:t>
            </a:r>
            <a:endParaRPr lang="en-US" sz="2400" b="1" dirty="0"/>
          </a:p>
        </p:txBody>
      </p:sp>
      <p:graphicFrame>
        <p:nvGraphicFramePr>
          <p:cNvPr id="4" name="İçerik Yer Tutucusu 3">
            <a:extLst>
              <a:ext uri="{FF2B5EF4-FFF2-40B4-BE49-F238E27FC236}">
                <a16:creationId xmlns:a16="http://schemas.microsoft.com/office/drawing/2014/main" id="{8D6D77C1-8F8E-8D7B-B6C9-173E94EE9908}"/>
              </a:ext>
            </a:extLst>
          </p:cNvPr>
          <p:cNvGraphicFramePr>
            <a:graphicFrameLocks noGrp="1"/>
          </p:cNvGraphicFramePr>
          <p:nvPr>
            <p:ph idx="1"/>
            <p:extLst>
              <p:ext uri="{D42A27DB-BD31-4B8C-83A1-F6EECF244321}">
                <p14:modId xmlns:p14="http://schemas.microsoft.com/office/powerpoint/2010/main" val="3071860643"/>
              </p:ext>
            </p:extLst>
          </p:nvPr>
        </p:nvGraphicFramePr>
        <p:xfrm>
          <a:off x="1451113" y="913679"/>
          <a:ext cx="8596311" cy="3881120"/>
        </p:xfrm>
        <a:graphic>
          <a:graphicData uri="http://schemas.openxmlformats.org/drawingml/2006/table">
            <a:tbl>
              <a:tblPr firstRow="1" bandRow="1">
                <a:tableStyleId>{5C22544A-7EE6-4342-B048-85BDC9FD1C3A}</a:tableStyleId>
              </a:tblPr>
              <a:tblGrid>
                <a:gridCol w="2865437">
                  <a:extLst>
                    <a:ext uri="{9D8B030D-6E8A-4147-A177-3AD203B41FA5}">
                      <a16:colId xmlns:a16="http://schemas.microsoft.com/office/drawing/2014/main" val="4041847340"/>
                    </a:ext>
                  </a:extLst>
                </a:gridCol>
                <a:gridCol w="2865437">
                  <a:extLst>
                    <a:ext uri="{9D8B030D-6E8A-4147-A177-3AD203B41FA5}">
                      <a16:colId xmlns:a16="http://schemas.microsoft.com/office/drawing/2014/main" val="739283515"/>
                    </a:ext>
                  </a:extLst>
                </a:gridCol>
                <a:gridCol w="2865437">
                  <a:extLst>
                    <a:ext uri="{9D8B030D-6E8A-4147-A177-3AD203B41FA5}">
                      <a16:colId xmlns:a16="http://schemas.microsoft.com/office/drawing/2014/main" val="1148531259"/>
                    </a:ext>
                  </a:extLst>
                </a:gridCol>
              </a:tblGrid>
              <a:tr h="370840">
                <a:tc>
                  <a:txBody>
                    <a:bodyPr/>
                    <a:lstStyle/>
                    <a:p>
                      <a:r>
                        <a:rPr lang="tr-TR" dirty="0"/>
                        <a:t>ÖZELLİK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r>
                        <a:rPr lang="tr-TR" dirty="0"/>
                        <a:t>STRATEJİK PLANLAMA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r>
                        <a:rPr lang="tr-TR" dirty="0"/>
                        <a:t>TAKTİK PLANLAMA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extLst>
                  <a:ext uri="{0D108BD9-81ED-4DB2-BD59-A6C34878D82A}">
                    <a16:rowId xmlns:a16="http://schemas.microsoft.com/office/drawing/2014/main" val="1504291887"/>
                  </a:ext>
                </a:extLst>
              </a:tr>
              <a:tr h="370840">
                <a:tc>
                  <a:txBody>
                    <a:bodyPr/>
                    <a:lstStyle/>
                    <a:p>
                      <a:r>
                        <a:rPr lang="tr-TR" sz="1600" b="1" dirty="0"/>
                        <a:t>Amaç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600" b="1" dirty="0"/>
                        <a:t>Uzun vadeli büyük hedefler ve vizyon belirlemek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tr-TR" sz="1600" b="1" dirty="0"/>
                        <a:t>Bu hedeflere ulaşmak için kısa vadeli adımlar atmak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3447412026"/>
                  </a:ext>
                </a:extLst>
              </a:tr>
              <a:tr h="370840">
                <a:tc>
                  <a:txBody>
                    <a:bodyPr/>
                    <a:lstStyle/>
                    <a:p>
                      <a:r>
                        <a:rPr lang="tr-TR" sz="1600" b="1" dirty="0"/>
                        <a:t>Kapsam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600" b="1" dirty="0"/>
                        <a:t>Kuruluşun tüm uzun dönemli geliştirilecek yönleri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tr-TR" sz="1600" b="1" dirty="0"/>
                        <a:t>Belirli projeler ve günlük operasyonlar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3518405175"/>
                  </a:ext>
                </a:extLst>
              </a:tr>
              <a:tr h="370840">
                <a:tc>
                  <a:txBody>
                    <a:bodyPr/>
                    <a:lstStyle/>
                    <a:p>
                      <a:r>
                        <a:rPr lang="tr-TR" sz="1600" b="1" dirty="0"/>
                        <a:t>Zaman Çerçevesi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600" b="1" dirty="0"/>
                        <a:t>3-5 yıl veya daha uzun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tr-TR" sz="1600" b="1" dirty="0"/>
                        <a:t>Haftalar, aylar, 1-2 yıl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3554044263"/>
                  </a:ext>
                </a:extLst>
              </a:tr>
              <a:tr h="370840">
                <a:tc>
                  <a:txBody>
                    <a:bodyPr/>
                    <a:lstStyle/>
                    <a:p>
                      <a:r>
                        <a:rPr lang="tr-TR" sz="1600" b="1" dirty="0"/>
                        <a:t>Odak Noktası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600" b="1" dirty="0"/>
                        <a:t>Büyük resim ve genel yön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tr-TR" sz="1600" b="1" dirty="0"/>
                        <a:t>Detaylar, uygulama ve operasyonlar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285746655"/>
                  </a:ext>
                </a:extLst>
              </a:tr>
              <a:tr h="370840">
                <a:tc>
                  <a:txBody>
                    <a:bodyPr/>
                    <a:lstStyle/>
                    <a:p>
                      <a:r>
                        <a:rPr lang="tr-TR" sz="1600" b="1" dirty="0"/>
                        <a:t>Değişim Hızı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600" b="1" dirty="0"/>
                        <a:t>Daha az değişir, uzun dönemli planlar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tr-TR" sz="1600" b="1" dirty="0"/>
                        <a:t>Esnektir, değişen koşullara göre güncellenir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2994860560"/>
                  </a:ext>
                </a:extLst>
              </a:tr>
              <a:tr h="370840">
                <a:tc>
                  <a:txBody>
                    <a:bodyPr/>
                    <a:lstStyle/>
                    <a:p>
                      <a:r>
                        <a:rPr lang="tr-TR" sz="1600" b="1" dirty="0"/>
                        <a:t>Örnek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600" b="1" dirty="0"/>
                        <a:t>Kuruluşun küresel gelişimi, vizyonu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tr-TR" sz="1600" b="1" dirty="0"/>
                        <a:t>Belirli proje adımları, faaliyetler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2968083972"/>
                  </a:ext>
                </a:extLst>
              </a:tr>
            </a:tbl>
          </a:graphicData>
        </a:graphic>
      </p:graphicFrame>
    </p:spTree>
    <p:extLst>
      <p:ext uri="{BB962C8B-B14F-4D97-AF65-F5344CB8AC3E}">
        <p14:creationId xmlns:p14="http://schemas.microsoft.com/office/powerpoint/2010/main" val="7536943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400" b="1" dirty="0">
                <a:solidFill>
                  <a:schemeClr val="tx1"/>
                </a:solidFill>
              </a:rPr>
              <a:t>STRATEJİK VE TAKTİKSEL PLANLAMA</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2"/>
            <a:ext cx="9438005" cy="5237017"/>
          </a:xfrm>
        </p:spPr>
        <p:txBody>
          <a:bodyPr>
            <a:noAutofit/>
          </a:bodyPr>
          <a:lstStyle/>
          <a:p>
            <a:pPr algn="just">
              <a:spcBef>
                <a:spcPts val="600"/>
              </a:spcBef>
            </a:pPr>
            <a:r>
              <a:rPr lang="tr-TR" sz="1900" b="1" dirty="0"/>
              <a:t>Stratejik plan büyük resmi ve uzun dönemli vizyonu belirler.  </a:t>
            </a:r>
          </a:p>
          <a:p>
            <a:pPr algn="just">
              <a:spcBef>
                <a:spcPts val="600"/>
              </a:spcBef>
            </a:pPr>
            <a:r>
              <a:rPr lang="tr-TR" sz="1900" b="1" dirty="0"/>
              <a:t>Taktik plan ise bu vizyonu kısa dönemli adımlara böler ve günlük faaliyetlere dönüştürür.</a:t>
            </a:r>
          </a:p>
          <a:p>
            <a:pPr algn="just">
              <a:spcBef>
                <a:spcPts val="600"/>
              </a:spcBef>
            </a:pPr>
            <a:r>
              <a:rPr lang="tr-TR" sz="1900" b="1" dirty="0"/>
              <a:t>Strateji büyük resmi çizdiği için uzun dönemli hedefleri belirlerken değişim ve yenilikleri de içerir. </a:t>
            </a:r>
          </a:p>
          <a:p>
            <a:pPr algn="just">
              <a:spcBef>
                <a:spcPts val="600"/>
              </a:spcBef>
            </a:pPr>
            <a:r>
              <a:rPr lang="tr-TR" sz="1900" b="1" dirty="0"/>
              <a:t>Taktik ise bu stratejiyi hayata geçirmek için somut ve ölçülebilir adımlar sağlar.</a:t>
            </a:r>
          </a:p>
          <a:p>
            <a:pPr algn="just">
              <a:spcBef>
                <a:spcPts val="600"/>
              </a:spcBef>
            </a:pPr>
            <a:r>
              <a:rPr lang="tr-TR" sz="1900" b="1" dirty="0"/>
              <a:t>Stratejik planlar daha az değişir ve uzun dönemli düşünülür.  </a:t>
            </a:r>
          </a:p>
          <a:p>
            <a:pPr algn="just">
              <a:spcBef>
                <a:spcPts val="600"/>
              </a:spcBef>
            </a:pPr>
            <a:r>
              <a:rPr lang="tr-TR" sz="1900" b="1" dirty="0"/>
              <a:t>Taktik planlar ise piyasa veya iç dinamiklere göre sık sık güncellenebilir.</a:t>
            </a:r>
          </a:p>
          <a:p>
            <a:pPr algn="just">
              <a:spcBef>
                <a:spcPts val="600"/>
              </a:spcBef>
            </a:pPr>
            <a:r>
              <a:rPr lang="tr-TR" sz="1900" b="1" dirty="0"/>
              <a:t>Stratejik ve taktik planlama birbirini tamamlayan süreçlerdir.  Her ikisi de doğru zamanda ve doğru şekilde kullanıldığında, kurumların başarıyla ilerlemesini sağlar. </a:t>
            </a:r>
          </a:p>
          <a:p>
            <a:pPr algn="just">
              <a:spcBef>
                <a:spcPts val="600"/>
              </a:spcBef>
            </a:pPr>
            <a:r>
              <a:rPr lang="tr-TR" sz="1900" b="1" dirty="0"/>
              <a:t>Strateji olmadan taktikler amaçsız kalabilir; taktik olmadan ise büyük hedefler hayal olur. Bu yüzden, ikisinin uyum içinde olması, kurumların sürdürülebilir başarısı için vazgeçilmezdir.</a:t>
            </a:r>
          </a:p>
        </p:txBody>
      </p:sp>
    </p:spTree>
    <p:extLst>
      <p:ext uri="{BB962C8B-B14F-4D97-AF65-F5344CB8AC3E}">
        <p14:creationId xmlns:p14="http://schemas.microsoft.com/office/powerpoint/2010/main" val="23949035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008870"/>
          </a:xfrm>
        </p:spPr>
        <p:txBody>
          <a:bodyPr>
            <a:noAutofit/>
          </a:bodyPr>
          <a:lstStyle/>
          <a:p>
            <a:pPr marL="0" indent="0" algn="just">
              <a:buNone/>
            </a:pPr>
            <a:r>
              <a:rPr lang="tr-TR" sz="1900" b="1" dirty="0"/>
              <a:t>Bilgi ve belge merkezlerinin yönetimi, karmaşık ve çok boyutlu süreçleri içermekte olup, planlama, örgütleme, liderlik ve denetim aşamalarını etkin biçimde yürütmeyi gerektirir. </a:t>
            </a:r>
          </a:p>
          <a:p>
            <a:pPr marL="0" indent="0" algn="just">
              <a:buNone/>
            </a:pPr>
            <a:r>
              <a:rPr lang="tr-TR" sz="1900" b="1" dirty="0"/>
              <a:t>Bu merkezler, teknolojik gelişmeler ve kullanıcı taleplerindeki artışla birlikte, stratejik planlama ve yönetim işlevlerinin önemini her geçen gün daha da artırmaktadır. </a:t>
            </a:r>
          </a:p>
          <a:p>
            <a:pPr marL="0" indent="0" algn="just">
              <a:buNone/>
            </a:pPr>
            <a:r>
              <a:rPr lang="tr-TR" sz="1900" b="1" dirty="0"/>
              <a:t>Günümüzde, dijital dönüşüm, bilgi güvenliği ve sürdürülebilirlik gibi ögeler, yönetim süreçlerinin temel bileşenleri durumuna gelmiştir. </a:t>
            </a:r>
          </a:p>
          <a:p>
            <a:pPr marL="0" indent="0" algn="just">
              <a:buNone/>
            </a:pPr>
            <a:r>
              <a:rPr lang="tr-TR" sz="1900" b="1" dirty="0"/>
              <a:t>Bu bağlamda, kurumların vizyon ve misyonlarına uygun, esnek ve uyum sağlayabilir stratejiler geliştirmeleri, uzun dönemli başarı ve rekabet avantajı için kaçınılmazdır. </a:t>
            </a:r>
          </a:p>
          <a:p>
            <a:pPr marL="0" indent="0" algn="just">
              <a:buNone/>
            </a:pPr>
            <a:r>
              <a:rPr lang="tr-TR" sz="1900" b="1" dirty="0"/>
              <a:t>Ayrıca, performans ölçüm ve sürekli iyileştirme mekanizmalarının kurulması, bilgi merkezlerinin etkin ve verimli hizmet sunmasını sağlayan en önemli ögelerden biridir. </a:t>
            </a:r>
          </a:p>
        </p:txBody>
      </p:sp>
    </p:spTree>
    <p:extLst>
      <p:ext uri="{BB962C8B-B14F-4D97-AF65-F5344CB8AC3E}">
        <p14:creationId xmlns:p14="http://schemas.microsoft.com/office/powerpoint/2010/main" val="38852728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551670"/>
          </a:xfrm>
        </p:spPr>
        <p:txBody>
          <a:bodyPr>
            <a:noAutofit/>
          </a:bodyPr>
          <a:lstStyle/>
          <a:p>
            <a:pPr marL="0" indent="0" algn="just">
              <a:buNone/>
            </a:pPr>
            <a:r>
              <a:rPr lang="tr-TR" sz="1900" b="1" dirty="0"/>
              <a:t>Bilgi ve belge merkezlerinin yönetimi, kaynakların etkin kullanımı, stratejik planlama, teknolojik altyapı ve değişen kullanıcı gereksinimlerine uyum sağlama açısından bütünsel bir yaklaşım gerektirir. </a:t>
            </a:r>
          </a:p>
          <a:p>
            <a:pPr marL="0" indent="0" algn="just">
              <a:buNone/>
            </a:pPr>
            <a:r>
              <a:rPr lang="tr-TR" sz="1900" b="1" dirty="0"/>
              <a:t>Bu süreçte, yönetim işlevleri ve stratejik planlama adımlarının uyum içinde yürütülmesi, merkezlerin sürdürülebilirliği ve rekabet gücünü artırır. </a:t>
            </a:r>
          </a:p>
          <a:p>
            <a:pPr marL="0" indent="0" algn="just">
              <a:buNone/>
            </a:pPr>
            <a:r>
              <a:rPr lang="tr-TR" sz="1900" b="1" dirty="0"/>
              <a:t>Ayrıca, teknolojik gelişmeler ve dijital dönüşümle birlikte, bilgi güvenliği ve yenilikçilik ön plana çıkmaktadır. </a:t>
            </a:r>
          </a:p>
          <a:p>
            <a:pPr marL="0" indent="0" algn="just">
              <a:buNone/>
            </a:pPr>
            <a:r>
              <a:rPr lang="tr-TR" sz="1900" b="1" dirty="0"/>
              <a:t>Bu nedenle, kurumların vizyon ve misyonlarına uygun, esnek ve yenilikçi stratejiler geliştirmeleri, performansın düzenli izlenmesi ve sürekli iyileştirme ile desteklenmelidir. </a:t>
            </a:r>
          </a:p>
          <a:p>
            <a:pPr marL="0" indent="0" algn="just">
              <a:buNone/>
            </a:pPr>
            <a:r>
              <a:rPr lang="tr-TR" sz="1900" b="1" dirty="0"/>
              <a:t>Sonuçta, bilgi ve belge merkezlerinin etkin yönetimi, yalnızca güncel teknolojilere uyum sağlamak değil, aynı zamanda kurumların uzun dönemli hedeflerine ulaşmasında temel bir güç kaynağıdır.</a:t>
            </a:r>
          </a:p>
        </p:txBody>
      </p:sp>
    </p:spTree>
    <p:extLst>
      <p:ext uri="{BB962C8B-B14F-4D97-AF65-F5344CB8AC3E}">
        <p14:creationId xmlns:p14="http://schemas.microsoft.com/office/powerpoint/2010/main" val="25327592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7881" y="0"/>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2"/>
            <a:ext cx="9302802" cy="5357240"/>
          </a:xfrm>
        </p:spPr>
        <p:txBody>
          <a:bodyPr>
            <a:noAutofit/>
          </a:bodyPr>
          <a:lstStyle/>
          <a:p>
            <a:pPr algn="just"/>
            <a:r>
              <a:rPr lang="en-US" sz="1500" b="1" dirty="0" err="1">
                <a:solidFill>
                  <a:schemeClr val="tx1"/>
                </a:solidFill>
              </a:rPr>
              <a:t>Corrall</a:t>
            </a:r>
            <a:r>
              <a:rPr lang="en-US" sz="1500" b="1" dirty="0">
                <a:solidFill>
                  <a:schemeClr val="tx1"/>
                </a:solidFill>
              </a:rPr>
              <a:t>, S. (1994). </a:t>
            </a:r>
            <a:r>
              <a:rPr lang="en-US" sz="1500" b="1" i="1" dirty="0">
                <a:solidFill>
                  <a:schemeClr val="tx1"/>
                </a:solidFill>
              </a:rPr>
              <a:t>Strategic planning in library and information services</a:t>
            </a:r>
            <a:r>
              <a:rPr lang="en-US" sz="1500" b="1" dirty="0">
                <a:solidFill>
                  <a:schemeClr val="tx1"/>
                </a:solidFill>
              </a:rPr>
              <a:t>. </a:t>
            </a:r>
            <a:r>
              <a:rPr lang="en-US" sz="1500" b="1" dirty="0">
                <a:solidFill>
                  <a:schemeClr val="tx1"/>
                </a:solidFill>
                <a:hlinkClick r:id="rId2"/>
              </a:rPr>
              <a:t>https://www.researchgate.net/publication/33042969_Strategic_planning_in_library_and_information_services</a:t>
            </a:r>
            <a:endParaRPr lang="tr-TR" sz="1500" b="1" dirty="0">
              <a:solidFill>
                <a:schemeClr val="tx1"/>
              </a:solidFill>
            </a:endParaRPr>
          </a:p>
          <a:p>
            <a:pPr algn="just"/>
            <a:r>
              <a:rPr lang="tr-TR" sz="1500" b="1" dirty="0" err="1">
                <a:solidFill>
                  <a:schemeClr val="tx1"/>
                </a:solidFill>
              </a:rPr>
              <a:t>Ganguly</a:t>
            </a:r>
            <a:r>
              <a:rPr lang="tr-TR" sz="1500" b="1" dirty="0">
                <a:solidFill>
                  <a:schemeClr val="tx1"/>
                </a:solidFill>
              </a:rPr>
              <a:t>, S. (2018). </a:t>
            </a:r>
            <a:r>
              <a:rPr lang="tr-TR" sz="1500" b="1" i="1" dirty="0">
                <a:solidFill>
                  <a:schemeClr val="tx1"/>
                </a:solidFill>
              </a:rPr>
              <a:t>Strategic </a:t>
            </a:r>
            <a:r>
              <a:rPr lang="tr-TR" sz="1500" b="1" i="1" dirty="0" err="1">
                <a:solidFill>
                  <a:schemeClr val="tx1"/>
                </a:solidFill>
              </a:rPr>
              <a:t>planning</a:t>
            </a:r>
            <a:r>
              <a:rPr lang="tr-TR" sz="1500" b="1" i="1" dirty="0">
                <a:solidFill>
                  <a:schemeClr val="tx1"/>
                </a:solidFill>
              </a:rPr>
              <a:t>.</a:t>
            </a:r>
            <a:r>
              <a:rPr lang="tr-TR" sz="1500" b="1" dirty="0">
                <a:solidFill>
                  <a:schemeClr val="tx1"/>
                </a:solidFill>
              </a:rPr>
              <a:t> </a:t>
            </a:r>
            <a:r>
              <a:rPr lang="tr-TR" sz="1500" b="1" dirty="0">
                <a:solidFill>
                  <a:schemeClr val="tx1"/>
                </a:solidFill>
                <a:hlinkClick r:id="rId3"/>
              </a:rPr>
              <a:t>https://ebooks.inflibnet.ac.in/lisp6/chapter/strategic-planning/</a:t>
            </a:r>
            <a:endParaRPr lang="tr-TR" sz="1500" b="1" dirty="0">
              <a:solidFill>
                <a:schemeClr val="tx1"/>
              </a:solidFill>
            </a:endParaRPr>
          </a:p>
          <a:p>
            <a:pPr algn="just"/>
            <a:r>
              <a:rPr lang="tr-TR" sz="1500" b="1" dirty="0">
                <a:solidFill>
                  <a:schemeClr val="tx1"/>
                </a:solidFill>
              </a:rPr>
              <a:t>Koçel, T. (2011). </a:t>
            </a:r>
            <a:r>
              <a:rPr lang="tr-TR" sz="1500" b="1" i="1" dirty="0">
                <a:solidFill>
                  <a:schemeClr val="tx1"/>
                </a:solidFill>
              </a:rPr>
              <a:t>İşletme yöneticiliği: Yönetim ve organizasyon, organizasyonlarda davranış, klâsik, modern, çağdaş ve güncel yaklaşımlar </a:t>
            </a:r>
            <a:r>
              <a:rPr lang="tr-TR" sz="1500" b="1" dirty="0">
                <a:solidFill>
                  <a:schemeClr val="tx1"/>
                </a:solidFill>
              </a:rPr>
              <a:t>(13. bs.). Beta.</a:t>
            </a:r>
          </a:p>
          <a:p>
            <a:pPr algn="just"/>
            <a:r>
              <a:rPr lang="tr-TR" sz="1500" b="1" dirty="0" err="1">
                <a:solidFill>
                  <a:schemeClr val="tx1"/>
                </a:solidFill>
              </a:rPr>
              <a:t>Kurulgan</a:t>
            </a:r>
            <a:r>
              <a:rPr lang="tr-TR" sz="1500" b="1" dirty="0">
                <a:solidFill>
                  <a:schemeClr val="tx1"/>
                </a:solidFill>
              </a:rPr>
              <a:t>, M. (2015). </a:t>
            </a:r>
            <a:r>
              <a:rPr lang="tr-TR" sz="1500" b="1" i="1" dirty="0">
                <a:solidFill>
                  <a:schemeClr val="tx1"/>
                </a:solidFill>
              </a:rPr>
              <a:t>Çağdaş bilgi-belge merkezlerinde yönetim ve organizasyon: </a:t>
            </a:r>
            <a:r>
              <a:rPr lang="tr-TR" sz="1500" b="1" i="1" dirty="0" err="1">
                <a:solidFill>
                  <a:schemeClr val="tx1"/>
                </a:solidFill>
              </a:rPr>
              <a:t>Literature</a:t>
            </a:r>
            <a:r>
              <a:rPr lang="tr-TR" sz="1500" b="1" i="1" dirty="0">
                <a:solidFill>
                  <a:schemeClr val="tx1"/>
                </a:solidFill>
              </a:rPr>
              <a:t> yönelik karşılaştırmalı bir analiz. </a:t>
            </a:r>
            <a:r>
              <a:rPr lang="tr-TR" sz="1500" b="1" dirty="0">
                <a:solidFill>
                  <a:schemeClr val="tx1"/>
                </a:solidFill>
              </a:rPr>
              <a:t>Türk Kütüphaneciler Derneği.</a:t>
            </a:r>
          </a:p>
          <a:p>
            <a:pPr algn="just"/>
            <a:r>
              <a:rPr lang="tr-TR" sz="1500" b="1" dirty="0" err="1">
                <a:solidFill>
                  <a:schemeClr val="tx1"/>
                </a:solidFill>
              </a:rPr>
              <a:t>Mammadov</a:t>
            </a:r>
            <a:r>
              <a:rPr lang="tr-TR" sz="1500" b="1" dirty="0">
                <a:solidFill>
                  <a:schemeClr val="tx1"/>
                </a:solidFill>
              </a:rPr>
              <a:t>, E. ve </a:t>
            </a:r>
            <a:r>
              <a:rPr lang="tr-TR" sz="1500" b="1" dirty="0" err="1">
                <a:solidFill>
                  <a:schemeClr val="tx1"/>
                </a:solidFill>
              </a:rPr>
              <a:t>Mahammadli</a:t>
            </a:r>
            <a:r>
              <a:rPr lang="tr-TR" sz="1500" b="1" dirty="0">
                <a:solidFill>
                  <a:schemeClr val="tx1"/>
                </a:solidFill>
              </a:rPr>
              <a:t>, D. (2025). Modern </a:t>
            </a:r>
            <a:r>
              <a:rPr lang="tr-TR" sz="1500" b="1" dirty="0" err="1">
                <a:solidFill>
                  <a:schemeClr val="tx1"/>
                </a:solidFill>
              </a:rPr>
              <a:t>problems</a:t>
            </a:r>
            <a:r>
              <a:rPr lang="tr-TR" sz="1500" b="1" dirty="0">
                <a:solidFill>
                  <a:schemeClr val="tx1"/>
                </a:solidFill>
              </a:rPr>
              <a:t> of </a:t>
            </a:r>
            <a:r>
              <a:rPr lang="tr-TR" sz="1500" b="1" dirty="0" err="1">
                <a:solidFill>
                  <a:schemeClr val="tx1"/>
                </a:solidFill>
              </a:rPr>
              <a:t>library</a:t>
            </a:r>
            <a:r>
              <a:rPr lang="tr-TR" sz="1500" b="1" dirty="0">
                <a:solidFill>
                  <a:schemeClr val="tx1"/>
                </a:solidFill>
              </a:rPr>
              <a:t> </a:t>
            </a:r>
            <a:r>
              <a:rPr lang="tr-TR" sz="1500" b="1" dirty="0" err="1">
                <a:solidFill>
                  <a:schemeClr val="tx1"/>
                </a:solidFill>
              </a:rPr>
              <a:t>and</a:t>
            </a:r>
            <a:r>
              <a:rPr lang="tr-TR" sz="1500" b="1" dirty="0">
                <a:solidFill>
                  <a:schemeClr val="tx1"/>
                </a:solidFill>
              </a:rPr>
              <a:t> </a:t>
            </a:r>
            <a:r>
              <a:rPr lang="tr-TR" sz="1500" b="1" dirty="0" err="1">
                <a:solidFill>
                  <a:schemeClr val="tx1"/>
                </a:solidFill>
              </a:rPr>
              <a:t>ınformation</a:t>
            </a:r>
            <a:r>
              <a:rPr lang="tr-TR" sz="1500" b="1" dirty="0">
                <a:solidFill>
                  <a:schemeClr val="tx1"/>
                </a:solidFill>
              </a:rPr>
              <a:t> </a:t>
            </a:r>
            <a:r>
              <a:rPr lang="tr-TR" sz="1500" b="1" dirty="0" err="1">
                <a:solidFill>
                  <a:schemeClr val="tx1"/>
                </a:solidFill>
              </a:rPr>
              <a:t>resources</a:t>
            </a:r>
            <a:r>
              <a:rPr lang="tr-TR" sz="1500" b="1" dirty="0">
                <a:solidFill>
                  <a:schemeClr val="tx1"/>
                </a:solidFill>
              </a:rPr>
              <a:t> </a:t>
            </a:r>
            <a:r>
              <a:rPr lang="tr-TR" sz="1500" b="1" dirty="0" err="1">
                <a:solidFill>
                  <a:schemeClr val="tx1"/>
                </a:solidFill>
              </a:rPr>
              <a:t>management</a:t>
            </a:r>
            <a:r>
              <a:rPr lang="tr-TR" sz="1500" b="1" dirty="0">
                <a:solidFill>
                  <a:schemeClr val="tx1"/>
                </a:solidFill>
              </a:rPr>
              <a:t>. </a:t>
            </a:r>
            <a:r>
              <a:rPr lang="tr-TR" sz="1500" b="1" i="1" dirty="0">
                <a:solidFill>
                  <a:schemeClr val="tx1"/>
                </a:solidFill>
              </a:rPr>
              <a:t>Akademik Tarih ve Düşünce Dergisi</a:t>
            </a:r>
            <a:r>
              <a:rPr lang="tr-TR" sz="1500" b="1" dirty="0">
                <a:solidFill>
                  <a:schemeClr val="tx1"/>
                </a:solidFill>
              </a:rPr>
              <a:t>, 12 (3), 996-1007.</a:t>
            </a:r>
          </a:p>
          <a:p>
            <a:pPr algn="just"/>
            <a:r>
              <a:rPr lang="tr-TR" sz="1500" b="1" dirty="0" err="1">
                <a:solidFill>
                  <a:schemeClr val="tx1"/>
                </a:solidFill>
              </a:rPr>
              <a:t>Organimi</a:t>
            </a:r>
            <a:r>
              <a:rPr lang="tr-TR" sz="1500" b="1" dirty="0">
                <a:solidFill>
                  <a:schemeClr val="tx1"/>
                </a:solidFill>
              </a:rPr>
              <a:t> (2024, 6 Haziran). </a:t>
            </a:r>
            <a:r>
              <a:rPr lang="en-US" sz="1500" b="1" i="1" dirty="0">
                <a:solidFill>
                  <a:schemeClr val="tx1"/>
                </a:solidFill>
              </a:rPr>
              <a:t>What is Tactical Planning In Business?</a:t>
            </a:r>
            <a:r>
              <a:rPr lang="tr-TR" sz="1500" b="1" i="1" dirty="0">
                <a:solidFill>
                  <a:schemeClr val="tx1"/>
                </a:solidFill>
              </a:rPr>
              <a:t> </a:t>
            </a:r>
            <a:r>
              <a:rPr lang="tr-TR" sz="1500" b="1" i="1" dirty="0">
                <a:solidFill>
                  <a:schemeClr val="tx1"/>
                </a:solidFill>
                <a:hlinkClick r:id="rId4"/>
              </a:rPr>
              <a:t>https://www.organimi.com/what-is-tactical-planning/</a:t>
            </a:r>
            <a:endParaRPr lang="tr-TR" sz="1500" b="1" i="1" dirty="0">
              <a:solidFill>
                <a:schemeClr val="tx1"/>
              </a:solidFill>
            </a:endParaRPr>
          </a:p>
          <a:p>
            <a:pPr algn="just"/>
            <a:r>
              <a:rPr lang="tr-TR" sz="1500" b="1" dirty="0">
                <a:solidFill>
                  <a:schemeClr val="tx1"/>
                </a:solidFill>
              </a:rPr>
              <a:t>Şener, B. (2001). </a:t>
            </a:r>
            <a:r>
              <a:rPr lang="tr-TR" sz="1500" b="1" i="1" dirty="0">
                <a:solidFill>
                  <a:schemeClr val="tx1"/>
                </a:solidFill>
              </a:rPr>
              <a:t>Modern otel işletmelerinde yönetim ve organizasyon </a:t>
            </a:r>
            <a:r>
              <a:rPr lang="tr-TR" sz="1500" b="1" dirty="0">
                <a:solidFill>
                  <a:schemeClr val="tx1"/>
                </a:solidFill>
              </a:rPr>
              <a:t>(3. bs.). Detay.</a:t>
            </a:r>
          </a:p>
          <a:p>
            <a:pPr algn="just"/>
            <a:r>
              <a:rPr lang="tr-TR" sz="1500" b="1" dirty="0" err="1">
                <a:solidFill>
                  <a:schemeClr val="tx1"/>
                </a:solidFill>
              </a:rPr>
              <a:t>Quality</a:t>
            </a:r>
            <a:r>
              <a:rPr lang="tr-TR" sz="1500" b="1" dirty="0">
                <a:solidFill>
                  <a:schemeClr val="tx1"/>
                </a:solidFill>
              </a:rPr>
              <a:t> </a:t>
            </a:r>
            <a:r>
              <a:rPr lang="tr-TR" sz="1500" b="1" dirty="0" err="1">
                <a:solidFill>
                  <a:schemeClr val="tx1"/>
                </a:solidFill>
              </a:rPr>
              <a:t>Gurus</a:t>
            </a:r>
            <a:r>
              <a:rPr lang="tr-TR" sz="1500" b="1" dirty="0">
                <a:solidFill>
                  <a:schemeClr val="tx1"/>
                </a:solidFill>
              </a:rPr>
              <a:t> (2026).</a:t>
            </a:r>
            <a:r>
              <a:rPr lang="en-US" sz="1500" b="1" dirty="0">
                <a:solidFill>
                  <a:schemeClr val="tx1"/>
                </a:solidFill>
              </a:rPr>
              <a:t> </a:t>
            </a:r>
            <a:r>
              <a:rPr lang="en-US" sz="1500" b="1" i="1" dirty="0">
                <a:solidFill>
                  <a:schemeClr val="tx1"/>
                </a:solidFill>
              </a:rPr>
              <a:t>Tactical vs Strategic Planning: What’s the Difference?</a:t>
            </a:r>
            <a:r>
              <a:rPr lang="tr-TR" sz="1500" b="1" dirty="0">
                <a:solidFill>
                  <a:schemeClr val="tx1"/>
                </a:solidFill>
              </a:rPr>
              <a:t> </a:t>
            </a:r>
            <a:r>
              <a:rPr lang="tr-TR" sz="1500" b="1" dirty="0">
                <a:solidFill>
                  <a:schemeClr val="tx1"/>
                </a:solidFill>
                <a:hlinkClick r:id="rId5"/>
              </a:rPr>
              <a:t>https://www.qualitygurus.com/tactical-vs-strategic-planning-whats-the-difference/</a:t>
            </a:r>
            <a:endParaRPr lang="tr-TR" sz="1500" b="1" dirty="0">
              <a:solidFill>
                <a:schemeClr val="tx1"/>
              </a:solidFill>
            </a:endParaRPr>
          </a:p>
          <a:p>
            <a:pPr algn="just"/>
            <a:r>
              <a:rPr lang="tr-TR" sz="1500" b="1" dirty="0">
                <a:solidFill>
                  <a:schemeClr val="tx1"/>
                </a:solidFill>
              </a:rPr>
              <a:t>Yontar, A. (1995). </a:t>
            </a:r>
            <a:r>
              <a:rPr lang="tr-TR" sz="1500" b="1" i="1" dirty="0">
                <a:solidFill>
                  <a:schemeClr val="tx1"/>
                </a:solidFill>
              </a:rPr>
              <a:t>Kütüphane ve belge-bilgi merkezlerinde bilimsel yönetimin önemi</a:t>
            </a:r>
            <a:r>
              <a:rPr lang="tr-TR" sz="1500" b="1" dirty="0">
                <a:solidFill>
                  <a:schemeClr val="tx1"/>
                </a:solidFill>
              </a:rPr>
              <a:t>. Türk Kütüphaneciler Derneği İstanbul Şubesi Yayınları.</a:t>
            </a:r>
            <a:endParaRPr lang="tr-TR" sz="1200" b="1" dirty="0">
              <a:solidFill>
                <a:schemeClr val="tx1"/>
              </a:solidFill>
            </a:endParaRPr>
          </a:p>
        </p:txBody>
      </p:sp>
    </p:spTree>
    <p:extLst>
      <p:ext uri="{BB962C8B-B14F-4D97-AF65-F5344CB8AC3E}">
        <p14:creationId xmlns:p14="http://schemas.microsoft.com/office/powerpoint/2010/main" val="205363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9"/>
          </a:xfrm>
        </p:spPr>
        <p:txBody>
          <a:bodyPr>
            <a:noAutofit/>
          </a:bodyPr>
          <a:lstStyle/>
          <a:p>
            <a:pPr algn="ctr"/>
            <a:r>
              <a:rPr lang="tr-TR" sz="2400" b="1" dirty="0">
                <a:solidFill>
                  <a:schemeClr val="tx1"/>
                </a:solidFill>
              </a:rPr>
              <a:t>BİLGİ VE BELGE MERKEZLERİ İÇİN YÖNETİM İŞLEVLERİ</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1696" y="845127"/>
            <a:ext cx="9438005" cy="3684179"/>
          </a:xfrm>
        </p:spPr>
        <p:txBody>
          <a:bodyPr>
            <a:noAutofit/>
          </a:bodyPr>
          <a:lstStyle/>
          <a:p>
            <a:pPr algn="just"/>
            <a:r>
              <a:rPr lang="tr-TR" sz="2000" b="1" dirty="0"/>
              <a:t>Yönetim, organizasyonların temel işlevleri arasında yer alan ve organizasyonların belirlenen hedeflere ulaşmasını sağlayan karmaşık ve çok boyutlu bir süreçtir. </a:t>
            </a:r>
          </a:p>
          <a:p>
            <a:pPr algn="just"/>
            <a:r>
              <a:rPr lang="tr-TR" sz="2000" b="1" dirty="0"/>
              <a:t>Bu süreç, organizasyonların amaçlarına ulaşmak için gerekli olan kaynakların etkin ve verimli bir şekilde planlanması, düzenlenmesi, yönlendirilmesi ve kontrol edilmesi aşamalarını kapsamaktadır. </a:t>
            </a:r>
          </a:p>
          <a:p>
            <a:pPr algn="just"/>
            <a:r>
              <a:rPr lang="tr-TR" sz="2000" b="1" dirty="0"/>
              <a:t>Yönetim, yalnızca kaynakların doğru kullanılmasını sağlamakla kalmaz; aynı zamanda organizasyonların iç ve dış çevresel değişikliklere uyum sağlamasını, sürdürülebilirliğin güvence altına alınmasını ve sürekli gelişim gösterilmesini de amaçlar. </a:t>
            </a:r>
          </a:p>
        </p:txBody>
      </p:sp>
    </p:spTree>
    <p:extLst>
      <p:ext uri="{BB962C8B-B14F-4D97-AF65-F5344CB8AC3E}">
        <p14:creationId xmlns:p14="http://schemas.microsoft.com/office/powerpoint/2010/main" val="2332626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400" b="1" dirty="0">
                <a:solidFill>
                  <a:schemeClr val="tx1"/>
                </a:solidFill>
              </a:rPr>
              <a:t>BİLGİ VE BELGE MERKEZLERİ İÇİN YÖNETİM İŞLEVLERİ</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47006" y="832402"/>
            <a:ext cx="9438005" cy="5499125"/>
          </a:xfrm>
        </p:spPr>
        <p:txBody>
          <a:bodyPr>
            <a:noAutofit/>
          </a:bodyPr>
          <a:lstStyle/>
          <a:p>
            <a:pPr algn="just"/>
            <a:r>
              <a:rPr lang="tr-TR" sz="2000" b="1" dirty="0"/>
              <a:t>Özellikle bilgi ve belge merkezleri gibi bilgi odaklı organizasyonlarda, yönetim işlevleri daha da kritik hale gelir; çünkü bu merkezler, bilgi akışını sağlamak, bilgi güvenliğini sağlamak, kullanıcı gereksinimlerini karşılamak ve teknolojik yeniliklere uyum sağlamak gibi temel görevleri yerine getirirler. Bu bağlamda, yönetim süreçleri, merkezlerin uzun dönemli başarısı ve rekabet gücü açısından vazgeçilmezdir. </a:t>
            </a:r>
          </a:p>
          <a:p>
            <a:pPr algn="just"/>
            <a:r>
              <a:rPr lang="tr-TR" sz="2000" b="1" dirty="0"/>
              <a:t>Değişen teknolojik koşullar, dijital dönüşüm, kullanıcı taleplerindeki artış ve bilgi güvenliği gibi dinamik faktörler göz önüne alındığında, bu işlevlerin etkin ve uyumlu bir şekilde yürütülmesi, merkezlerin sürdürülebilirliği açısından büyük önem taşımaktadır. </a:t>
            </a:r>
          </a:p>
          <a:p>
            <a:pPr algn="just"/>
            <a:r>
              <a:rPr lang="tr-TR" sz="2000" b="1" dirty="0"/>
              <a:t>Bu çerçevede, her bir temel yönetim işlevi (planlama, örgütleme, yöneltme ve denetleme) kendi içinde çeşitli ayrıntıları ve uygulama alanlarıyla birlikte değerlendirilerek ele alınmalıdır. </a:t>
            </a:r>
          </a:p>
          <a:p>
            <a:pPr algn="just"/>
            <a:r>
              <a:rPr lang="tr-TR" sz="2000" b="1" dirty="0"/>
              <a:t>Bu alanlarda yapılacak etkin çalışmalar, bilgi ve belge merkezlerinin performansını doğrudan etkiler ve uzun dönemli başarısını sağlar.</a:t>
            </a:r>
          </a:p>
        </p:txBody>
      </p:sp>
    </p:spTree>
    <p:extLst>
      <p:ext uri="{BB962C8B-B14F-4D97-AF65-F5344CB8AC3E}">
        <p14:creationId xmlns:p14="http://schemas.microsoft.com/office/powerpoint/2010/main" val="3123788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200" b="1" dirty="0">
                <a:solidFill>
                  <a:schemeClr val="tx1"/>
                </a:solidFill>
              </a:rPr>
              <a:t>BİLGİ VE BELGE MERKEZLERİ İÇİN YÖNETİM: </a:t>
            </a:r>
            <a:br>
              <a:rPr lang="tr-TR" sz="2200" b="1" dirty="0">
                <a:solidFill>
                  <a:schemeClr val="tx1"/>
                </a:solidFill>
              </a:rPr>
            </a:br>
            <a:r>
              <a:rPr lang="tr-TR" sz="2200" b="1" dirty="0">
                <a:solidFill>
                  <a:schemeClr val="tx1"/>
                </a:solidFill>
              </a:rPr>
              <a:t>Temel Ögeler ve Aşamalar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02424" y="1052947"/>
            <a:ext cx="9438005" cy="4530435"/>
          </a:xfrm>
        </p:spPr>
        <p:txBody>
          <a:bodyPr>
            <a:noAutofit/>
          </a:bodyPr>
          <a:lstStyle/>
          <a:p>
            <a:pPr algn="just">
              <a:spcBef>
                <a:spcPts val="600"/>
              </a:spcBef>
            </a:pPr>
            <a:r>
              <a:rPr lang="tr-TR" sz="2000" b="1" dirty="0"/>
              <a:t>Diğer kurumlar için olduğu gibi bilgi ve belge merkezlerinin yönetimi de genel anlamda planlama, organizasyon, liderlik/yönlendirme ve denetim aşamalarını içerir. Bu aşamalar, kaynakların etkin ve verimli kullanılmasını sağlayacak şekilde yapılandırılır. Bu aşamalar özetle:</a:t>
            </a:r>
          </a:p>
          <a:p>
            <a:pPr marL="0" indent="0" algn="ctr">
              <a:spcBef>
                <a:spcPts val="600"/>
              </a:spcBef>
              <a:buNone/>
            </a:pPr>
            <a:r>
              <a:rPr lang="tr-TR" sz="2000" b="1" u="sng" dirty="0"/>
              <a:t>PLANLAMA </a:t>
            </a:r>
          </a:p>
          <a:p>
            <a:pPr algn="just">
              <a:spcBef>
                <a:spcPts val="600"/>
              </a:spcBef>
            </a:pPr>
            <a:r>
              <a:rPr lang="tr-TR" sz="2000" b="1" dirty="0"/>
              <a:t>Stratejik hedeflerin belirlenmesi ve uzun dönemli planların hazırlanması</a:t>
            </a:r>
          </a:p>
          <a:p>
            <a:pPr algn="just">
              <a:spcBef>
                <a:spcPts val="600"/>
              </a:spcBef>
            </a:pPr>
            <a:r>
              <a:rPr lang="tr-TR" sz="2000" b="1" dirty="0"/>
              <a:t>Bilgi ve belge kaynaklarının çeşitlendirilmesi, teknolojik altyapının geliştirilmesi</a:t>
            </a:r>
          </a:p>
          <a:p>
            <a:pPr algn="just">
              <a:spcBef>
                <a:spcPts val="600"/>
              </a:spcBef>
            </a:pPr>
            <a:r>
              <a:rPr lang="tr-TR" sz="2000" b="1" dirty="0"/>
              <a:t>Dijital dönüşüm ve teknolojik yeniliklerin entegrasyonu için stratejik planlar yapılması</a:t>
            </a:r>
          </a:p>
          <a:p>
            <a:pPr algn="just">
              <a:spcBef>
                <a:spcPts val="600"/>
              </a:spcBef>
            </a:pPr>
            <a:r>
              <a:rPr lang="tr-TR" sz="2000" b="1" dirty="0"/>
              <a:t>Bütçe planlaması ve finans kaynaklarının sağlanması</a:t>
            </a:r>
          </a:p>
          <a:p>
            <a:pPr algn="just">
              <a:spcBef>
                <a:spcPts val="600"/>
              </a:spcBef>
            </a:pPr>
            <a:r>
              <a:rPr lang="tr-TR" sz="2000" b="1" dirty="0"/>
              <a:t>İnsan kaynağı planlaması ve eğitim stratejilerinin geliştirilmesi </a:t>
            </a:r>
            <a:r>
              <a:rPr lang="tr-TR" sz="1500" b="1" dirty="0"/>
              <a:t>(</a:t>
            </a:r>
            <a:r>
              <a:rPr lang="sv-SE" sz="1500" b="1" dirty="0"/>
              <a:t>Mammadov</a:t>
            </a:r>
            <a:r>
              <a:rPr lang="tr-TR" sz="1500" b="1" dirty="0"/>
              <a:t> ve</a:t>
            </a:r>
            <a:r>
              <a:rPr lang="sv-SE" sz="1500" b="1" dirty="0"/>
              <a:t> Mahammadli, 2025).</a:t>
            </a:r>
            <a:endParaRPr lang="tr-TR" sz="1500" b="1" dirty="0"/>
          </a:p>
        </p:txBody>
      </p:sp>
    </p:spTree>
    <p:extLst>
      <p:ext uri="{BB962C8B-B14F-4D97-AF65-F5344CB8AC3E}">
        <p14:creationId xmlns:p14="http://schemas.microsoft.com/office/powerpoint/2010/main" val="2637062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200" b="1" dirty="0">
                <a:solidFill>
                  <a:schemeClr val="tx1"/>
                </a:solidFill>
              </a:rPr>
              <a:t>BİLGİ VE BELGE MERKEZLERİ İÇİN YÖNETİM: </a:t>
            </a:r>
            <a:br>
              <a:rPr lang="tr-TR" sz="2200" b="1" dirty="0">
                <a:solidFill>
                  <a:schemeClr val="tx1"/>
                </a:solidFill>
              </a:rPr>
            </a:br>
            <a:r>
              <a:rPr lang="tr-TR" sz="2200" b="1" dirty="0">
                <a:solidFill>
                  <a:schemeClr val="tx1"/>
                </a:solidFill>
              </a:rPr>
              <a:t>Temel Ögeler ve Aşamalar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02424" y="1052946"/>
            <a:ext cx="9438005" cy="5620726"/>
          </a:xfrm>
        </p:spPr>
        <p:txBody>
          <a:bodyPr>
            <a:noAutofit/>
          </a:bodyPr>
          <a:lstStyle/>
          <a:p>
            <a:pPr marL="0" indent="0" algn="ctr">
              <a:spcBef>
                <a:spcPts val="600"/>
              </a:spcBef>
              <a:buNone/>
            </a:pPr>
            <a:r>
              <a:rPr lang="tr-TR" sz="2000" b="1" u="sng" dirty="0"/>
              <a:t>ORGANİZASYON ya da ÖRGÜTLEME</a:t>
            </a:r>
          </a:p>
          <a:p>
            <a:pPr algn="just">
              <a:spcBef>
                <a:spcPts val="600"/>
              </a:spcBef>
            </a:pPr>
            <a:r>
              <a:rPr lang="tr-TR" sz="2000" b="1" dirty="0"/>
              <a:t>Organizasyon yapısının oluşturulması (dijital birimlerin, IT departmanlarının kurulması)</a:t>
            </a:r>
          </a:p>
          <a:p>
            <a:pPr algn="just">
              <a:spcBef>
                <a:spcPts val="600"/>
              </a:spcBef>
            </a:pPr>
            <a:r>
              <a:rPr lang="tr-TR" sz="2000" b="1" dirty="0"/>
              <a:t>İş süreçlerinin belirlenmesi ve görev dağılımı</a:t>
            </a:r>
          </a:p>
          <a:p>
            <a:pPr algn="just">
              <a:spcBef>
                <a:spcPts val="600"/>
              </a:spcBef>
            </a:pPr>
            <a:r>
              <a:rPr lang="tr-TR" sz="2000" b="1" dirty="0"/>
              <a:t>Yeni teknolojilere uygun personel istihdamı ve mevcut personelin eğitimi</a:t>
            </a:r>
          </a:p>
          <a:p>
            <a:pPr marL="0" indent="0" algn="ctr">
              <a:spcBef>
                <a:spcPts val="600"/>
              </a:spcBef>
              <a:buNone/>
            </a:pPr>
            <a:r>
              <a:rPr lang="tr-TR" sz="2000" b="1" u="sng" dirty="0"/>
              <a:t>LİDERLİK VE YÖNLENDİRME</a:t>
            </a:r>
          </a:p>
          <a:p>
            <a:pPr algn="just">
              <a:spcBef>
                <a:spcPts val="600"/>
              </a:spcBef>
            </a:pPr>
            <a:r>
              <a:rPr lang="tr-TR" sz="2000" b="1" dirty="0"/>
              <a:t>Yönetim kadrosunun vizyon ve stratejilere uygun hareket etmesi</a:t>
            </a:r>
          </a:p>
          <a:p>
            <a:pPr algn="just">
              <a:spcBef>
                <a:spcPts val="600"/>
              </a:spcBef>
            </a:pPr>
            <a:r>
              <a:rPr lang="tr-TR" sz="2000" b="1" dirty="0"/>
              <a:t>Çalışanların motivasyonu ve performans yönetimi</a:t>
            </a:r>
          </a:p>
          <a:p>
            <a:pPr algn="just">
              <a:spcBef>
                <a:spcPts val="600"/>
              </a:spcBef>
            </a:pPr>
            <a:r>
              <a:rPr lang="tr-TR" sz="2000" b="1" dirty="0"/>
              <a:t>İnovasyon ve değişime uyum sağlama</a:t>
            </a:r>
          </a:p>
          <a:p>
            <a:pPr marL="0" indent="0" algn="ctr">
              <a:spcBef>
                <a:spcPts val="600"/>
              </a:spcBef>
              <a:buNone/>
            </a:pPr>
            <a:r>
              <a:rPr lang="tr-TR" sz="2000" b="1" u="sng" dirty="0"/>
              <a:t>DENETİM VE DEĞERLENDİRME </a:t>
            </a:r>
          </a:p>
          <a:p>
            <a:pPr algn="just">
              <a:spcBef>
                <a:spcPts val="600"/>
              </a:spcBef>
            </a:pPr>
            <a:r>
              <a:rPr lang="tr-TR" sz="2000" b="1" dirty="0"/>
              <a:t>Performans göstergelerinin belirlenmesi</a:t>
            </a:r>
          </a:p>
          <a:p>
            <a:pPr algn="just">
              <a:spcBef>
                <a:spcPts val="600"/>
              </a:spcBef>
            </a:pPr>
            <a:r>
              <a:rPr lang="tr-TR" sz="2000" b="1" dirty="0"/>
              <a:t>Kaynakların kullanımı ve hizmet kalitesinin izlenmesi</a:t>
            </a:r>
          </a:p>
          <a:p>
            <a:pPr algn="just">
              <a:spcBef>
                <a:spcPts val="600"/>
              </a:spcBef>
            </a:pPr>
            <a:r>
              <a:rPr lang="tr-TR" sz="2000" b="1" dirty="0"/>
              <a:t>Teknolojik altyapı ve hizmetlerin sürdürülebilirliği için düzenli denetim </a:t>
            </a:r>
            <a:r>
              <a:rPr lang="tr-TR" sz="1500" b="1" dirty="0"/>
              <a:t>(</a:t>
            </a:r>
            <a:r>
              <a:rPr lang="sv-SE" sz="1500" b="1" dirty="0"/>
              <a:t>Mammadov</a:t>
            </a:r>
            <a:r>
              <a:rPr lang="tr-TR" sz="1500" b="1" dirty="0"/>
              <a:t> ve</a:t>
            </a:r>
            <a:r>
              <a:rPr lang="sv-SE" sz="1500" b="1" dirty="0"/>
              <a:t> Mahammadli, 2025).</a:t>
            </a:r>
            <a:endParaRPr lang="tr-TR" sz="1500" b="1" dirty="0"/>
          </a:p>
        </p:txBody>
      </p:sp>
    </p:spTree>
    <p:extLst>
      <p:ext uri="{BB962C8B-B14F-4D97-AF65-F5344CB8AC3E}">
        <p14:creationId xmlns:p14="http://schemas.microsoft.com/office/powerpoint/2010/main" val="744903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400" b="1" dirty="0">
                <a:solidFill>
                  <a:schemeClr val="tx1"/>
                </a:solidFill>
              </a:rPr>
              <a:t>BİLGİ VE BELGE MERKEZLERİ İÇİN YÖNETİM İŞLEVLERİ</a:t>
            </a:r>
            <a:endParaRPr lang="en-US" sz="2400" b="1" dirty="0"/>
          </a:p>
        </p:txBody>
      </p:sp>
      <p:sp>
        <p:nvSpPr>
          <p:cNvPr id="4" name="Dikdörtgen 3">
            <a:extLst>
              <a:ext uri="{FF2B5EF4-FFF2-40B4-BE49-F238E27FC236}">
                <a16:creationId xmlns:a16="http://schemas.microsoft.com/office/drawing/2014/main" id="{DC039D0C-6265-DB92-78B8-990761D017DC}"/>
              </a:ext>
            </a:extLst>
          </p:cNvPr>
          <p:cNvSpPr/>
          <p:nvPr/>
        </p:nvSpPr>
        <p:spPr>
          <a:xfrm>
            <a:off x="3271456" y="832401"/>
            <a:ext cx="5273454" cy="1280177"/>
          </a:xfrm>
          <a:prstGeom prst="rect">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sz="3200" b="1" dirty="0">
                <a:solidFill>
                  <a:srgbClr val="C00000"/>
                </a:solidFill>
              </a:rPr>
              <a:t>ORGANİZASYON</a:t>
            </a:r>
          </a:p>
        </p:txBody>
      </p:sp>
      <p:sp>
        <p:nvSpPr>
          <p:cNvPr id="17" name="Oval 16">
            <a:extLst>
              <a:ext uri="{FF2B5EF4-FFF2-40B4-BE49-F238E27FC236}">
                <a16:creationId xmlns:a16="http://schemas.microsoft.com/office/drawing/2014/main" id="{149E08B9-FEBF-2155-D109-E7621537CC94}"/>
              </a:ext>
            </a:extLst>
          </p:cNvPr>
          <p:cNvSpPr/>
          <p:nvPr/>
        </p:nvSpPr>
        <p:spPr>
          <a:xfrm>
            <a:off x="268014" y="2379727"/>
            <a:ext cx="2824545" cy="276501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b="1" dirty="0">
                <a:solidFill>
                  <a:srgbClr val="C00000"/>
                </a:solidFill>
              </a:rPr>
              <a:t>PLANLAMA</a:t>
            </a:r>
          </a:p>
          <a:p>
            <a:pPr marL="285750" indent="-285750">
              <a:buFont typeface="Arial" panose="020B0604020202020204" pitchFamily="34" charset="0"/>
              <a:buChar char="•"/>
            </a:pPr>
            <a:r>
              <a:rPr lang="tr-TR" b="1" dirty="0">
                <a:solidFill>
                  <a:schemeClr val="tx1"/>
                </a:solidFill>
              </a:rPr>
              <a:t>Hedef belirleme </a:t>
            </a:r>
          </a:p>
          <a:p>
            <a:pPr marL="285750" indent="-285750">
              <a:buFont typeface="Arial" panose="020B0604020202020204" pitchFamily="34" charset="0"/>
              <a:buChar char="•"/>
            </a:pPr>
            <a:r>
              <a:rPr lang="tr-TR" b="1" dirty="0">
                <a:solidFill>
                  <a:schemeClr val="tx1"/>
                </a:solidFill>
              </a:rPr>
              <a:t>Kaynak tahsisi</a:t>
            </a:r>
          </a:p>
          <a:p>
            <a:pPr marL="285750" indent="-285750">
              <a:buFont typeface="Arial" panose="020B0604020202020204" pitchFamily="34" charset="0"/>
              <a:buChar char="•"/>
            </a:pPr>
            <a:r>
              <a:rPr lang="tr-TR" b="1" dirty="0">
                <a:solidFill>
                  <a:schemeClr val="tx1"/>
                </a:solidFill>
              </a:rPr>
              <a:t>Teknolojik uyum           </a:t>
            </a:r>
          </a:p>
          <a:p>
            <a:pPr marL="285750" indent="-285750">
              <a:buFont typeface="Arial" panose="020B0604020202020204" pitchFamily="34" charset="0"/>
              <a:buChar char="•"/>
            </a:pPr>
            <a:r>
              <a:rPr lang="tr-TR" b="1" dirty="0">
                <a:solidFill>
                  <a:schemeClr val="tx1"/>
                </a:solidFill>
              </a:rPr>
              <a:t>Risk ve kriz planları</a:t>
            </a:r>
          </a:p>
        </p:txBody>
      </p:sp>
      <p:sp>
        <p:nvSpPr>
          <p:cNvPr id="26" name="Oval 25">
            <a:extLst>
              <a:ext uri="{FF2B5EF4-FFF2-40B4-BE49-F238E27FC236}">
                <a16:creationId xmlns:a16="http://schemas.microsoft.com/office/drawing/2014/main" id="{F269BFC4-DDCB-F6FA-1DB3-B57C5C3FB00B}"/>
              </a:ext>
            </a:extLst>
          </p:cNvPr>
          <p:cNvSpPr/>
          <p:nvPr/>
        </p:nvSpPr>
        <p:spPr>
          <a:xfrm>
            <a:off x="3271455" y="2456637"/>
            <a:ext cx="2824545" cy="2654561"/>
          </a:xfrm>
          <a:prstGeom prst="ellipse">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b="1" dirty="0">
                <a:solidFill>
                  <a:srgbClr val="C00000"/>
                </a:solidFill>
              </a:rPr>
              <a:t>ÖRGÜTLEME</a:t>
            </a:r>
          </a:p>
          <a:p>
            <a:pPr marL="285750" indent="-285750">
              <a:buFont typeface="Arial" panose="020B0604020202020204" pitchFamily="34" charset="0"/>
              <a:buChar char="•"/>
            </a:pPr>
            <a:r>
              <a:rPr lang="tr-TR" b="1" dirty="0">
                <a:solidFill>
                  <a:schemeClr val="tx1"/>
                </a:solidFill>
              </a:rPr>
              <a:t>Yapı ve organizasyon     </a:t>
            </a:r>
          </a:p>
          <a:p>
            <a:pPr marL="285750" indent="-285750">
              <a:buFont typeface="Arial" panose="020B0604020202020204" pitchFamily="34" charset="0"/>
              <a:buChar char="•"/>
            </a:pPr>
            <a:r>
              <a:rPr lang="tr-TR" b="1" dirty="0">
                <a:solidFill>
                  <a:schemeClr val="tx1"/>
                </a:solidFill>
              </a:rPr>
              <a:t>Görev ve sorumluluklar   </a:t>
            </a:r>
          </a:p>
          <a:p>
            <a:pPr marL="285750" indent="-285750">
              <a:buFont typeface="Arial" panose="020B0604020202020204" pitchFamily="34" charset="0"/>
              <a:buChar char="•"/>
            </a:pPr>
            <a:r>
              <a:rPr lang="tr-TR" b="1" dirty="0">
                <a:solidFill>
                  <a:schemeClr val="tx1"/>
                </a:solidFill>
              </a:rPr>
              <a:t>Yetki ve iletişim </a:t>
            </a:r>
          </a:p>
        </p:txBody>
      </p:sp>
      <p:sp>
        <p:nvSpPr>
          <p:cNvPr id="28" name="Oval 27">
            <a:extLst>
              <a:ext uri="{FF2B5EF4-FFF2-40B4-BE49-F238E27FC236}">
                <a16:creationId xmlns:a16="http://schemas.microsoft.com/office/drawing/2014/main" id="{8BDB569A-10B8-F20B-C673-0F3363BD5E63}"/>
              </a:ext>
            </a:extLst>
          </p:cNvPr>
          <p:cNvSpPr/>
          <p:nvPr/>
        </p:nvSpPr>
        <p:spPr>
          <a:xfrm>
            <a:off x="6274896" y="2496362"/>
            <a:ext cx="2824545" cy="2614836"/>
          </a:xfrm>
          <a:prstGeom prst="ellipse">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b="1" dirty="0">
                <a:solidFill>
                  <a:srgbClr val="C00000"/>
                </a:solidFill>
              </a:rPr>
              <a:t>YÖNLENDİRME</a:t>
            </a:r>
            <a:r>
              <a:rPr lang="tr-TR" b="1" dirty="0">
                <a:solidFill>
                  <a:schemeClr val="tx1"/>
                </a:solidFill>
              </a:rPr>
              <a:t>          </a:t>
            </a:r>
          </a:p>
          <a:p>
            <a:pPr marL="285750" indent="-285750">
              <a:buFont typeface="Arial" panose="020B0604020202020204" pitchFamily="34" charset="0"/>
              <a:buChar char="•"/>
            </a:pPr>
            <a:r>
              <a:rPr lang="tr-TR" b="1" dirty="0">
                <a:solidFill>
                  <a:schemeClr val="tx1"/>
                </a:solidFill>
              </a:rPr>
              <a:t>Liderlik ve motivasyon</a:t>
            </a:r>
          </a:p>
          <a:p>
            <a:pPr marL="285750" indent="-285750">
              <a:buFont typeface="Arial" panose="020B0604020202020204" pitchFamily="34" charset="0"/>
              <a:buChar char="•"/>
            </a:pPr>
            <a:r>
              <a:rPr lang="tr-TR" b="1" dirty="0">
                <a:solidFill>
                  <a:schemeClr val="tx1"/>
                </a:solidFill>
              </a:rPr>
              <a:t>İletişim ve eğitim</a:t>
            </a:r>
          </a:p>
          <a:p>
            <a:pPr marL="285750" indent="-285750">
              <a:buFont typeface="Arial" panose="020B0604020202020204" pitchFamily="34" charset="0"/>
              <a:buChar char="•"/>
            </a:pPr>
            <a:r>
              <a:rPr lang="tr-TR" b="1" dirty="0">
                <a:solidFill>
                  <a:schemeClr val="tx1"/>
                </a:solidFill>
              </a:rPr>
              <a:t>Performans yönetimi</a:t>
            </a:r>
          </a:p>
        </p:txBody>
      </p:sp>
      <p:sp>
        <p:nvSpPr>
          <p:cNvPr id="29" name="Oval 28">
            <a:extLst>
              <a:ext uri="{FF2B5EF4-FFF2-40B4-BE49-F238E27FC236}">
                <a16:creationId xmlns:a16="http://schemas.microsoft.com/office/drawing/2014/main" id="{383239C3-40DB-3238-D740-BDC2CE289B78}"/>
              </a:ext>
            </a:extLst>
          </p:cNvPr>
          <p:cNvSpPr/>
          <p:nvPr/>
        </p:nvSpPr>
        <p:spPr>
          <a:xfrm>
            <a:off x="9278336" y="2437611"/>
            <a:ext cx="2824545" cy="27650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b="1" dirty="0">
                <a:solidFill>
                  <a:srgbClr val="C00000"/>
                </a:solidFill>
              </a:rPr>
              <a:t>DENETLEME</a:t>
            </a:r>
          </a:p>
          <a:p>
            <a:pPr marL="285750" indent="-285750">
              <a:buFont typeface="Arial" panose="020B0604020202020204" pitchFamily="34" charset="0"/>
              <a:buChar char="•"/>
            </a:pPr>
            <a:r>
              <a:rPr lang="tr-TR" b="1" dirty="0">
                <a:solidFill>
                  <a:schemeClr val="tx1"/>
                </a:solidFill>
              </a:rPr>
              <a:t>Performans ölçümleri      </a:t>
            </a:r>
          </a:p>
          <a:p>
            <a:pPr marL="285750" indent="-285750">
              <a:buFont typeface="Arial" panose="020B0604020202020204" pitchFamily="34" charset="0"/>
              <a:buChar char="•"/>
            </a:pPr>
            <a:r>
              <a:rPr lang="tr-TR" b="1" dirty="0">
                <a:solidFill>
                  <a:schemeClr val="tx1"/>
                </a:solidFill>
              </a:rPr>
              <a:t>İç/dış denetim           </a:t>
            </a:r>
          </a:p>
          <a:p>
            <a:pPr marL="285750" indent="-285750">
              <a:buFont typeface="Arial" panose="020B0604020202020204" pitchFamily="34" charset="0"/>
              <a:buChar char="•"/>
            </a:pPr>
            <a:r>
              <a:rPr lang="tr-TR" b="1" dirty="0">
                <a:solidFill>
                  <a:schemeClr val="tx1"/>
                </a:solidFill>
              </a:rPr>
              <a:t>Kalite ve güvenlik      </a:t>
            </a:r>
          </a:p>
          <a:p>
            <a:pPr marL="285750" indent="-285750">
              <a:buFont typeface="Arial" panose="020B0604020202020204" pitchFamily="34" charset="0"/>
              <a:buChar char="•"/>
            </a:pPr>
            <a:r>
              <a:rPr lang="tr-TR" b="1" dirty="0">
                <a:solidFill>
                  <a:schemeClr val="tx1"/>
                </a:solidFill>
              </a:rPr>
              <a:t>Geri bildirim ve düzeltme </a:t>
            </a:r>
          </a:p>
        </p:txBody>
      </p:sp>
    </p:spTree>
    <p:extLst>
      <p:ext uri="{BB962C8B-B14F-4D97-AF65-F5344CB8AC3E}">
        <p14:creationId xmlns:p14="http://schemas.microsoft.com/office/powerpoint/2010/main" val="850597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400" b="1" dirty="0">
                <a:solidFill>
                  <a:schemeClr val="tx1"/>
                </a:solidFill>
              </a:rPr>
              <a:t>BİLGİ VE BELGE MERKEZLERİ İÇİN YÖNETİM İŞLEVLERİ</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02424" y="1052946"/>
            <a:ext cx="9438005" cy="2187889"/>
          </a:xfrm>
        </p:spPr>
        <p:txBody>
          <a:bodyPr>
            <a:noAutofit/>
          </a:bodyPr>
          <a:lstStyle/>
          <a:p>
            <a:pPr algn="just"/>
            <a:r>
              <a:rPr lang="tr-TR" sz="2000" b="1" dirty="0"/>
              <a:t>Bu şemada, yönetim süreci soldan sağa doğru ilerler.</a:t>
            </a:r>
          </a:p>
          <a:p>
            <a:pPr algn="just"/>
            <a:r>
              <a:rPr lang="tr-TR" sz="2000" b="1" dirty="0"/>
              <a:t>Her aşama, temel işlevleri ve odak noktalarını içerir.</a:t>
            </a:r>
          </a:p>
          <a:p>
            <a:pPr algn="just"/>
            <a:r>
              <a:rPr lang="tr-TR" sz="2000" b="1" dirty="0"/>
              <a:t>Bu yapı, bilgi ve belge merkezlerinin sürdürülebilirliği, hizmet kalitesinin artırılması ve teknolojik uyum açısından kritik olan yönetim işlevlerinin nasıl birbirleriyle bağlantılı olduğunu görselleştirir.</a:t>
            </a:r>
          </a:p>
        </p:txBody>
      </p:sp>
    </p:spTree>
    <p:extLst>
      <p:ext uri="{BB962C8B-B14F-4D97-AF65-F5344CB8AC3E}">
        <p14:creationId xmlns:p14="http://schemas.microsoft.com/office/powerpoint/2010/main" val="273709103"/>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12362</TotalTime>
  <Words>3491</Words>
  <Application>Microsoft Office PowerPoint</Application>
  <PresentationFormat>Geniş ekran</PresentationFormat>
  <Paragraphs>286</Paragraphs>
  <Slides>35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35</vt:i4>
      </vt:variant>
    </vt:vector>
  </HeadingPairs>
  <TitlesOfParts>
    <vt:vector size="39" baseType="lpstr">
      <vt:lpstr>Arial</vt:lpstr>
      <vt:lpstr>Trebuchet MS</vt:lpstr>
      <vt:lpstr>Wingdings 3</vt:lpstr>
      <vt:lpstr>Yüzeyler</vt:lpstr>
      <vt:lpstr>BİLGİ VE BELGE MERKEZLERİ YÖNETİMİ 8. HAFTA  Bilgi ve Belge Merkezleri Yönetiminde Temel İşlevler:  Planlama ve Stratejik Yaklaşımlar/Bölüm 1 </vt:lpstr>
      <vt:lpstr>KAPSAM</vt:lpstr>
      <vt:lpstr>GİRİŞ</vt:lpstr>
      <vt:lpstr>BİLGİ VE BELGE MERKEZLERİ İÇİN YÖNETİM İŞLEVLERİ</vt:lpstr>
      <vt:lpstr>BİLGİ VE BELGE MERKEZLERİ İÇİN YÖNETİM İŞLEVLERİ</vt:lpstr>
      <vt:lpstr>BİLGİ VE BELGE MERKEZLERİ İÇİN YÖNETİM:  Temel Ögeler ve Aşamalar</vt:lpstr>
      <vt:lpstr>BİLGİ VE BELGE MERKEZLERİ İÇİN YÖNETİM:  Temel Ögeler ve Aşamalar</vt:lpstr>
      <vt:lpstr>BİLGİ VE BELGE MERKEZLERİ İÇİN YÖNETİM İŞLEVLERİ</vt:lpstr>
      <vt:lpstr>BİLGİ VE BELGE MERKEZLERİ İÇİN YÖNETİM İŞLEVLERİ</vt:lpstr>
      <vt:lpstr>PLANLAMA</vt:lpstr>
      <vt:lpstr>PLANLAMA</vt:lpstr>
      <vt:lpstr>PLANLAMA TÜRLERİ</vt:lpstr>
      <vt:lpstr>PLANLAMA TÜRLERİ</vt:lpstr>
      <vt:lpstr>PLANLAMA TÜRLERİ</vt:lpstr>
      <vt:lpstr>PLANLAMA</vt:lpstr>
      <vt:lpstr>Taktik ve Stratejik Planlama: Birlikte Ama Farklı Amaçlar İçin</vt:lpstr>
      <vt:lpstr>TAKTİK PLANLAMA</vt:lpstr>
      <vt:lpstr>TAKTİK PLANLAMA</vt:lpstr>
      <vt:lpstr>TAKTİK PLANLAMA</vt:lpstr>
      <vt:lpstr>TAKTİK PLANLAMA</vt:lpstr>
      <vt:lpstr>TAKTİK PLANLAMA</vt:lpstr>
      <vt:lpstr>STRATEJİK PLANLAMA: TANIMI VE İŞLEVİ</vt:lpstr>
      <vt:lpstr>STRATEJİK PLANLAMA: TANIMI VE İŞLEVİ</vt:lpstr>
      <vt:lpstr>STRATEJİK PLANLAMA: TANIMI VE İŞLEVİ</vt:lpstr>
      <vt:lpstr>STRATEJİK PLANLAMA: TANIMI VE İŞLEVİ</vt:lpstr>
      <vt:lpstr>STRATEJİK PLANLAMA: TARİHSEL SÜREÇ</vt:lpstr>
      <vt:lpstr>STRATEJİK PLANLAMA: TARİHSEL SÜREÇ</vt:lpstr>
      <vt:lpstr>STRATEJİK PLANLAMA: TARİHSEL SÜREÇ</vt:lpstr>
      <vt:lpstr>STRATEJİK PLANLAMA: TARİHSEL SÜREÇ</vt:lpstr>
      <vt:lpstr>STRATEJİK PLANLAMA: TARİHSEL SÜREÇ</vt:lpstr>
      <vt:lpstr>STRATEJİK VE TAKTİKSEL PLANLAMA: KARŞILAŞTIRMA</vt:lpstr>
      <vt:lpstr>STRATEJİK VE TAKTİKSEL PLANLAMA</vt:lpstr>
      <vt:lpstr>SONUÇ VE DEĞERLENDİRME</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78</cp:revision>
  <dcterms:created xsi:type="dcterms:W3CDTF">2025-07-04T07:41:44Z</dcterms:created>
  <dcterms:modified xsi:type="dcterms:W3CDTF">2026-05-16T13:40:37Z</dcterms:modified>
</cp:coreProperties>
</file>