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57" r:id="rId4"/>
    <p:sldId id="259" r:id="rId5"/>
    <p:sldId id="275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65" r:id="rId16"/>
    <p:sldId id="267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108" d="100"/>
          <a:sy n="108" d="100"/>
        </p:scale>
        <p:origin x="71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glik.gov.tr/TR-10357/saglik-mevzuati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SAĞLIK MEVZUATI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>
                <a:cs typeface="Times New Roman" panose="02020603050405020304" pitchFamily="18" charset="0"/>
              </a:rPr>
              <a:t>12. </a:t>
            </a:r>
            <a:r>
              <a:rPr lang="tr-TR" dirty="0">
                <a:cs typeface="Times New Roman" panose="02020603050405020304" pitchFamily="18" charset="0"/>
              </a:rPr>
              <a:t>HAFTA SAĞLIK MEVZUATI: </a:t>
            </a:r>
          </a:p>
          <a:p>
            <a:r>
              <a:rPr lang="tr-TR" cap="all" dirty="0"/>
              <a:t>Toplum Sağlığı Merkezlerinin Kurulması ve Çalıştırılmasına Dair Yönerge</a:t>
            </a:r>
            <a:endParaRPr lang="tr-TR" cap="all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2BD249-678E-4E01-8441-2B5806FE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5. Çevre sağlığı ve iş sağlığı hizmetleri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C60F07-5B6E-4013-96FE-9D99E17BB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İçme suyu, atık yönetimi, çevresel riskler ve iş sağlığına ilişkin halk sağlığı faaliyetleri yürütülür. </a:t>
            </a:r>
          </a:p>
          <a:p>
            <a:pPr>
              <a:lnSpc>
                <a:spcPct val="200000"/>
              </a:lnSpc>
            </a:pPr>
            <a:r>
              <a:rPr lang="tr-TR" dirty="0"/>
              <a:t>Çevresel faktörlerden kaynaklanan sağlık risklerinin azaltılması amaçlanır.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AE880F-1BE1-4800-9B73-AD12CD897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7BB1B0-A38B-4A4F-8DBA-63C997B1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887A43-0AA0-43A4-A102-D45D4FA04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871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0FE46F-FCBF-40EB-BD8C-E107B5B8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Sağlık eğitimi ve toplumun bilinçlendirilmesi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E58494-71A0-489D-B7D9-14273C201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Toplumun sağlıklı yaşam alışkanlıkları kazanması için eğitim ve bilinçlendirme faaliyetleri düzenlenir. </a:t>
            </a:r>
          </a:p>
          <a:p>
            <a:pPr>
              <a:lnSpc>
                <a:spcPct val="200000"/>
              </a:lnSpc>
            </a:pPr>
            <a:r>
              <a:rPr lang="tr-TR" dirty="0"/>
              <a:t>Sağlığın geliştirilmesi ve hastalıkların önlenmesine yönelik programlar uygulanır.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1A53E8-E7A8-4650-9186-8E7970FB7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3B6FCC-9582-41F1-BD54-6ACABB7AE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BE5523-0B94-44AE-9807-CD476768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18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9EBCFE-3EF8-41AC-AD70-74629465C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7. </a:t>
            </a:r>
            <a:r>
              <a:rPr lang="es-ES" dirty="0"/>
              <a:t>Veri toplama, izleme ve değerlendirme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783A88-9240-4625-9D9B-9D51DB27B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Bölgenin sağlık göstergeleri izlenir, veriler toplanır ve analiz edilir. </a:t>
            </a:r>
          </a:p>
          <a:p>
            <a:pPr>
              <a:lnSpc>
                <a:spcPct val="200000"/>
              </a:lnSpc>
            </a:pP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Bu bilgiler doğrultusunda sağlık hizmetlerinin planlanması ve iyileştirilmesi sağlanır.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CBEBF3-4E04-4DFC-AE79-F2FCC629D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B9251-9D8C-4C7F-84A1-11A81E82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A4DC20-6EED-43AD-8B86-F16138AB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03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3F8375-117D-4D2C-B964-7E44B129A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 Olağanüstü durumlar ve halk sağlığı hizmetleri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B8CDF5-0D89-4377-BF6D-84CF952D5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Salgınlar, afetler ve diğer olağanüstü durumlarda yürütülecek halk sağlığı hizmetleri düzenlenmiştir.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Toplum Sağlığı Merkezlerinin kriz yönetimi ve kurumlar arası koordinasyondaki görevleri belirlenmiştir.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9476EF-65FA-4C98-B15E-9BA35709A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0E609E-6F5D-4273-BAAF-6E25B4121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ECD485-B4CE-4008-B780-2155F6CD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032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2C03F-016E-4D55-9D9C-AF1D02C4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2"/>
              </a:rPr>
              <a:t>https://www.saglik.gov.tr/TR-10357/saglik-mevzuati.html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/>
              <a:t>Toplum Sağlığı Merkezlerinin Kurulması ve Çalıştırılmasına Dair Yönerge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Toplum Sağlığı Merkezlerinin Kurulması ve Çalıştırılmasına Dair Yönerge</a:t>
            </a:r>
            <a:r>
              <a:rPr lang="tr-TR" b="0" i="0" dirty="0">
                <a:solidFill>
                  <a:srgbClr val="212529"/>
                </a:solidFill>
                <a:effectLst/>
              </a:rPr>
              <a:t>sinin Amacı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Toplum Sağlığı Merkezlerinin Kurulması ve Çalıştırılmasına Dair Yönerge</a:t>
            </a:r>
            <a:r>
              <a:rPr lang="tr-TR" b="0" i="0" dirty="0">
                <a:solidFill>
                  <a:srgbClr val="212529"/>
                </a:solidFill>
                <a:effectLst/>
              </a:rPr>
              <a:t>sinin Başlıca Konuları</a:t>
            </a:r>
          </a:p>
          <a:p>
            <a:pPr marL="514350" indent="-514350">
              <a:buFont typeface="+mj-lt"/>
              <a:buAutoNum type="arabicPeriod"/>
            </a:pPr>
            <a:endParaRPr lang="tr-TR" b="0" i="0" dirty="0">
              <a:solidFill>
                <a:srgbClr val="212529"/>
              </a:solidFill>
              <a:effectLst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Toplum Sağlığı Merkezlerinin Kurulması ve Çalıştırılmasına Dair Yönerge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Toplum Sağlığı Merkezlerinin Kurulması ve Çalıştırılmasına Dair Yönerge</a:t>
            </a:r>
            <a:r>
              <a:rPr lang="tr-TR" b="0" i="0" dirty="0">
                <a:solidFill>
                  <a:srgbClr val="212529"/>
                </a:solidFill>
                <a:effectLst/>
              </a:rPr>
              <a:t> 29.09.2010 tarihinde yürürlüğe girmiştir.</a:t>
            </a:r>
          </a:p>
          <a:p>
            <a:endParaRPr lang="tr-TR" b="0" i="0" dirty="0">
              <a:solidFill>
                <a:srgbClr val="212529"/>
              </a:solidFill>
              <a:effectLst/>
            </a:endParaRPr>
          </a:p>
          <a:p>
            <a:r>
              <a:rPr lang="tr-TR" dirty="0"/>
              <a:t>Bu yönetmeliğin temel amacı, toplum sağlığını korumak ve geliştirmek amacıyla Toplum Sağlığı Merkezlerinin kuruluşu, görevleri, çalışma usul ve esaslarını düzenlemektir.</a:t>
            </a:r>
            <a:endParaRPr lang="tr-TR" i="0" dirty="0">
              <a:solidFill>
                <a:srgbClr val="212529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9287C-72B3-44D6-9183-3A7E641CB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Toplum Sağlığı Merkezlerinin Kurulması ve Çalıştırılmasına Dair Yönerge</a:t>
            </a:r>
            <a:r>
              <a:rPr lang="tr-TR" b="1" i="0" dirty="0">
                <a:solidFill>
                  <a:srgbClr val="212529"/>
                </a:solidFill>
                <a:effectLst/>
              </a:rPr>
              <a:t>si</a:t>
            </a:r>
            <a:r>
              <a:rPr lang="tr-TR" b="1" dirty="0">
                <a:cs typeface="Times New Roman" panose="02020603050405020304" pitchFamily="18" charset="0"/>
              </a:rPr>
              <a:t>nin Amacı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59248B-8481-4D97-8C07-DEBB1C3AC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Bu yönetmelik,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Koruyucu sağlık hizmetlerini etkin ve yaygın şekilde sunmak, 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Toplumun sağlık düzeyini yükseltmek ve sağlık risklerini azaltmak, 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Bulaşıcı ve bulaşıcı olmayan hastalıkların önlenmesini sağlamak, 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Birinci basamak sağlık hizmetlerinde koordinasyon ve denetimi güçlendirmek, 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Aile hekimliği uygulamalarını desteklemek ve izlemek,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Çevre sağlığı, anne-çocuk sağlığı ve halk sağlığı hizmetlerini planlamak ve yürütmek ve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tr-T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Sağlık hizmetlerinin izlenmesi, değerlendirilmesi ve geliştirilmesini sağlamak</a:t>
            </a:r>
            <a:endParaRPr lang="tr-TR" sz="2000" dirty="0"/>
          </a:p>
          <a:p>
            <a:r>
              <a:rPr lang="tr-TR" dirty="0"/>
              <a:t>düzenlemek amacıyla hazırlanmıştır.</a:t>
            </a:r>
            <a:endParaRPr lang="tr-TR" dirty="0">
              <a:solidFill>
                <a:srgbClr val="212529"/>
              </a:solidFill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A0EF43-6171-483C-BDDA-89C9C18C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06B86B-D249-4BE7-8393-183C8331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29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0B1359-EF5E-4463-A24D-869D7558B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Toplum Sağlığı Merkezlerinin Kurulması ve Çalıştırılmasına Dair Yönerge</a:t>
            </a:r>
            <a:r>
              <a:rPr lang="tr-TR" b="1" i="0" dirty="0">
                <a:solidFill>
                  <a:srgbClr val="212529"/>
                </a:solidFill>
                <a:effectLst/>
              </a:rPr>
              <a:t>si</a:t>
            </a:r>
            <a:r>
              <a:rPr lang="tr-TR" b="1" dirty="0">
                <a:cs typeface="Times New Roman" panose="02020603050405020304" pitchFamily="18" charset="0"/>
              </a:rPr>
              <a:t>nin </a:t>
            </a:r>
            <a:br>
              <a:rPr lang="tr-TR" b="1" dirty="0">
                <a:cs typeface="Times New Roman" panose="02020603050405020304" pitchFamily="18" charset="0"/>
              </a:rPr>
            </a:br>
            <a:r>
              <a:rPr lang="tr-TR" b="1" dirty="0">
                <a:cs typeface="Times New Roman" panose="02020603050405020304" pitchFamily="18" charset="0"/>
              </a:rPr>
              <a:t>Başlıca Konuları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097322-A5CA-48D2-90A9-54826B272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Toplum Sağlığı Merkezlerinin kuruluşu ve teşkilatlanması</a:t>
            </a:r>
          </a:p>
          <a:p>
            <a:r>
              <a:rPr lang="tr-TR" dirty="0"/>
              <a:t>Koruyucu sağlık hizmetleri</a:t>
            </a:r>
          </a:p>
          <a:p>
            <a:r>
              <a:rPr lang="tr-TR" dirty="0"/>
              <a:t>Aile hekimliği hizmetlerinin koordinasyonu ve denetimi</a:t>
            </a:r>
          </a:p>
          <a:p>
            <a:r>
              <a:rPr lang="tr-TR" dirty="0"/>
              <a:t>Anne, çocuk, üreme ve okul sağlığı hizmetleri</a:t>
            </a:r>
          </a:p>
          <a:p>
            <a:r>
              <a:rPr lang="tr-TR" dirty="0"/>
              <a:t>Çevre sağlığı ve iş sağlığı hizmetleri</a:t>
            </a:r>
          </a:p>
          <a:p>
            <a:r>
              <a:rPr lang="tr-TR" dirty="0"/>
              <a:t>Sağlık eğitimi ve toplumun bilinçlendirilmesi</a:t>
            </a:r>
          </a:p>
          <a:p>
            <a:r>
              <a:rPr lang="es-ES" dirty="0"/>
              <a:t>Veri toplama, izleme ve değerlendirme</a:t>
            </a:r>
            <a:endParaRPr lang="tr-TR" dirty="0"/>
          </a:p>
          <a:p>
            <a:r>
              <a:rPr lang="tr-TR" dirty="0"/>
              <a:t>Olağanüstü durumlar ve halk sağlığı hizmetleri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D28596-6A45-4D95-AB1B-5F9C21D8F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EA03EE-ACEF-4E2A-BA7A-B46DB8F4B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8D2157-B6E7-405E-9DCF-190AC0721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274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B30655-60E8-4CFD-8463-C3BBB6EA6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Toplum Sağlığı Merkezlerinin kuruluşu ve teşkilatlanması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19AF1D-D57B-4537-A370-0F05C3150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Yönerge, Toplum Sağlığı Merkezlerinin kuruluş esaslarını, organizasyon yapısını ve hizmet bölgelerini düzenler. </a:t>
            </a:r>
          </a:p>
          <a:p>
            <a:pPr>
              <a:lnSpc>
                <a:spcPct val="200000"/>
              </a:lnSpc>
            </a:pPr>
            <a:r>
              <a:rPr lang="tr-TR" dirty="0"/>
              <a:t>Merkezlerin görev alanları ve hizmet kapsamı belirlenmiştir.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77CF3-93CA-499F-8716-2C746D576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C60F65-B33B-45A3-B2CC-09A45A154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504C64-1207-4177-8EE1-4C7682856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86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E8F277-6888-4254-8C6F-1D00CD842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Koruyucu sağlık hizmetleri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79DE1-6977-4B33-876C-28FE6F29A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Aşılama, bulaşıcı hastalıkların kontrolü, kronik hastalıkların önlenmesi ve sağlık taramaları gibi koruyucu hizmetlerin yürütülmesine ilişkin esaslar belirlenmiştir.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Amaç, toplum sağlığını korumak ve hastalık yükünü azaltmaktır.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669E08-3092-4438-AC14-F47F552E2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72F62E-BFB7-4B66-83E0-C4D304296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211989-2B9F-4A5B-9667-9B69F2B4E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918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C19054-6902-4607-A7E3-0805545D9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Aile hekimliği hizmetlerinin koordinasyonu ve denetimi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51A15C-91E9-4D98-A152-D9B9B2DE7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Toplum Sağlığı Merkezleri, aile hekimliği birimlerinin faaliyetlerini izler ve koordinasyonunu sağlar. </a:t>
            </a:r>
          </a:p>
          <a:p>
            <a:pPr>
              <a:lnSpc>
                <a:spcPct val="200000"/>
              </a:lnSpc>
            </a:pPr>
            <a:r>
              <a:rPr lang="tr-TR" dirty="0"/>
              <a:t>Hizmet kalitesinin geliştirilmesi ve uygulamaların mevzuata uygun yürütülmesi amaçlanır.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A3292C-B020-46DF-AE45-D2D365124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E6B133-B6B8-48BD-AF6B-40CD205F8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E9BBC3-99D1-40B3-9231-CDFB428B4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267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EC8821-46DF-45A1-8D4B-CB97F340D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4. Anne, çocuk, üreme ve okul sağlığı hizmetleri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767F5A-FDB0-4AB4-A4EC-D1E289E00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Gebe, lohusa, bebek, çocuk ve okul çağı bireylerine yönelik koruyucu sağlık hizmetleri planlanır ve yürütülür. </a:t>
            </a:r>
          </a:p>
          <a:p>
            <a:pPr>
              <a:lnSpc>
                <a:spcPct val="200000"/>
              </a:lnSpc>
            </a:pPr>
            <a:endParaRPr lang="tr-TR" dirty="0"/>
          </a:p>
          <a:p>
            <a:pPr>
              <a:lnSpc>
                <a:spcPct val="200000"/>
              </a:lnSpc>
            </a:pPr>
            <a:r>
              <a:rPr lang="tr-TR" dirty="0"/>
              <a:t>Sağlıklı nesillerin yetişmesine katkı sağlanması hedeflenir.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0AEE91-8B7B-454B-B2BC-B9254011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8A0009-0AB7-4278-B9D1-D3A46426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C36DBB-0D43-42F7-8737-212AEC7C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490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544</Words>
  <Application>Microsoft Office PowerPoint</Application>
  <PresentationFormat>Geniş ekran</PresentationFormat>
  <Paragraphs>98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Courier New</vt:lpstr>
      <vt:lpstr>Office Teması</vt:lpstr>
      <vt:lpstr>Özel Tasarım</vt:lpstr>
      <vt:lpstr>SAĞLIK MEVZUATI</vt:lpstr>
      <vt:lpstr>İÇERİK</vt:lpstr>
      <vt:lpstr>Toplum Sağlığı Merkezlerinin Kurulması ve Çalıştırılmasına Dair Yönerge</vt:lpstr>
      <vt:lpstr>Toplum Sağlığı Merkezlerinin Kurulması ve Çalıştırılmasına Dair Yönergesinin Amacı</vt:lpstr>
      <vt:lpstr>Toplum Sağlığı Merkezlerinin Kurulması ve Çalıştırılmasına Dair Yönergesinin  Başlıca Konuları</vt:lpstr>
      <vt:lpstr>1. Toplum Sağlığı Merkezlerinin kuruluşu ve teşkilatlanması</vt:lpstr>
      <vt:lpstr>2. Koruyucu sağlık hizmetleri</vt:lpstr>
      <vt:lpstr>3. Aile hekimliği hizmetlerinin koordinasyonu ve denetimi</vt:lpstr>
      <vt:lpstr>4. Anne, çocuk, üreme ve okul sağlığı hizmetleri</vt:lpstr>
      <vt:lpstr>5. Çevre sağlığı ve iş sağlığı hizmetleri</vt:lpstr>
      <vt:lpstr>6. Sağlık eğitimi ve toplumun bilinçlendirilmesi</vt:lpstr>
      <vt:lpstr>7. Veri toplama, izleme ve değerlendirme</vt:lpstr>
      <vt:lpstr>8. Olağanüstü durumlar ve halk sağlığı hizmetleri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SAĞLIĞI</dc:title>
  <dc:creator>EÖ</dc:creator>
  <cp:lastModifiedBy>active</cp:lastModifiedBy>
  <cp:revision>51</cp:revision>
  <dcterms:created xsi:type="dcterms:W3CDTF">2026-04-02T07:47:59Z</dcterms:created>
  <dcterms:modified xsi:type="dcterms:W3CDTF">2026-07-03T13:42:41Z</dcterms:modified>
</cp:coreProperties>
</file>