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9" r:id="rId2"/>
  </p:sldMasterIdLst>
  <p:notesMasterIdLst>
    <p:notesMasterId r:id="rId28"/>
  </p:notesMasterIdLst>
  <p:sldIdLst>
    <p:sldId id="256" r:id="rId3"/>
    <p:sldId id="280" r:id="rId4"/>
    <p:sldId id="260" r:id="rId5"/>
    <p:sldId id="279" r:id="rId6"/>
    <p:sldId id="283" r:id="rId7"/>
    <p:sldId id="264" r:id="rId8"/>
    <p:sldId id="266" r:id="rId9"/>
    <p:sldId id="263" r:id="rId10"/>
    <p:sldId id="261" r:id="rId11"/>
    <p:sldId id="267" r:id="rId12"/>
    <p:sldId id="268" r:id="rId13"/>
    <p:sldId id="269" r:id="rId14"/>
    <p:sldId id="270" r:id="rId15"/>
    <p:sldId id="271" r:id="rId16"/>
    <p:sldId id="272" r:id="rId17"/>
    <p:sldId id="273" r:id="rId18"/>
    <p:sldId id="274" r:id="rId19"/>
    <p:sldId id="284" r:id="rId20"/>
    <p:sldId id="275" r:id="rId21"/>
    <p:sldId id="277" r:id="rId22"/>
    <p:sldId id="278" r:id="rId23"/>
    <p:sldId id="276" r:id="rId24"/>
    <p:sldId id="282" r:id="rId25"/>
    <p:sldId id="281" r:id="rId26"/>
    <p:sldId id="259"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EC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715" autoAdjust="0"/>
    <p:restoredTop sz="82987" autoAdjust="0"/>
  </p:normalViewPr>
  <p:slideViewPr>
    <p:cSldViewPr snapToGrid="0">
      <p:cViewPr varScale="1">
        <p:scale>
          <a:sx n="87" d="100"/>
          <a:sy n="87" d="100"/>
        </p:scale>
        <p:origin x="753" y="39"/>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9" d="100"/>
          <a:sy n="79" d="100"/>
        </p:scale>
        <p:origin x="1701"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üler Demir" userId="51ad5cf4d1839854" providerId="LiveId" clId="{22D4ABAE-09BA-41AD-B85B-2EF781DCCC37}"/>
    <pc:docChg chg="undo redo custSel addSld delSld modSld sldOrd">
      <pc:chgData name="Güler Demir" userId="51ad5cf4d1839854" providerId="LiveId" clId="{22D4ABAE-09BA-41AD-B85B-2EF781DCCC37}" dt="2025-08-09T14:38:00.955" v="4977" actId="2696"/>
      <pc:docMkLst>
        <pc:docMk/>
      </pc:docMkLst>
      <pc:sldChg chg="modSp mod ord">
        <pc:chgData name="Güler Demir" userId="51ad5cf4d1839854" providerId="LiveId" clId="{22D4ABAE-09BA-41AD-B85B-2EF781DCCC37}" dt="2025-08-08T16:36:59.279" v="3740" actId="6549"/>
        <pc:sldMkLst>
          <pc:docMk/>
          <pc:sldMk cId="951358384" sldId="256"/>
        </pc:sldMkLst>
        <pc:spChg chg="mod">
          <ac:chgData name="Güler Demir" userId="51ad5cf4d1839854" providerId="LiveId" clId="{22D4ABAE-09BA-41AD-B85B-2EF781DCCC37}" dt="2025-08-08T16:36:59.279" v="3740" actId="6549"/>
          <ac:spMkLst>
            <pc:docMk/>
            <pc:sldMk cId="951358384" sldId="256"/>
            <ac:spMk id="2" creationId="{00000000-0000-0000-0000-000000000000}"/>
          </ac:spMkLst>
        </pc:spChg>
      </pc:sldChg>
      <pc:sldChg chg="del">
        <pc:chgData name="Güler Demir" userId="51ad5cf4d1839854" providerId="LiveId" clId="{22D4ABAE-09BA-41AD-B85B-2EF781DCCC37}" dt="2025-07-25T14:15:27.613" v="1" actId="47"/>
        <pc:sldMkLst>
          <pc:docMk/>
          <pc:sldMk cId="2988615369" sldId="258"/>
        </pc:sldMkLst>
      </pc:sldChg>
      <pc:sldChg chg="modSp mod ord">
        <pc:chgData name="Güler Demir" userId="51ad5cf4d1839854" providerId="LiveId" clId="{22D4ABAE-09BA-41AD-B85B-2EF781DCCC37}" dt="2025-08-09T13:49:28.656" v="4309" actId="27636"/>
        <pc:sldMkLst>
          <pc:docMk/>
          <pc:sldMk cId="2053632720" sldId="259"/>
        </pc:sldMkLst>
        <pc:spChg chg="mod">
          <ac:chgData name="Güler Demir" userId="51ad5cf4d1839854" providerId="LiveId" clId="{22D4ABAE-09BA-41AD-B85B-2EF781DCCC37}" dt="2025-08-09T13:49:28.656" v="4309" actId="27636"/>
          <ac:spMkLst>
            <pc:docMk/>
            <pc:sldMk cId="2053632720" sldId="259"/>
            <ac:spMk id="3" creationId="{00000000-0000-0000-0000-000000000000}"/>
          </ac:spMkLst>
        </pc:spChg>
      </pc:sldChg>
      <pc:sldChg chg="addSp delSp modSp mod">
        <pc:chgData name="Güler Demir" userId="51ad5cf4d1839854" providerId="LiveId" clId="{22D4ABAE-09BA-41AD-B85B-2EF781DCCC37}" dt="2025-08-09T13:04:34.848" v="3794" actId="14100"/>
        <pc:sldMkLst>
          <pc:docMk/>
          <pc:sldMk cId="1632662317" sldId="260"/>
        </pc:sldMkLst>
        <pc:spChg chg="mod">
          <ac:chgData name="Güler Demir" userId="51ad5cf4d1839854" providerId="LiveId" clId="{22D4ABAE-09BA-41AD-B85B-2EF781DCCC37}" dt="2025-08-08T12:18:38.622" v="3211" actId="20577"/>
          <ac:spMkLst>
            <pc:docMk/>
            <pc:sldMk cId="1632662317" sldId="260"/>
            <ac:spMk id="2" creationId="{93471BDF-62D6-005D-1A1E-B168F36D2BEF}"/>
          </ac:spMkLst>
        </pc:spChg>
        <pc:spChg chg="add del mod">
          <ac:chgData name="Güler Demir" userId="51ad5cf4d1839854" providerId="LiveId" clId="{22D4ABAE-09BA-41AD-B85B-2EF781DCCC37}" dt="2025-08-09T13:04:34.848" v="3794" actId="14100"/>
          <ac:spMkLst>
            <pc:docMk/>
            <pc:sldMk cId="1632662317" sldId="260"/>
            <ac:spMk id="3" creationId="{18761DF5-C1D5-9C1C-38DB-D931D58C2742}"/>
          </ac:spMkLst>
        </pc:spChg>
        <pc:picChg chg="add mod">
          <ac:chgData name="Güler Demir" userId="51ad5cf4d1839854" providerId="LiveId" clId="{22D4ABAE-09BA-41AD-B85B-2EF781DCCC37}" dt="2025-08-08T12:18:53.622" v="3215"/>
          <ac:picMkLst>
            <pc:docMk/>
            <pc:sldMk cId="1632662317" sldId="260"/>
            <ac:picMk id="4" creationId="{8A302641-701A-5AEA-893C-A4B59867013E}"/>
          </ac:picMkLst>
        </pc:picChg>
      </pc:sldChg>
      <pc:sldChg chg="modSp add mod ord">
        <pc:chgData name="Güler Demir" userId="51ad5cf4d1839854" providerId="LiveId" clId="{22D4ABAE-09BA-41AD-B85B-2EF781DCCC37}" dt="2025-08-09T13:37:43.314" v="4288" actId="20577"/>
        <pc:sldMkLst>
          <pc:docMk/>
          <pc:sldMk cId="1670514564" sldId="261"/>
        </pc:sldMkLst>
        <pc:spChg chg="mod">
          <ac:chgData name="Güler Demir" userId="51ad5cf4d1839854" providerId="LiveId" clId="{22D4ABAE-09BA-41AD-B85B-2EF781DCCC37}" dt="2025-07-25T16:41:20.688" v="1164" actId="6549"/>
          <ac:spMkLst>
            <pc:docMk/>
            <pc:sldMk cId="1670514564" sldId="261"/>
            <ac:spMk id="2" creationId="{B509C310-1C2E-ACA3-B840-B7D60DFD9EC9}"/>
          </ac:spMkLst>
        </pc:spChg>
        <pc:spChg chg="mod">
          <ac:chgData name="Güler Demir" userId="51ad5cf4d1839854" providerId="LiveId" clId="{22D4ABAE-09BA-41AD-B85B-2EF781DCCC37}" dt="2025-08-09T13:37:43.314" v="4288" actId="20577"/>
          <ac:spMkLst>
            <pc:docMk/>
            <pc:sldMk cId="1670514564" sldId="261"/>
            <ac:spMk id="3" creationId="{D9B786F5-CDA2-66AF-142E-254F6DAFE6A1}"/>
          </ac:spMkLst>
        </pc:spChg>
      </pc:sldChg>
      <pc:sldChg chg="del">
        <pc:chgData name="Güler Demir" userId="51ad5cf4d1839854" providerId="LiveId" clId="{22D4ABAE-09BA-41AD-B85B-2EF781DCCC37}" dt="2025-07-25T14:15:27.863" v="2" actId="47"/>
        <pc:sldMkLst>
          <pc:docMk/>
          <pc:sldMk cId="2622949257" sldId="261"/>
        </pc:sldMkLst>
      </pc:sldChg>
      <pc:sldChg chg="addSp delSp modSp add del mod">
        <pc:chgData name="Güler Demir" userId="51ad5cf4d1839854" providerId="LiveId" clId="{22D4ABAE-09BA-41AD-B85B-2EF781DCCC37}" dt="2025-08-09T14:38:00.955" v="4977" actId="2696"/>
        <pc:sldMkLst>
          <pc:docMk/>
          <pc:sldMk cId="2061053331" sldId="262"/>
        </pc:sldMkLst>
        <pc:spChg chg="mod">
          <ac:chgData name="Güler Demir" userId="51ad5cf4d1839854" providerId="LiveId" clId="{22D4ABAE-09BA-41AD-B85B-2EF781DCCC37}" dt="2025-08-09T14:20:19.750" v="4663" actId="1076"/>
          <ac:spMkLst>
            <pc:docMk/>
            <pc:sldMk cId="2061053331" sldId="262"/>
            <ac:spMk id="2" creationId="{9067B573-6444-E9F9-AA20-E4613AE7AAB5}"/>
          </ac:spMkLst>
        </pc:spChg>
        <pc:spChg chg="mod">
          <ac:chgData name="Güler Demir" userId="51ad5cf4d1839854" providerId="LiveId" clId="{22D4ABAE-09BA-41AD-B85B-2EF781DCCC37}" dt="2025-08-09T14:19:11.002" v="4652" actId="21"/>
          <ac:spMkLst>
            <pc:docMk/>
            <pc:sldMk cId="2061053331" sldId="262"/>
            <ac:spMk id="3" creationId="{CD334BBD-1458-D974-D21D-3CB454BEB198}"/>
          </ac:spMkLst>
        </pc:spChg>
        <pc:picChg chg="add del mod">
          <ac:chgData name="Güler Demir" userId="51ad5cf4d1839854" providerId="LiveId" clId="{22D4ABAE-09BA-41AD-B85B-2EF781DCCC37}" dt="2025-08-09T14:20:14.918" v="4662" actId="21"/>
          <ac:picMkLst>
            <pc:docMk/>
            <pc:sldMk cId="2061053331" sldId="262"/>
            <ac:picMk id="4" creationId="{ED97320E-8D69-2533-F0D0-AD1E7AECD846}"/>
          </ac:picMkLst>
        </pc:picChg>
      </pc:sldChg>
      <pc:sldChg chg="del">
        <pc:chgData name="Güler Demir" userId="51ad5cf4d1839854" providerId="LiveId" clId="{22D4ABAE-09BA-41AD-B85B-2EF781DCCC37}" dt="2025-07-25T14:15:28.222" v="4" actId="47"/>
        <pc:sldMkLst>
          <pc:docMk/>
          <pc:sldMk cId="3643270047" sldId="262"/>
        </pc:sldMkLst>
      </pc:sldChg>
      <pc:sldChg chg="del">
        <pc:chgData name="Güler Demir" userId="51ad5cf4d1839854" providerId="LiveId" clId="{22D4ABAE-09BA-41AD-B85B-2EF781DCCC37}" dt="2025-07-25T14:15:28.019" v="3" actId="47"/>
        <pc:sldMkLst>
          <pc:docMk/>
          <pc:sldMk cId="248742030" sldId="263"/>
        </pc:sldMkLst>
      </pc:sldChg>
      <pc:sldChg chg="addSp delSp modSp add mod">
        <pc:chgData name="Güler Demir" userId="51ad5cf4d1839854" providerId="LiveId" clId="{22D4ABAE-09BA-41AD-B85B-2EF781DCCC37}" dt="2025-08-09T09:15:24.818" v="3750" actId="6549"/>
        <pc:sldMkLst>
          <pc:docMk/>
          <pc:sldMk cId="2214118342" sldId="263"/>
        </pc:sldMkLst>
        <pc:spChg chg="mod">
          <ac:chgData name="Güler Demir" userId="51ad5cf4d1839854" providerId="LiveId" clId="{22D4ABAE-09BA-41AD-B85B-2EF781DCCC37}" dt="2025-07-25T15:01:12.261" v="429" actId="1076"/>
          <ac:spMkLst>
            <pc:docMk/>
            <pc:sldMk cId="2214118342" sldId="263"/>
            <ac:spMk id="2" creationId="{1555C8C3-3405-7C83-3BC5-7CC0AFBE9312}"/>
          </ac:spMkLst>
        </pc:spChg>
        <pc:spChg chg="mod">
          <ac:chgData name="Güler Demir" userId="51ad5cf4d1839854" providerId="LiveId" clId="{22D4ABAE-09BA-41AD-B85B-2EF781DCCC37}" dt="2025-08-09T09:15:24.818" v="3750" actId="6549"/>
          <ac:spMkLst>
            <pc:docMk/>
            <pc:sldMk cId="2214118342" sldId="263"/>
            <ac:spMk id="3" creationId="{C6E05A3B-8489-DA67-F165-AD415CEBD84A}"/>
          </ac:spMkLst>
        </pc:spChg>
      </pc:sldChg>
      <pc:sldChg chg="addSp delSp modSp add mod ord">
        <pc:chgData name="Güler Demir" userId="51ad5cf4d1839854" providerId="LiveId" clId="{22D4ABAE-09BA-41AD-B85B-2EF781DCCC37}" dt="2025-08-09T13:34:24.073" v="4287" actId="20577"/>
        <pc:sldMkLst>
          <pc:docMk/>
          <pc:sldMk cId="3535601651" sldId="264"/>
        </pc:sldMkLst>
        <pc:spChg chg="mod">
          <ac:chgData name="Güler Demir" userId="51ad5cf4d1839854" providerId="LiveId" clId="{22D4ABAE-09BA-41AD-B85B-2EF781DCCC37}" dt="2025-08-09T13:34:24.073" v="4287" actId="20577"/>
          <ac:spMkLst>
            <pc:docMk/>
            <pc:sldMk cId="3535601651" sldId="264"/>
            <ac:spMk id="3" creationId="{1E9843BA-824B-DEC9-6B5D-986A43E2318A}"/>
          </ac:spMkLst>
        </pc:spChg>
        <pc:picChg chg="mod">
          <ac:chgData name="Güler Demir" userId="51ad5cf4d1839854" providerId="LiveId" clId="{22D4ABAE-09BA-41AD-B85B-2EF781DCCC37}" dt="2025-07-25T16:44:59.363" v="1228" actId="1076"/>
          <ac:picMkLst>
            <pc:docMk/>
            <pc:sldMk cId="3535601651" sldId="264"/>
            <ac:picMk id="7" creationId="{9ACF0240-49DB-2A8B-45D8-10CDC6DCAAF1}"/>
          </ac:picMkLst>
        </pc:picChg>
        <pc:picChg chg="add mod">
          <ac:chgData name="Güler Demir" userId="51ad5cf4d1839854" providerId="LiveId" clId="{22D4ABAE-09BA-41AD-B85B-2EF781DCCC37}" dt="2025-07-25T16:45:06.367" v="1232" actId="1076"/>
          <ac:picMkLst>
            <pc:docMk/>
            <pc:sldMk cId="3535601651" sldId="264"/>
            <ac:picMk id="10" creationId="{5235671B-17C8-36D4-80E2-A5409A14658F}"/>
          </ac:picMkLst>
        </pc:picChg>
        <pc:picChg chg="add mod">
          <ac:chgData name="Güler Demir" userId="51ad5cf4d1839854" providerId="LiveId" clId="{22D4ABAE-09BA-41AD-B85B-2EF781DCCC37}" dt="2025-07-25T16:44:57.580" v="1227" actId="1076"/>
          <ac:picMkLst>
            <pc:docMk/>
            <pc:sldMk cId="3535601651" sldId="264"/>
            <ac:picMk id="12" creationId="{5D85DBB4-710E-D86C-37AA-4DFC828FB523}"/>
          </ac:picMkLst>
        </pc:picChg>
        <pc:picChg chg="add mod">
          <ac:chgData name="Güler Demir" userId="51ad5cf4d1839854" providerId="LiveId" clId="{22D4ABAE-09BA-41AD-B85B-2EF781DCCC37}" dt="2025-07-25T16:45:01.134" v="1229" actId="1076"/>
          <ac:picMkLst>
            <pc:docMk/>
            <pc:sldMk cId="3535601651" sldId="264"/>
            <ac:picMk id="14" creationId="{6CAC2CEE-A540-F9B3-5016-3F4FBD136FCD}"/>
          </ac:picMkLst>
        </pc:picChg>
        <pc:picChg chg="add mod">
          <ac:chgData name="Güler Demir" userId="51ad5cf4d1839854" providerId="LiveId" clId="{22D4ABAE-09BA-41AD-B85B-2EF781DCCC37}" dt="2025-07-25T16:45:04.598" v="1231" actId="1076"/>
          <ac:picMkLst>
            <pc:docMk/>
            <pc:sldMk cId="3535601651" sldId="264"/>
            <ac:picMk id="16" creationId="{E25B3C84-3B2B-CA80-3AEA-C1C8EE03E541}"/>
          </ac:picMkLst>
        </pc:picChg>
        <pc:picChg chg="add mod">
          <ac:chgData name="Güler Demir" userId="51ad5cf4d1839854" providerId="LiveId" clId="{22D4ABAE-09BA-41AD-B85B-2EF781DCCC37}" dt="2025-07-25T16:45:02.906" v="1230" actId="1076"/>
          <ac:picMkLst>
            <pc:docMk/>
            <pc:sldMk cId="3535601651" sldId="264"/>
            <ac:picMk id="18" creationId="{CFDBE70D-BA5B-BB2A-A5DA-2AA902890DEB}"/>
          </ac:picMkLst>
        </pc:picChg>
        <pc:picChg chg="add mod">
          <ac:chgData name="Güler Demir" userId="51ad5cf4d1839854" providerId="LiveId" clId="{22D4ABAE-09BA-41AD-B85B-2EF781DCCC37}" dt="2025-07-25T16:45:08.214" v="1233" actId="1076"/>
          <ac:picMkLst>
            <pc:docMk/>
            <pc:sldMk cId="3535601651" sldId="264"/>
            <ac:picMk id="26" creationId="{59933175-F57B-B4EC-4637-5ADE06E131F5}"/>
          </ac:picMkLst>
        </pc:picChg>
        <pc:picChg chg="add mod">
          <ac:chgData name="Güler Demir" userId="51ad5cf4d1839854" providerId="LiveId" clId="{22D4ABAE-09BA-41AD-B85B-2EF781DCCC37}" dt="2025-07-25T16:45:11.845" v="1235" actId="1076"/>
          <ac:picMkLst>
            <pc:docMk/>
            <pc:sldMk cId="3535601651" sldId="264"/>
            <ac:picMk id="28" creationId="{77DB589F-627D-2124-5E36-81689FE7A2BD}"/>
          </ac:picMkLst>
        </pc:picChg>
        <pc:picChg chg="add mod">
          <ac:chgData name="Güler Demir" userId="51ad5cf4d1839854" providerId="LiveId" clId="{22D4ABAE-09BA-41AD-B85B-2EF781DCCC37}" dt="2025-07-25T16:45:19.707" v="1236" actId="1076"/>
          <ac:picMkLst>
            <pc:docMk/>
            <pc:sldMk cId="3535601651" sldId="264"/>
            <ac:picMk id="29" creationId="{7D1B68C7-EE06-E501-14EC-1DEBA2A5D554}"/>
          </ac:picMkLst>
        </pc:picChg>
      </pc:sldChg>
      <pc:sldChg chg="del">
        <pc:chgData name="Güler Demir" userId="51ad5cf4d1839854" providerId="LiveId" clId="{22D4ABAE-09BA-41AD-B85B-2EF781DCCC37}" dt="2025-07-25T14:15:28.395" v="5" actId="47"/>
        <pc:sldMkLst>
          <pc:docMk/>
          <pc:sldMk cId="3579052761" sldId="264"/>
        </pc:sldMkLst>
      </pc:sldChg>
      <pc:sldChg chg="delSp modSp add del mod ord">
        <pc:chgData name="Güler Demir" userId="51ad5cf4d1839854" providerId="LiveId" clId="{22D4ABAE-09BA-41AD-B85B-2EF781DCCC37}" dt="2025-07-25T18:47:32.452" v="2574" actId="2696"/>
        <pc:sldMkLst>
          <pc:docMk/>
          <pc:sldMk cId="232206907" sldId="265"/>
        </pc:sldMkLst>
      </pc:sldChg>
      <pc:sldChg chg="del">
        <pc:chgData name="Güler Demir" userId="51ad5cf4d1839854" providerId="LiveId" clId="{22D4ABAE-09BA-41AD-B85B-2EF781DCCC37}" dt="2025-07-25T14:15:29.160" v="9" actId="47"/>
        <pc:sldMkLst>
          <pc:docMk/>
          <pc:sldMk cId="2516170478" sldId="265"/>
        </pc:sldMkLst>
      </pc:sldChg>
      <pc:sldChg chg="addSp modSp add mod ord">
        <pc:chgData name="Güler Demir" userId="51ad5cf4d1839854" providerId="LiveId" clId="{22D4ABAE-09BA-41AD-B85B-2EF781DCCC37}" dt="2025-08-09T13:07:07.637" v="3931" actId="14100"/>
        <pc:sldMkLst>
          <pc:docMk/>
          <pc:sldMk cId="1751334992" sldId="266"/>
        </pc:sldMkLst>
        <pc:spChg chg="mod">
          <ac:chgData name="Güler Demir" userId="51ad5cf4d1839854" providerId="LiveId" clId="{22D4ABAE-09BA-41AD-B85B-2EF781DCCC37}" dt="2025-08-09T13:07:00.158" v="3929" actId="20577"/>
          <ac:spMkLst>
            <pc:docMk/>
            <pc:sldMk cId="1751334992" sldId="266"/>
            <ac:spMk id="3" creationId="{E4339AA2-E984-3FA0-AC62-AFDBD808D42D}"/>
          </ac:spMkLst>
        </pc:spChg>
        <pc:spChg chg="add mod">
          <ac:chgData name="Güler Demir" userId="51ad5cf4d1839854" providerId="LiveId" clId="{22D4ABAE-09BA-41AD-B85B-2EF781DCCC37}" dt="2025-08-09T13:07:07.637" v="3931" actId="14100"/>
          <ac:spMkLst>
            <pc:docMk/>
            <pc:sldMk cId="1751334992" sldId="266"/>
            <ac:spMk id="4" creationId="{6275E501-EE98-FAC5-736B-FCE3BA64A99E}"/>
          </ac:spMkLst>
        </pc:spChg>
      </pc:sldChg>
      <pc:sldChg chg="modSp add mod">
        <pc:chgData name="Güler Demir" userId="51ad5cf4d1839854" providerId="LiveId" clId="{22D4ABAE-09BA-41AD-B85B-2EF781DCCC37}" dt="2025-08-09T13:07:27.495" v="3932" actId="6549"/>
        <pc:sldMkLst>
          <pc:docMk/>
          <pc:sldMk cId="1998958333" sldId="267"/>
        </pc:sldMkLst>
        <pc:spChg chg="mod">
          <ac:chgData name="Güler Demir" userId="51ad5cf4d1839854" providerId="LiveId" clId="{22D4ABAE-09BA-41AD-B85B-2EF781DCCC37}" dt="2025-08-09T13:07:27.495" v="3932" actId="6549"/>
          <ac:spMkLst>
            <pc:docMk/>
            <pc:sldMk cId="1998958333" sldId="267"/>
            <ac:spMk id="3" creationId="{512E6888-1F50-0C85-8449-71858563611C}"/>
          </ac:spMkLst>
        </pc:spChg>
      </pc:sldChg>
      <pc:sldChg chg="del">
        <pc:chgData name="Güler Demir" userId="51ad5cf4d1839854" providerId="LiveId" clId="{22D4ABAE-09BA-41AD-B85B-2EF781DCCC37}" dt="2025-07-25T14:15:28.588" v="6" actId="47"/>
        <pc:sldMkLst>
          <pc:docMk/>
          <pc:sldMk cId="4182613657" sldId="267"/>
        </pc:sldMkLst>
      </pc:sldChg>
      <pc:sldChg chg="modSp add mod">
        <pc:chgData name="Güler Demir" userId="51ad5cf4d1839854" providerId="LiveId" clId="{22D4ABAE-09BA-41AD-B85B-2EF781DCCC37}" dt="2025-08-08T11:58:19.957" v="3115" actId="6549"/>
        <pc:sldMkLst>
          <pc:docMk/>
          <pc:sldMk cId="2509749626" sldId="268"/>
        </pc:sldMkLst>
        <pc:spChg chg="mod">
          <ac:chgData name="Güler Demir" userId="51ad5cf4d1839854" providerId="LiveId" clId="{22D4ABAE-09BA-41AD-B85B-2EF781DCCC37}" dt="2025-08-08T11:58:19.957" v="3115" actId="6549"/>
          <ac:spMkLst>
            <pc:docMk/>
            <pc:sldMk cId="2509749626" sldId="268"/>
            <ac:spMk id="3" creationId="{AB153767-F03A-111A-830E-8318AAD15141}"/>
          </ac:spMkLst>
        </pc:spChg>
      </pc:sldChg>
      <pc:sldChg chg="del">
        <pc:chgData name="Güler Demir" userId="51ad5cf4d1839854" providerId="LiveId" clId="{22D4ABAE-09BA-41AD-B85B-2EF781DCCC37}" dt="2025-07-25T14:15:28.989" v="8" actId="47"/>
        <pc:sldMkLst>
          <pc:docMk/>
          <pc:sldMk cId="4069610959" sldId="268"/>
        </pc:sldMkLst>
      </pc:sldChg>
      <pc:sldChg chg="addSp modSp add mod">
        <pc:chgData name="Güler Demir" userId="51ad5cf4d1839854" providerId="LiveId" clId="{22D4ABAE-09BA-41AD-B85B-2EF781DCCC37}" dt="2025-08-09T13:07:43.072" v="3933" actId="6549"/>
        <pc:sldMkLst>
          <pc:docMk/>
          <pc:sldMk cId="1035208881" sldId="269"/>
        </pc:sldMkLst>
        <pc:spChg chg="mod">
          <ac:chgData name="Güler Demir" userId="51ad5cf4d1839854" providerId="LiveId" clId="{22D4ABAE-09BA-41AD-B85B-2EF781DCCC37}" dt="2025-08-08T11:58:45.151" v="3117" actId="1076"/>
          <ac:spMkLst>
            <pc:docMk/>
            <pc:sldMk cId="1035208881" sldId="269"/>
            <ac:spMk id="2" creationId="{E8D6664A-D07C-35AC-9709-C16BE0C74991}"/>
          </ac:spMkLst>
        </pc:spChg>
        <pc:spChg chg="mod">
          <ac:chgData name="Güler Demir" userId="51ad5cf4d1839854" providerId="LiveId" clId="{22D4ABAE-09BA-41AD-B85B-2EF781DCCC37}" dt="2025-08-09T13:07:43.072" v="3933" actId="6549"/>
          <ac:spMkLst>
            <pc:docMk/>
            <pc:sldMk cId="1035208881" sldId="269"/>
            <ac:spMk id="3" creationId="{09A8F424-2A06-6A64-5C34-0C2973AE617E}"/>
          </ac:spMkLst>
        </pc:spChg>
        <pc:spChg chg="add mod">
          <ac:chgData name="Güler Demir" userId="51ad5cf4d1839854" providerId="LiveId" clId="{22D4ABAE-09BA-41AD-B85B-2EF781DCCC37}" dt="2025-08-09T09:19:01.945" v="3783" actId="14100"/>
          <ac:spMkLst>
            <pc:docMk/>
            <pc:sldMk cId="1035208881" sldId="269"/>
            <ac:spMk id="6" creationId="{D90932F0-148B-A596-7282-FF0F63108940}"/>
          </ac:spMkLst>
        </pc:spChg>
        <pc:picChg chg="add mod">
          <ac:chgData name="Güler Demir" userId="51ad5cf4d1839854" providerId="LiveId" clId="{22D4ABAE-09BA-41AD-B85B-2EF781DCCC37}" dt="2025-08-08T11:59:24.316" v="3122" actId="1076"/>
          <ac:picMkLst>
            <pc:docMk/>
            <pc:sldMk cId="1035208881" sldId="269"/>
            <ac:picMk id="4" creationId="{F9D87108-487D-D4B8-5BAE-DEBD501CC4E8}"/>
          </ac:picMkLst>
        </pc:picChg>
      </pc:sldChg>
      <pc:sldChg chg="del">
        <pc:chgData name="Güler Demir" userId="51ad5cf4d1839854" providerId="LiveId" clId="{22D4ABAE-09BA-41AD-B85B-2EF781DCCC37}" dt="2025-07-25T14:15:29.895" v="11" actId="47"/>
        <pc:sldMkLst>
          <pc:docMk/>
          <pc:sldMk cId="3344766644" sldId="269"/>
        </pc:sldMkLst>
      </pc:sldChg>
      <pc:sldChg chg="del">
        <pc:chgData name="Güler Demir" userId="51ad5cf4d1839854" providerId="LiveId" clId="{22D4ABAE-09BA-41AD-B85B-2EF781DCCC37}" dt="2025-07-25T14:15:27.378" v="0" actId="47"/>
        <pc:sldMkLst>
          <pc:docMk/>
          <pc:sldMk cId="1420453401" sldId="270"/>
        </pc:sldMkLst>
      </pc:sldChg>
      <pc:sldChg chg="modSp add mod">
        <pc:chgData name="Güler Demir" userId="51ad5cf4d1839854" providerId="LiveId" clId="{22D4ABAE-09BA-41AD-B85B-2EF781DCCC37}" dt="2025-07-25T17:28:26.638" v="1643" actId="20577"/>
        <pc:sldMkLst>
          <pc:docMk/>
          <pc:sldMk cId="1701914987" sldId="270"/>
        </pc:sldMkLst>
        <pc:spChg chg="mod">
          <ac:chgData name="Güler Demir" userId="51ad5cf4d1839854" providerId="LiveId" clId="{22D4ABAE-09BA-41AD-B85B-2EF781DCCC37}" dt="2025-07-25T17:14:59.717" v="1564" actId="14100"/>
          <ac:spMkLst>
            <pc:docMk/>
            <pc:sldMk cId="1701914987" sldId="270"/>
            <ac:spMk id="2" creationId="{D2B34184-7C6C-A1F1-3FEA-FA08A3CD0DCC}"/>
          </ac:spMkLst>
        </pc:spChg>
        <pc:spChg chg="mod">
          <ac:chgData name="Güler Demir" userId="51ad5cf4d1839854" providerId="LiveId" clId="{22D4ABAE-09BA-41AD-B85B-2EF781DCCC37}" dt="2025-07-25T17:28:26.638" v="1643" actId="20577"/>
          <ac:spMkLst>
            <pc:docMk/>
            <pc:sldMk cId="1701914987" sldId="270"/>
            <ac:spMk id="3" creationId="{CDDE3175-6819-EA49-B0AD-653645B0A9E2}"/>
          </ac:spMkLst>
        </pc:spChg>
      </pc:sldChg>
      <pc:sldChg chg="del">
        <pc:chgData name="Güler Demir" userId="51ad5cf4d1839854" providerId="LiveId" clId="{22D4ABAE-09BA-41AD-B85B-2EF781DCCC37}" dt="2025-07-25T14:15:28.770" v="7" actId="47"/>
        <pc:sldMkLst>
          <pc:docMk/>
          <pc:sldMk cId="2880719131" sldId="271"/>
        </pc:sldMkLst>
      </pc:sldChg>
      <pc:sldChg chg="addSp delSp modSp add mod">
        <pc:chgData name="Güler Demir" userId="51ad5cf4d1839854" providerId="LiveId" clId="{22D4ABAE-09BA-41AD-B85B-2EF781DCCC37}" dt="2025-08-09T13:37:56.616" v="4289" actId="20577"/>
        <pc:sldMkLst>
          <pc:docMk/>
          <pc:sldMk cId="3733843832" sldId="271"/>
        </pc:sldMkLst>
        <pc:spChg chg="mod">
          <ac:chgData name="Güler Demir" userId="51ad5cf4d1839854" providerId="LiveId" clId="{22D4ABAE-09BA-41AD-B85B-2EF781DCCC37}" dt="2025-08-08T11:37:46.619" v="2877" actId="1076"/>
          <ac:spMkLst>
            <pc:docMk/>
            <pc:sldMk cId="3733843832" sldId="271"/>
            <ac:spMk id="2" creationId="{01725E85-665D-A8AC-BF7D-5920270B6767}"/>
          </ac:spMkLst>
        </pc:spChg>
        <pc:spChg chg="mod">
          <ac:chgData name="Güler Demir" userId="51ad5cf4d1839854" providerId="LiveId" clId="{22D4ABAE-09BA-41AD-B85B-2EF781DCCC37}" dt="2025-08-08T11:37:51.939" v="2878" actId="1076"/>
          <ac:spMkLst>
            <pc:docMk/>
            <pc:sldMk cId="3733843832" sldId="271"/>
            <ac:spMk id="3" creationId="{E819C289-E885-A04D-4C8D-FED3D19877A2}"/>
          </ac:spMkLst>
        </pc:spChg>
        <pc:spChg chg="add mod">
          <ac:chgData name="Güler Demir" userId="51ad5cf4d1839854" providerId="LiveId" clId="{22D4ABAE-09BA-41AD-B85B-2EF781DCCC37}" dt="2025-08-08T11:37:55.459" v="2879" actId="1076"/>
          <ac:spMkLst>
            <pc:docMk/>
            <pc:sldMk cId="3733843832" sldId="271"/>
            <ac:spMk id="4" creationId="{826CFABF-8911-8B33-B579-9ED90393974B}"/>
          </ac:spMkLst>
        </pc:spChg>
        <pc:spChg chg="add mod">
          <ac:chgData name="Güler Demir" userId="51ad5cf4d1839854" providerId="LiveId" clId="{22D4ABAE-09BA-41AD-B85B-2EF781DCCC37}" dt="2025-08-08T11:37:58.829" v="2880" actId="1076"/>
          <ac:spMkLst>
            <pc:docMk/>
            <pc:sldMk cId="3733843832" sldId="271"/>
            <ac:spMk id="5" creationId="{5E0FB9EC-31B2-23EC-C975-548C0135D062}"/>
          </ac:spMkLst>
        </pc:spChg>
        <pc:spChg chg="add mod">
          <ac:chgData name="Güler Demir" userId="51ad5cf4d1839854" providerId="LiveId" clId="{22D4ABAE-09BA-41AD-B85B-2EF781DCCC37}" dt="2025-08-08T11:38:02.489" v="2881" actId="1076"/>
          <ac:spMkLst>
            <pc:docMk/>
            <pc:sldMk cId="3733843832" sldId="271"/>
            <ac:spMk id="6" creationId="{C48D7BD1-5D1C-6F9E-42AD-551DCD826FF4}"/>
          </ac:spMkLst>
        </pc:spChg>
        <pc:spChg chg="add mod">
          <ac:chgData name="Güler Demir" userId="51ad5cf4d1839854" providerId="LiveId" clId="{22D4ABAE-09BA-41AD-B85B-2EF781DCCC37}" dt="2025-08-08T11:38:06.990" v="2883" actId="1076"/>
          <ac:spMkLst>
            <pc:docMk/>
            <pc:sldMk cId="3733843832" sldId="271"/>
            <ac:spMk id="7" creationId="{5AC36EC1-80F6-08EC-278A-8AD09A097744}"/>
          </ac:spMkLst>
        </pc:spChg>
        <pc:spChg chg="add mod">
          <ac:chgData name="Güler Demir" userId="51ad5cf4d1839854" providerId="LiveId" clId="{22D4ABAE-09BA-41AD-B85B-2EF781DCCC37}" dt="2025-08-08T11:38:10.649" v="2884" actId="1076"/>
          <ac:spMkLst>
            <pc:docMk/>
            <pc:sldMk cId="3733843832" sldId="271"/>
            <ac:spMk id="8" creationId="{55CC7ED3-B0AE-85EE-2428-5515C4CAF787}"/>
          </ac:spMkLst>
        </pc:spChg>
        <pc:spChg chg="add mod">
          <ac:chgData name="Güler Demir" userId="51ad5cf4d1839854" providerId="LiveId" clId="{22D4ABAE-09BA-41AD-B85B-2EF781DCCC37}" dt="2025-08-08T11:38:13.170" v="2885" actId="1076"/>
          <ac:spMkLst>
            <pc:docMk/>
            <pc:sldMk cId="3733843832" sldId="271"/>
            <ac:spMk id="9" creationId="{D3F3E6E3-162D-C8C2-3BD1-C1D8B5AC56E8}"/>
          </ac:spMkLst>
        </pc:spChg>
        <pc:spChg chg="add mod">
          <ac:chgData name="Güler Demir" userId="51ad5cf4d1839854" providerId="LiveId" clId="{22D4ABAE-09BA-41AD-B85B-2EF781DCCC37}" dt="2025-08-08T11:38:17.685" v="2886" actId="1076"/>
          <ac:spMkLst>
            <pc:docMk/>
            <pc:sldMk cId="3733843832" sldId="271"/>
            <ac:spMk id="10" creationId="{F0CC5201-88A9-1DF6-D456-4CD043CAC8E6}"/>
          </ac:spMkLst>
        </pc:spChg>
        <pc:spChg chg="add del mod">
          <ac:chgData name="Güler Demir" userId="51ad5cf4d1839854" providerId="LiveId" clId="{22D4ABAE-09BA-41AD-B85B-2EF781DCCC37}" dt="2025-08-09T13:37:56.616" v="4289" actId="20577"/>
          <ac:spMkLst>
            <pc:docMk/>
            <pc:sldMk cId="3733843832" sldId="271"/>
            <ac:spMk id="12" creationId="{61695218-B523-5E7C-864B-C0AA548D63EB}"/>
          </ac:spMkLst>
        </pc:spChg>
      </pc:sldChg>
      <pc:sldChg chg="modSp add mod">
        <pc:chgData name="Güler Demir" userId="51ad5cf4d1839854" providerId="LiveId" clId="{22D4ABAE-09BA-41AD-B85B-2EF781DCCC37}" dt="2025-08-09T13:08:49.875" v="3934" actId="6549"/>
        <pc:sldMkLst>
          <pc:docMk/>
          <pc:sldMk cId="509778924" sldId="272"/>
        </pc:sldMkLst>
        <pc:spChg chg="mod">
          <ac:chgData name="Güler Demir" userId="51ad5cf4d1839854" providerId="LiveId" clId="{22D4ABAE-09BA-41AD-B85B-2EF781DCCC37}" dt="2025-08-09T13:08:49.875" v="3934" actId="6549"/>
          <ac:spMkLst>
            <pc:docMk/>
            <pc:sldMk cId="509778924" sldId="272"/>
            <ac:spMk id="3" creationId="{8FDED602-3BC9-2018-9D95-E7747128D61D}"/>
          </ac:spMkLst>
        </pc:spChg>
      </pc:sldChg>
      <pc:sldChg chg="del">
        <pc:chgData name="Güler Demir" userId="51ad5cf4d1839854" providerId="LiveId" clId="{22D4ABAE-09BA-41AD-B85B-2EF781DCCC37}" dt="2025-07-25T14:15:29.364" v="10" actId="47"/>
        <pc:sldMkLst>
          <pc:docMk/>
          <pc:sldMk cId="3025657415" sldId="272"/>
        </pc:sldMkLst>
      </pc:sldChg>
      <pc:sldChg chg="modSp add mod">
        <pc:chgData name="Güler Demir" userId="51ad5cf4d1839854" providerId="LiveId" clId="{22D4ABAE-09BA-41AD-B85B-2EF781DCCC37}" dt="2025-08-08T11:39:20.609" v="2891" actId="6549"/>
        <pc:sldMkLst>
          <pc:docMk/>
          <pc:sldMk cId="2865930140" sldId="273"/>
        </pc:sldMkLst>
        <pc:spChg chg="mod">
          <ac:chgData name="Güler Demir" userId="51ad5cf4d1839854" providerId="LiveId" clId="{22D4ABAE-09BA-41AD-B85B-2EF781DCCC37}" dt="2025-08-08T11:39:20.609" v="2891" actId="6549"/>
          <ac:spMkLst>
            <pc:docMk/>
            <pc:sldMk cId="2865930140" sldId="273"/>
            <ac:spMk id="3" creationId="{2441FA71-E4F5-544E-F427-458B1912EF9B}"/>
          </ac:spMkLst>
        </pc:spChg>
      </pc:sldChg>
      <pc:sldChg chg="del">
        <pc:chgData name="Güler Demir" userId="51ad5cf4d1839854" providerId="LiveId" clId="{22D4ABAE-09BA-41AD-B85B-2EF781DCCC37}" dt="2025-07-25T14:15:30.115" v="12" actId="47"/>
        <pc:sldMkLst>
          <pc:docMk/>
          <pc:sldMk cId="3671853562" sldId="273"/>
        </pc:sldMkLst>
      </pc:sldChg>
      <pc:sldChg chg="addSp modSp add mod">
        <pc:chgData name="Güler Demir" userId="51ad5cf4d1839854" providerId="LiveId" clId="{22D4ABAE-09BA-41AD-B85B-2EF781DCCC37}" dt="2025-08-09T14:30:53.911" v="4837" actId="1076"/>
        <pc:sldMkLst>
          <pc:docMk/>
          <pc:sldMk cId="255094323" sldId="274"/>
        </pc:sldMkLst>
        <pc:spChg chg="mod">
          <ac:chgData name="Güler Demir" userId="51ad5cf4d1839854" providerId="LiveId" clId="{22D4ABAE-09BA-41AD-B85B-2EF781DCCC37}" dt="2025-08-09T14:21:50.688" v="4668" actId="255"/>
          <ac:spMkLst>
            <pc:docMk/>
            <pc:sldMk cId="255094323" sldId="274"/>
            <ac:spMk id="2" creationId="{5F754E12-629E-5140-C51A-9CF4B9E60F14}"/>
          </ac:spMkLst>
        </pc:spChg>
        <pc:spChg chg="mod">
          <ac:chgData name="Güler Demir" userId="51ad5cf4d1839854" providerId="LiveId" clId="{22D4ABAE-09BA-41AD-B85B-2EF781DCCC37}" dt="2025-08-09T14:22:01.849" v="4670" actId="14100"/>
          <ac:spMkLst>
            <pc:docMk/>
            <pc:sldMk cId="255094323" sldId="274"/>
            <ac:spMk id="3" creationId="{2B785BE7-F349-99D9-43AE-50D6C76C5CE8}"/>
          </ac:spMkLst>
        </pc:spChg>
        <pc:spChg chg="add mod">
          <ac:chgData name="Güler Demir" userId="51ad5cf4d1839854" providerId="LiveId" clId="{22D4ABAE-09BA-41AD-B85B-2EF781DCCC37}" dt="2025-08-09T14:30:53.911" v="4837" actId="1076"/>
          <ac:spMkLst>
            <pc:docMk/>
            <pc:sldMk cId="255094323" sldId="274"/>
            <ac:spMk id="6" creationId="{3C4D5150-3F39-44BE-2EC3-BD80B1ADC7F3}"/>
          </ac:spMkLst>
        </pc:spChg>
        <pc:picChg chg="add mod">
          <ac:chgData name="Güler Demir" userId="51ad5cf4d1839854" providerId="LiveId" clId="{22D4ABAE-09BA-41AD-B85B-2EF781DCCC37}" dt="2025-08-09T14:30:49.402" v="4836" actId="1076"/>
          <ac:picMkLst>
            <pc:docMk/>
            <pc:sldMk cId="255094323" sldId="274"/>
            <ac:picMk id="4" creationId="{B0140F7E-69F2-489A-4FC9-56DB8F4BA14D}"/>
          </ac:picMkLst>
        </pc:picChg>
      </pc:sldChg>
      <pc:sldChg chg="del">
        <pc:chgData name="Güler Demir" userId="51ad5cf4d1839854" providerId="LiveId" clId="{22D4ABAE-09BA-41AD-B85B-2EF781DCCC37}" dt="2025-07-25T14:15:30.302" v="13" actId="47"/>
        <pc:sldMkLst>
          <pc:docMk/>
          <pc:sldMk cId="3189390810" sldId="274"/>
        </pc:sldMkLst>
      </pc:sldChg>
      <pc:sldChg chg="del">
        <pc:chgData name="Güler Demir" userId="51ad5cf4d1839854" providerId="LiveId" clId="{22D4ABAE-09BA-41AD-B85B-2EF781DCCC37}" dt="2025-07-25T14:15:30.505" v="14" actId="47"/>
        <pc:sldMkLst>
          <pc:docMk/>
          <pc:sldMk cId="2916493566" sldId="275"/>
        </pc:sldMkLst>
      </pc:sldChg>
      <pc:sldChg chg="addSp modSp add mod">
        <pc:chgData name="Güler Demir" userId="51ad5cf4d1839854" providerId="LiveId" clId="{22D4ABAE-09BA-41AD-B85B-2EF781DCCC37}" dt="2025-08-09T14:29:05.503" v="4832" actId="20577"/>
        <pc:sldMkLst>
          <pc:docMk/>
          <pc:sldMk cId="3912191222" sldId="275"/>
        </pc:sldMkLst>
        <pc:spChg chg="mod">
          <ac:chgData name="Güler Demir" userId="51ad5cf4d1839854" providerId="LiveId" clId="{22D4ABAE-09BA-41AD-B85B-2EF781DCCC37}" dt="2025-08-09T14:23:41.758" v="4677" actId="14100"/>
          <ac:spMkLst>
            <pc:docMk/>
            <pc:sldMk cId="3912191222" sldId="275"/>
            <ac:spMk id="2" creationId="{AA62FC58-1060-0CE4-D6D2-56C448DC6383}"/>
          </ac:spMkLst>
        </pc:spChg>
        <pc:spChg chg="mod">
          <ac:chgData name="Güler Demir" userId="51ad5cf4d1839854" providerId="LiveId" clId="{22D4ABAE-09BA-41AD-B85B-2EF781DCCC37}" dt="2025-08-09T14:29:05.503" v="4832" actId="20577"/>
          <ac:spMkLst>
            <pc:docMk/>
            <pc:sldMk cId="3912191222" sldId="275"/>
            <ac:spMk id="3" creationId="{EF15F842-EA08-44F9-53BD-555B66BE3314}"/>
          </ac:spMkLst>
        </pc:spChg>
      </pc:sldChg>
      <pc:sldChg chg="modSp add mod">
        <pc:chgData name="Güler Demir" userId="51ad5cf4d1839854" providerId="LiveId" clId="{22D4ABAE-09BA-41AD-B85B-2EF781DCCC37}" dt="2025-08-09T13:32:48.077" v="4282" actId="14100"/>
        <pc:sldMkLst>
          <pc:docMk/>
          <pc:sldMk cId="1591617626" sldId="276"/>
        </pc:sldMkLst>
        <pc:spChg chg="mod">
          <ac:chgData name="Güler Demir" userId="51ad5cf4d1839854" providerId="LiveId" clId="{22D4ABAE-09BA-41AD-B85B-2EF781DCCC37}" dt="2025-08-09T13:32:48.077" v="4282" actId="14100"/>
          <ac:spMkLst>
            <pc:docMk/>
            <pc:sldMk cId="1591617626" sldId="276"/>
            <ac:spMk id="3" creationId="{C727B338-09CD-B89C-1A75-937E6DC76EF9}"/>
          </ac:spMkLst>
        </pc:spChg>
      </pc:sldChg>
      <pc:sldChg chg="del">
        <pc:chgData name="Güler Demir" userId="51ad5cf4d1839854" providerId="LiveId" clId="{22D4ABAE-09BA-41AD-B85B-2EF781DCCC37}" dt="2025-07-25T14:15:30.771" v="15" actId="47"/>
        <pc:sldMkLst>
          <pc:docMk/>
          <pc:sldMk cId="2896014113" sldId="276"/>
        </pc:sldMkLst>
      </pc:sldChg>
      <pc:sldChg chg="modSp add mod ord">
        <pc:chgData name="Güler Demir" userId="51ad5cf4d1839854" providerId="LiveId" clId="{22D4ABAE-09BA-41AD-B85B-2EF781DCCC37}" dt="2025-07-25T19:01:27.513" v="2684" actId="20577"/>
        <pc:sldMkLst>
          <pc:docMk/>
          <pc:sldMk cId="554532472" sldId="277"/>
        </pc:sldMkLst>
        <pc:spChg chg="mod">
          <ac:chgData name="Güler Demir" userId="51ad5cf4d1839854" providerId="LiveId" clId="{22D4ABAE-09BA-41AD-B85B-2EF781DCCC37}" dt="2025-07-25T19:01:27.513" v="2684" actId="20577"/>
          <ac:spMkLst>
            <pc:docMk/>
            <pc:sldMk cId="554532472" sldId="277"/>
            <ac:spMk id="3" creationId="{A4D1A7BE-B5DB-4807-2B3F-E91D2B186281}"/>
          </ac:spMkLst>
        </pc:spChg>
      </pc:sldChg>
      <pc:sldChg chg="del">
        <pc:chgData name="Güler Demir" userId="51ad5cf4d1839854" providerId="LiveId" clId="{22D4ABAE-09BA-41AD-B85B-2EF781DCCC37}" dt="2025-07-25T14:15:31.193" v="16" actId="47"/>
        <pc:sldMkLst>
          <pc:docMk/>
          <pc:sldMk cId="2495040497" sldId="277"/>
        </pc:sldMkLst>
      </pc:sldChg>
      <pc:sldChg chg="addSp delSp modSp add mod ord">
        <pc:chgData name="Güler Demir" userId="51ad5cf4d1839854" providerId="LiveId" clId="{22D4ABAE-09BA-41AD-B85B-2EF781DCCC37}" dt="2025-08-09T09:20:35.778" v="3791" actId="113"/>
        <pc:sldMkLst>
          <pc:docMk/>
          <pc:sldMk cId="1485348747" sldId="278"/>
        </pc:sldMkLst>
        <pc:spChg chg="add mod">
          <ac:chgData name="Güler Demir" userId="51ad5cf4d1839854" providerId="LiveId" clId="{22D4ABAE-09BA-41AD-B85B-2EF781DCCC37}" dt="2025-08-09T09:20:35.778" v="3791" actId="113"/>
          <ac:spMkLst>
            <pc:docMk/>
            <pc:sldMk cId="1485348747" sldId="278"/>
            <ac:spMk id="5" creationId="{1734352D-9F52-D2CD-ED00-8AC75E96A8ED}"/>
          </ac:spMkLst>
        </pc:spChg>
        <pc:picChg chg="add mod">
          <ac:chgData name="Güler Demir" userId="51ad5cf4d1839854" providerId="LiveId" clId="{22D4ABAE-09BA-41AD-B85B-2EF781DCCC37}" dt="2025-07-25T18:50:09.305" v="2586" actId="14100"/>
          <ac:picMkLst>
            <pc:docMk/>
            <pc:sldMk cId="1485348747" sldId="278"/>
            <ac:picMk id="1026" creationId="{658EC17B-84E7-903F-2E7D-3A6833C0CA40}"/>
          </ac:picMkLst>
        </pc:picChg>
      </pc:sldChg>
      <pc:sldChg chg="del">
        <pc:chgData name="Güler Demir" userId="51ad5cf4d1839854" providerId="LiveId" clId="{22D4ABAE-09BA-41AD-B85B-2EF781DCCC37}" dt="2025-07-25T14:15:31.757" v="17" actId="47"/>
        <pc:sldMkLst>
          <pc:docMk/>
          <pc:sldMk cId="3136241400" sldId="278"/>
        </pc:sldMkLst>
      </pc:sldChg>
      <pc:sldChg chg="del">
        <pc:chgData name="Güler Demir" userId="51ad5cf4d1839854" providerId="LiveId" clId="{22D4ABAE-09BA-41AD-B85B-2EF781DCCC37}" dt="2025-07-25T14:15:33.496" v="18" actId="47"/>
        <pc:sldMkLst>
          <pc:docMk/>
          <pc:sldMk cId="1457631776" sldId="279"/>
        </pc:sldMkLst>
      </pc:sldChg>
      <pc:sldChg chg="modSp add mod">
        <pc:chgData name="Güler Demir" userId="51ad5cf4d1839854" providerId="LiveId" clId="{22D4ABAE-09BA-41AD-B85B-2EF781DCCC37}" dt="2025-08-09T13:05:08.118" v="3798" actId="12"/>
        <pc:sldMkLst>
          <pc:docMk/>
          <pc:sldMk cId="2884295841" sldId="279"/>
        </pc:sldMkLst>
        <pc:spChg chg="mod">
          <ac:chgData name="Güler Demir" userId="51ad5cf4d1839854" providerId="LiveId" clId="{22D4ABAE-09BA-41AD-B85B-2EF781DCCC37}" dt="2025-08-09T13:04:53.578" v="3796" actId="1076"/>
          <ac:spMkLst>
            <pc:docMk/>
            <pc:sldMk cId="2884295841" sldId="279"/>
            <ac:spMk id="2" creationId="{04307E3F-BBE6-65A4-0E83-6F80CB0CA862}"/>
          </ac:spMkLst>
        </pc:spChg>
        <pc:spChg chg="mod">
          <ac:chgData name="Güler Demir" userId="51ad5cf4d1839854" providerId="LiveId" clId="{22D4ABAE-09BA-41AD-B85B-2EF781DCCC37}" dt="2025-08-09T13:05:08.118" v="3798" actId="12"/>
          <ac:spMkLst>
            <pc:docMk/>
            <pc:sldMk cId="2884295841" sldId="279"/>
            <ac:spMk id="3" creationId="{792FE136-4FC1-F485-DD68-CA154C49ECE7}"/>
          </ac:spMkLst>
        </pc:spChg>
      </pc:sldChg>
      <pc:sldChg chg="modSp add mod ord">
        <pc:chgData name="Güler Demir" userId="51ad5cf4d1839854" providerId="LiveId" clId="{22D4ABAE-09BA-41AD-B85B-2EF781DCCC37}" dt="2025-08-09T13:04:14.657" v="3792" actId="14100"/>
        <pc:sldMkLst>
          <pc:docMk/>
          <pc:sldMk cId="3498684718" sldId="280"/>
        </pc:sldMkLst>
        <pc:spChg chg="mod">
          <ac:chgData name="Güler Demir" userId="51ad5cf4d1839854" providerId="LiveId" clId="{22D4ABAE-09BA-41AD-B85B-2EF781DCCC37}" dt="2025-08-08T12:28:51.431" v="3468" actId="20577"/>
          <ac:spMkLst>
            <pc:docMk/>
            <pc:sldMk cId="3498684718" sldId="280"/>
            <ac:spMk id="2" creationId="{FDAEEB47-AAAB-599A-6CFD-BAC5A9D6A388}"/>
          </ac:spMkLst>
        </pc:spChg>
        <pc:spChg chg="mod">
          <ac:chgData name="Güler Demir" userId="51ad5cf4d1839854" providerId="LiveId" clId="{22D4ABAE-09BA-41AD-B85B-2EF781DCCC37}" dt="2025-08-09T13:04:14.657" v="3792" actId="14100"/>
          <ac:spMkLst>
            <pc:docMk/>
            <pc:sldMk cId="3498684718" sldId="280"/>
            <ac:spMk id="3" creationId="{6A787095-404A-A92C-D1AC-5A299816CACE}"/>
          </ac:spMkLst>
        </pc:spChg>
      </pc:sldChg>
      <pc:sldChg chg="modSp add mod">
        <pc:chgData name="Güler Demir" userId="51ad5cf4d1839854" providerId="LiveId" clId="{22D4ABAE-09BA-41AD-B85B-2EF781DCCC37}" dt="2025-08-08T12:37:05.559" v="3639" actId="6549"/>
        <pc:sldMkLst>
          <pc:docMk/>
          <pc:sldMk cId="1431536828" sldId="281"/>
        </pc:sldMkLst>
        <pc:spChg chg="mod">
          <ac:chgData name="Güler Demir" userId="51ad5cf4d1839854" providerId="LiveId" clId="{22D4ABAE-09BA-41AD-B85B-2EF781DCCC37}" dt="2025-08-08T12:32:10.910" v="3518" actId="20577"/>
          <ac:spMkLst>
            <pc:docMk/>
            <pc:sldMk cId="1431536828" sldId="281"/>
            <ac:spMk id="2" creationId="{D51DBDBC-FE0B-6C40-981C-03ED7F1AFBC5}"/>
          </ac:spMkLst>
        </pc:spChg>
        <pc:spChg chg="mod">
          <ac:chgData name="Güler Demir" userId="51ad5cf4d1839854" providerId="LiveId" clId="{22D4ABAE-09BA-41AD-B85B-2EF781DCCC37}" dt="2025-08-08T12:37:05.559" v="3639" actId="6549"/>
          <ac:spMkLst>
            <pc:docMk/>
            <pc:sldMk cId="1431536828" sldId="281"/>
            <ac:spMk id="3" creationId="{4F7A3D74-1E7D-8196-1BF2-BA6721F9A70F}"/>
          </ac:spMkLst>
        </pc:spChg>
      </pc:sldChg>
      <pc:sldChg chg="addSp modSp add mod">
        <pc:chgData name="Güler Demir" userId="51ad5cf4d1839854" providerId="LiveId" clId="{22D4ABAE-09BA-41AD-B85B-2EF781DCCC37}" dt="2025-08-09T13:32:10.078" v="4280" actId="6549"/>
        <pc:sldMkLst>
          <pc:docMk/>
          <pc:sldMk cId="1122469625" sldId="282"/>
        </pc:sldMkLst>
        <pc:spChg chg="mod">
          <ac:chgData name="Güler Demir" userId="51ad5cf4d1839854" providerId="LiveId" clId="{22D4ABAE-09BA-41AD-B85B-2EF781DCCC37}" dt="2025-08-09T13:32:10.078" v="4280" actId="6549"/>
          <ac:spMkLst>
            <pc:docMk/>
            <pc:sldMk cId="1122469625" sldId="282"/>
            <ac:spMk id="3" creationId="{7300B274-C127-5DBA-3727-6B534BED22BF}"/>
          </ac:spMkLst>
        </pc:spChg>
        <pc:picChg chg="add">
          <ac:chgData name="Güler Demir" userId="51ad5cf4d1839854" providerId="LiveId" clId="{22D4ABAE-09BA-41AD-B85B-2EF781DCCC37}" dt="2025-08-09T13:21:04.002" v="3940"/>
          <ac:picMkLst>
            <pc:docMk/>
            <pc:sldMk cId="1122469625" sldId="282"/>
            <ac:picMk id="4" creationId="{89C6FDB5-B3C6-906A-99E0-44EB39E78624}"/>
          </ac:picMkLst>
        </pc:picChg>
      </pc:sldChg>
      <pc:sldChg chg="delSp modSp add mod ord">
        <pc:chgData name="Güler Demir" userId="51ad5cf4d1839854" providerId="LiveId" clId="{22D4ABAE-09BA-41AD-B85B-2EF781DCCC37}" dt="2025-08-09T14:19:48.421" v="4661" actId="12"/>
        <pc:sldMkLst>
          <pc:docMk/>
          <pc:sldMk cId="4153024260" sldId="283"/>
        </pc:sldMkLst>
        <pc:spChg chg="mod">
          <ac:chgData name="Güler Demir" userId="51ad5cf4d1839854" providerId="LiveId" clId="{22D4ABAE-09BA-41AD-B85B-2EF781DCCC37}" dt="2025-08-09T14:19:48.421" v="4661" actId="12"/>
          <ac:spMkLst>
            <pc:docMk/>
            <pc:sldMk cId="4153024260" sldId="283"/>
            <ac:spMk id="3" creationId="{7208C415-2066-5BFA-771B-323CD6B0B5EE}"/>
          </ac:spMkLst>
        </pc:spChg>
        <pc:picChg chg="del">
          <ac:chgData name="Güler Demir" userId="51ad5cf4d1839854" providerId="LiveId" clId="{22D4ABAE-09BA-41AD-B85B-2EF781DCCC37}" dt="2025-08-09T13:40:54.858" v="4296" actId="21"/>
          <ac:picMkLst>
            <pc:docMk/>
            <pc:sldMk cId="4153024260" sldId="283"/>
            <ac:picMk id="4" creationId="{AC182A94-A38B-4F92-D7BC-360E078B4B09}"/>
          </ac:picMkLst>
        </pc:picChg>
      </pc:sldChg>
      <pc:sldChg chg="delSp modSp add mod">
        <pc:chgData name="Güler Demir" userId="51ad5cf4d1839854" providerId="LiveId" clId="{22D4ABAE-09BA-41AD-B85B-2EF781DCCC37}" dt="2025-08-09T14:36:56.546" v="4976" actId="20577"/>
        <pc:sldMkLst>
          <pc:docMk/>
          <pc:sldMk cId="3594639851" sldId="284"/>
        </pc:sldMkLst>
        <pc:spChg chg="mod">
          <ac:chgData name="Güler Demir" userId="51ad5cf4d1839854" providerId="LiveId" clId="{22D4ABAE-09BA-41AD-B85B-2EF781DCCC37}" dt="2025-08-09T14:36:56.546" v="4976" actId="20577"/>
          <ac:spMkLst>
            <pc:docMk/>
            <pc:sldMk cId="3594639851" sldId="284"/>
            <ac:spMk id="2" creationId="{7682D4D7-E319-DD24-6D74-E047A55BCACD}"/>
          </ac:spMkLst>
        </pc:spChg>
        <pc:spChg chg="mod">
          <ac:chgData name="Güler Demir" userId="51ad5cf4d1839854" providerId="LiveId" clId="{22D4ABAE-09BA-41AD-B85B-2EF781DCCC37}" dt="2025-08-09T14:36:41.155" v="4958" actId="14100"/>
          <ac:spMkLst>
            <pc:docMk/>
            <pc:sldMk cId="3594639851" sldId="284"/>
            <ac:spMk id="3" creationId="{55C3AC1C-6C14-419D-2305-0417C6BED0AB}"/>
          </ac:spMkLst>
        </pc:spChg>
        <pc:spChg chg="del">
          <ac:chgData name="Güler Demir" userId="51ad5cf4d1839854" providerId="LiveId" clId="{22D4ABAE-09BA-41AD-B85B-2EF781DCCC37}" dt="2025-08-09T14:33:41.556" v="4840" actId="21"/>
          <ac:spMkLst>
            <pc:docMk/>
            <pc:sldMk cId="3594639851" sldId="284"/>
            <ac:spMk id="6" creationId="{F77C37C8-4E2A-B83D-4CBF-C59C367CB1AD}"/>
          </ac:spMkLst>
        </pc:spChg>
        <pc:picChg chg="del">
          <ac:chgData name="Güler Demir" userId="51ad5cf4d1839854" providerId="LiveId" clId="{22D4ABAE-09BA-41AD-B85B-2EF781DCCC37}" dt="2025-08-09T14:33:37.088" v="4839" actId="21"/>
          <ac:picMkLst>
            <pc:docMk/>
            <pc:sldMk cId="3594639851" sldId="284"/>
            <ac:picMk id="4" creationId="{A7287DA4-B08B-2320-1A96-1E53CBCEBB06}"/>
          </ac:picMkLst>
        </pc:picChg>
      </pc:sldChg>
    </pc:docChg>
  </pc:docChgLst>
  <pc:docChgLst>
    <pc:chgData name="Güler Demir" userId="51ad5cf4d1839854" providerId="LiveId" clId="{31EABDE5-AFD6-4D07-8D01-AF1694BA0622}"/>
    <pc:docChg chg="undo custSel addSld modSld sldOrd">
      <pc:chgData name="Güler Demir" userId="51ad5cf4d1839854" providerId="LiveId" clId="{31EABDE5-AFD6-4D07-8D01-AF1694BA0622}" dt="2025-07-25T14:04:36.982" v="892" actId="27636"/>
      <pc:docMkLst>
        <pc:docMk/>
      </pc:docMkLst>
      <pc:sldChg chg="addSp delSp modSp mod modClrScheme chgLayout">
        <pc:chgData name="Güler Demir" userId="51ad5cf4d1839854" providerId="LiveId" clId="{31EABDE5-AFD6-4D07-8D01-AF1694BA0622}" dt="2025-07-25T13:29:35.236" v="351" actId="20577"/>
        <pc:sldMkLst>
          <pc:docMk/>
          <pc:sldMk cId="951358384" sldId="256"/>
        </pc:sldMkLst>
        <pc:spChg chg="mod ord">
          <ac:chgData name="Güler Demir" userId="51ad5cf4d1839854" providerId="LiveId" clId="{31EABDE5-AFD6-4D07-8D01-AF1694BA0622}" dt="2025-07-25T13:29:35.236" v="351" actId="20577"/>
          <ac:spMkLst>
            <pc:docMk/>
            <pc:sldMk cId="951358384" sldId="256"/>
            <ac:spMk id="2" creationId="{00000000-0000-0000-0000-000000000000}"/>
          </ac:spMkLst>
        </pc:spChg>
        <pc:spChg chg="mod ord">
          <ac:chgData name="Güler Demir" userId="51ad5cf4d1839854" providerId="LiveId" clId="{31EABDE5-AFD6-4D07-8D01-AF1694BA0622}" dt="2025-07-25T13:03:08.108" v="6" actId="6264"/>
          <ac:spMkLst>
            <pc:docMk/>
            <pc:sldMk cId="951358384" sldId="256"/>
            <ac:spMk id="3" creationId="{00000000-0000-0000-0000-000000000000}"/>
          </ac:spMkLst>
        </pc:spChg>
      </pc:sldChg>
      <pc:sldChg chg="modSp mod">
        <pc:chgData name="Güler Demir" userId="51ad5cf4d1839854" providerId="LiveId" clId="{31EABDE5-AFD6-4D07-8D01-AF1694BA0622}" dt="2025-07-25T14:04:36.982" v="892" actId="27636"/>
        <pc:sldMkLst>
          <pc:docMk/>
          <pc:sldMk cId="2053632720" sldId="259"/>
        </pc:sldMkLst>
        <pc:spChg chg="mod">
          <ac:chgData name="Güler Demir" userId="51ad5cf4d1839854" providerId="LiveId" clId="{31EABDE5-AFD6-4D07-8D01-AF1694BA0622}" dt="2025-07-25T14:04:36.982" v="892" actId="27636"/>
          <ac:spMkLst>
            <pc:docMk/>
            <pc:sldMk cId="2053632720" sldId="259"/>
            <ac:spMk id="3" creationId="{00000000-0000-0000-0000-000000000000}"/>
          </ac:spMkLst>
        </pc:spChg>
      </pc:sldChg>
      <pc:sldChg chg="modSp mod">
        <pc:chgData name="Güler Demir" userId="51ad5cf4d1839854" providerId="LiveId" clId="{31EABDE5-AFD6-4D07-8D01-AF1694BA0622}" dt="2025-07-25T13:05:20.355" v="43" actId="20577"/>
        <pc:sldMkLst>
          <pc:docMk/>
          <pc:sldMk cId="2516170478" sldId="265"/>
        </pc:sldMkLst>
      </pc:sldChg>
      <pc:sldChg chg="modSp mod">
        <pc:chgData name="Güler Demir" userId="51ad5cf4d1839854" providerId="LiveId" clId="{31EABDE5-AFD6-4D07-8D01-AF1694BA0622}" dt="2025-07-25T13:36:38.677" v="463" actId="20577"/>
        <pc:sldMkLst>
          <pc:docMk/>
          <pc:sldMk cId="3344766644" sldId="269"/>
        </pc:sldMkLst>
      </pc:sldChg>
      <pc:sldChg chg="addSp modSp add mod">
        <pc:chgData name="Güler Demir" userId="51ad5cf4d1839854" providerId="LiveId" clId="{31EABDE5-AFD6-4D07-8D01-AF1694BA0622}" dt="2025-07-25T13:27:57.260" v="313" actId="6549"/>
        <pc:sldMkLst>
          <pc:docMk/>
          <pc:sldMk cId="3025657415" sldId="272"/>
        </pc:sldMkLst>
      </pc:sldChg>
      <pc:sldChg chg="modSp add mod">
        <pc:chgData name="Güler Demir" userId="51ad5cf4d1839854" providerId="LiveId" clId="{31EABDE5-AFD6-4D07-8D01-AF1694BA0622}" dt="2025-07-25T13:42:29.284" v="569" actId="6549"/>
        <pc:sldMkLst>
          <pc:docMk/>
          <pc:sldMk cId="3671853562" sldId="273"/>
        </pc:sldMkLst>
      </pc:sldChg>
      <pc:sldChg chg="modSp add mod ord">
        <pc:chgData name="Güler Demir" userId="51ad5cf4d1839854" providerId="LiveId" clId="{31EABDE5-AFD6-4D07-8D01-AF1694BA0622}" dt="2025-07-25T13:49:52.341" v="702" actId="20578"/>
        <pc:sldMkLst>
          <pc:docMk/>
          <pc:sldMk cId="3189390810" sldId="274"/>
        </pc:sldMkLst>
      </pc:sldChg>
      <pc:sldChg chg="modSp add mod">
        <pc:chgData name="Güler Demir" userId="51ad5cf4d1839854" providerId="LiveId" clId="{31EABDE5-AFD6-4D07-8D01-AF1694BA0622}" dt="2025-07-25T13:52:21.290" v="716" actId="20577"/>
        <pc:sldMkLst>
          <pc:docMk/>
          <pc:sldMk cId="2916493566" sldId="275"/>
        </pc:sldMkLst>
      </pc:sldChg>
      <pc:sldChg chg="modSp add mod">
        <pc:chgData name="Güler Demir" userId="51ad5cf4d1839854" providerId="LiveId" clId="{31EABDE5-AFD6-4D07-8D01-AF1694BA0622}" dt="2025-07-25T13:52:34.047" v="723" actId="20577"/>
        <pc:sldMkLst>
          <pc:docMk/>
          <pc:sldMk cId="2896014113" sldId="276"/>
        </pc:sldMkLst>
      </pc:sldChg>
      <pc:sldChg chg="modSp add mod">
        <pc:chgData name="Güler Demir" userId="51ad5cf4d1839854" providerId="LiveId" clId="{31EABDE5-AFD6-4D07-8D01-AF1694BA0622}" dt="2025-07-25T13:53:52.427" v="754" actId="6549"/>
        <pc:sldMkLst>
          <pc:docMk/>
          <pc:sldMk cId="2495040497" sldId="277"/>
        </pc:sldMkLst>
      </pc:sldChg>
      <pc:sldChg chg="modSp add mod">
        <pc:chgData name="Güler Demir" userId="51ad5cf4d1839854" providerId="LiveId" clId="{31EABDE5-AFD6-4D07-8D01-AF1694BA0622}" dt="2025-07-25T13:57:09.045" v="806" actId="20577"/>
        <pc:sldMkLst>
          <pc:docMk/>
          <pc:sldMk cId="3136241400" sldId="278"/>
        </pc:sldMkLst>
      </pc:sldChg>
      <pc:sldChg chg="modSp add mod">
        <pc:chgData name="Güler Demir" userId="51ad5cf4d1839854" providerId="LiveId" clId="{31EABDE5-AFD6-4D07-8D01-AF1694BA0622}" dt="2025-07-25T14:02:18.442" v="838" actId="20577"/>
        <pc:sldMkLst>
          <pc:docMk/>
          <pc:sldMk cId="1457631776" sldId="27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2B81B0-DD59-459F-945D-F6F6F9C809B4}" type="datetimeFigureOut">
              <a:rPr lang="tr-TR" smtClean="0"/>
              <a:t>9.08.2025</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31FD66A-A771-4A6A-BBA1-FAAB4F2C421A}" type="slidenum">
              <a:rPr lang="tr-TR" smtClean="0"/>
              <a:t>‹#›</a:t>
            </a:fld>
            <a:endParaRPr lang="tr-TR"/>
          </a:p>
        </p:txBody>
      </p:sp>
    </p:spTree>
    <p:extLst>
      <p:ext uri="{BB962C8B-B14F-4D97-AF65-F5344CB8AC3E}">
        <p14:creationId xmlns:p14="http://schemas.microsoft.com/office/powerpoint/2010/main" val="20772425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831FD66A-A771-4A6A-BBA1-FAAB4F2C421A}" type="slidenum">
              <a:rPr lang="tr-TR" smtClean="0"/>
              <a:t>1</a:t>
            </a:fld>
            <a:endParaRPr lang="tr-TR" dirty="0"/>
          </a:p>
        </p:txBody>
      </p:sp>
    </p:spTree>
    <p:extLst>
      <p:ext uri="{BB962C8B-B14F-4D97-AF65-F5344CB8AC3E}">
        <p14:creationId xmlns:p14="http://schemas.microsoft.com/office/powerpoint/2010/main" val="23997517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831FD66A-A771-4A6A-BBA1-FAAB4F2C421A}" type="slidenum">
              <a:rPr lang="tr-TR" smtClean="0"/>
              <a:t>2</a:t>
            </a:fld>
            <a:endParaRPr lang="tr-TR"/>
          </a:p>
        </p:txBody>
      </p:sp>
    </p:spTree>
    <p:extLst>
      <p:ext uri="{BB962C8B-B14F-4D97-AF65-F5344CB8AC3E}">
        <p14:creationId xmlns:p14="http://schemas.microsoft.com/office/powerpoint/2010/main" val="21843612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831FD66A-A771-4A6A-BBA1-FAAB4F2C421A}" type="slidenum">
              <a:rPr lang="tr-TR" smtClean="0"/>
              <a:t>9</a:t>
            </a:fld>
            <a:endParaRPr lang="tr-TR"/>
          </a:p>
        </p:txBody>
      </p:sp>
    </p:spTree>
    <p:extLst>
      <p:ext uri="{BB962C8B-B14F-4D97-AF65-F5344CB8AC3E}">
        <p14:creationId xmlns:p14="http://schemas.microsoft.com/office/powerpoint/2010/main" val="1772878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831FD66A-A771-4A6A-BBA1-FAAB4F2C421A}" type="slidenum">
              <a:rPr lang="tr-TR" smtClean="0"/>
              <a:t>14</a:t>
            </a:fld>
            <a:endParaRPr lang="tr-TR"/>
          </a:p>
        </p:txBody>
      </p:sp>
    </p:spTree>
    <p:extLst>
      <p:ext uri="{BB962C8B-B14F-4D97-AF65-F5344CB8AC3E}">
        <p14:creationId xmlns:p14="http://schemas.microsoft.com/office/powerpoint/2010/main" val="9612874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831FD66A-A771-4A6A-BBA1-FAAB4F2C421A}" type="slidenum">
              <a:rPr lang="tr-TR" smtClean="0"/>
              <a:t>21</a:t>
            </a:fld>
            <a:endParaRPr lang="tr-TR"/>
          </a:p>
        </p:txBody>
      </p:sp>
    </p:spTree>
    <p:extLst>
      <p:ext uri="{BB962C8B-B14F-4D97-AF65-F5344CB8AC3E}">
        <p14:creationId xmlns:p14="http://schemas.microsoft.com/office/powerpoint/2010/main" val="803902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831FD66A-A771-4A6A-BBA1-FAAB4F2C421A}" type="slidenum">
              <a:rPr lang="tr-TR" smtClean="0"/>
              <a:t>22</a:t>
            </a:fld>
            <a:endParaRPr lang="tr-TR"/>
          </a:p>
        </p:txBody>
      </p:sp>
    </p:spTree>
    <p:extLst>
      <p:ext uri="{BB962C8B-B14F-4D97-AF65-F5344CB8AC3E}">
        <p14:creationId xmlns:p14="http://schemas.microsoft.com/office/powerpoint/2010/main" val="17285375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9D6337-FAD7-7F0C-F0EE-767C5E79391E}"/>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250B410B-04B2-F62C-B414-BDF11AD2237B}"/>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921055B2-F857-1292-8D2D-BD7FEA3D9C9C}"/>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5C501E98-0C4B-C6D0-5D58-B61F624E279B}"/>
              </a:ext>
            </a:extLst>
          </p:cNvPr>
          <p:cNvSpPr>
            <a:spLocks noGrp="1"/>
          </p:cNvSpPr>
          <p:nvPr>
            <p:ph type="sldNum" sz="quarter" idx="5"/>
          </p:nvPr>
        </p:nvSpPr>
        <p:spPr/>
        <p:txBody>
          <a:bodyPr/>
          <a:lstStyle/>
          <a:p>
            <a:fld id="{831FD66A-A771-4A6A-BBA1-FAAB4F2C421A}" type="slidenum">
              <a:rPr lang="tr-TR" smtClean="0"/>
              <a:t>23</a:t>
            </a:fld>
            <a:endParaRPr lang="tr-TR"/>
          </a:p>
        </p:txBody>
      </p:sp>
    </p:spTree>
    <p:extLst>
      <p:ext uri="{BB962C8B-B14F-4D97-AF65-F5344CB8AC3E}">
        <p14:creationId xmlns:p14="http://schemas.microsoft.com/office/powerpoint/2010/main" val="42435516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957438-45F0-F5CB-9A9B-729C524A35DE}"/>
            </a:ext>
          </a:extLst>
        </p:cNvPr>
        <p:cNvGrpSpPr/>
        <p:nvPr/>
      </p:nvGrpSpPr>
      <p:grpSpPr>
        <a:xfrm>
          <a:off x="0" y="0"/>
          <a:ext cx="0" cy="0"/>
          <a:chOff x="0" y="0"/>
          <a:chExt cx="0" cy="0"/>
        </a:xfrm>
      </p:grpSpPr>
      <p:sp>
        <p:nvSpPr>
          <p:cNvPr id="2" name="Slayt Resmi Yer Tutucusu 1">
            <a:extLst>
              <a:ext uri="{FF2B5EF4-FFF2-40B4-BE49-F238E27FC236}">
                <a16:creationId xmlns:a16="http://schemas.microsoft.com/office/drawing/2014/main" id="{30A5E483-7D08-ECAF-64BD-354C0B6E9CB9}"/>
              </a:ext>
            </a:extLst>
          </p:cNvPr>
          <p:cNvSpPr>
            <a:spLocks noGrp="1" noRot="1" noChangeAspect="1"/>
          </p:cNvSpPr>
          <p:nvPr>
            <p:ph type="sldImg"/>
          </p:nvPr>
        </p:nvSpPr>
        <p:spPr/>
      </p:sp>
      <p:sp>
        <p:nvSpPr>
          <p:cNvPr id="3" name="Not Yer Tutucusu 2">
            <a:extLst>
              <a:ext uri="{FF2B5EF4-FFF2-40B4-BE49-F238E27FC236}">
                <a16:creationId xmlns:a16="http://schemas.microsoft.com/office/drawing/2014/main" id="{3412FFA4-9079-BD60-464A-AD127B0F5E67}"/>
              </a:ext>
            </a:extLst>
          </p:cNvPr>
          <p:cNvSpPr>
            <a:spLocks noGrp="1"/>
          </p:cNvSpPr>
          <p:nvPr>
            <p:ph type="body" idx="1"/>
          </p:nvPr>
        </p:nvSpPr>
        <p:spPr/>
        <p:txBody>
          <a:bodyPr/>
          <a:lstStyle/>
          <a:p>
            <a:endParaRPr lang="tr-TR" dirty="0"/>
          </a:p>
        </p:txBody>
      </p:sp>
      <p:sp>
        <p:nvSpPr>
          <p:cNvPr id="4" name="Slayt Numarası Yer Tutucusu 3">
            <a:extLst>
              <a:ext uri="{FF2B5EF4-FFF2-40B4-BE49-F238E27FC236}">
                <a16:creationId xmlns:a16="http://schemas.microsoft.com/office/drawing/2014/main" id="{1D117A21-CEAA-6C11-4EF5-75F132670205}"/>
              </a:ext>
            </a:extLst>
          </p:cNvPr>
          <p:cNvSpPr>
            <a:spLocks noGrp="1"/>
          </p:cNvSpPr>
          <p:nvPr>
            <p:ph type="sldNum" sz="quarter" idx="5"/>
          </p:nvPr>
        </p:nvSpPr>
        <p:spPr/>
        <p:txBody>
          <a:bodyPr/>
          <a:lstStyle/>
          <a:p>
            <a:fld id="{831FD66A-A771-4A6A-BBA1-FAAB4F2C421A}" type="slidenum">
              <a:rPr lang="tr-TR" smtClean="0"/>
              <a:t>24</a:t>
            </a:fld>
            <a:endParaRPr lang="tr-TR"/>
          </a:p>
        </p:txBody>
      </p:sp>
    </p:spTree>
    <p:extLst>
      <p:ext uri="{BB962C8B-B14F-4D97-AF65-F5344CB8AC3E}">
        <p14:creationId xmlns:p14="http://schemas.microsoft.com/office/powerpoint/2010/main" val="19667060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831FD66A-A771-4A6A-BBA1-FAAB4F2C421A}" type="slidenum">
              <a:rPr lang="tr-TR" smtClean="0"/>
              <a:t>25</a:t>
            </a:fld>
            <a:endParaRPr lang="tr-TR"/>
          </a:p>
        </p:txBody>
      </p:sp>
    </p:spTree>
    <p:extLst>
      <p:ext uri="{BB962C8B-B14F-4D97-AF65-F5344CB8AC3E}">
        <p14:creationId xmlns:p14="http://schemas.microsoft.com/office/powerpoint/2010/main" val="4593801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 için tıklatın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F1D5ED-3130-2159-D524-4C09A7714D5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0309A89-6753-67C5-0A2E-4C025FF689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65194D39-13BA-7A4E-3F06-F3C3C6E3B7DD}"/>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477ABA55-841E-DB68-8BB4-371C1386C60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CAB86DF-5B40-8849-8095-EDC895DCF615}"/>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3818917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6B0428-EC2E-99A6-EF7E-4B4B1F84FD8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76D83A8-17AD-46EE-26D2-1305808B8A57}"/>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43FA6C4-22AA-C8AD-517B-85A39ED08186}"/>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CFA43D08-018A-E2F2-6431-1001CD1B52F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C17BE3-C17B-A728-C31E-5080EE728B7B}"/>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4536094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3E6375-9C40-6AC9-B5F7-23A721BA7320}"/>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346E3418-26E0-7DCD-B814-AE990F0594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188003AE-4F1C-7951-86AC-DFA4A484885E}"/>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F1F42E6A-AB1A-0DB7-5BBA-21CD252194D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0EF4CE-5856-78DC-63E0-9A5FAB55116A}"/>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132852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430971-59D0-8093-46D6-A59D9B12744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A2066A1-6829-38E4-5911-5A9D465B7669}"/>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0B48F81E-0EA6-9BF3-1D81-0E8B46B82FF1}"/>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5E1C2B94-E903-E864-BDC4-AE0B4F2CC96C}"/>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6" name="Alt Bilgi Yer Tutucusu 5">
            <a:extLst>
              <a:ext uri="{FF2B5EF4-FFF2-40B4-BE49-F238E27FC236}">
                <a16:creationId xmlns:a16="http://schemas.microsoft.com/office/drawing/2014/main" id="{2D503E30-26FF-A456-DE9D-C6107D5C72F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A38C3DF-3EC0-F561-A31E-95AE52E15B09}"/>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6397156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A00173-8E43-84CC-F186-297357D0F96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57A90D2-DC0F-4FEE-B58F-261AE0F429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C9E182E-B311-1A58-2DFC-204E445C9D56}"/>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54F759B-03D2-C7D2-3ED8-FF0CE81A24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F4D4CE8C-9492-E00A-D29F-3D6D0AB49152}"/>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D87179FB-0642-5551-9DA3-67D8ABD73458}"/>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8" name="Alt Bilgi Yer Tutucusu 7">
            <a:extLst>
              <a:ext uri="{FF2B5EF4-FFF2-40B4-BE49-F238E27FC236}">
                <a16:creationId xmlns:a16="http://schemas.microsoft.com/office/drawing/2014/main" id="{E676E8F7-ECB4-278F-D6CE-5C304CDE4ED4}"/>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8C6C279-CD4B-3D0F-59A2-F1076DDEE1E9}"/>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1458321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E08182-F75E-78BA-E6F1-D07062613A6C}"/>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6F3D1228-2489-E2FF-BBDE-581C1949A9D7}"/>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4" name="Alt Bilgi Yer Tutucusu 3">
            <a:extLst>
              <a:ext uri="{FF2B5EF4-FFF2-40B4-BE49-F238E27FC236}">
                <a16:creationId xmlns:a16="http://schemas.microsoft.com/office/drawing/2014/main" id="{7916A64F-9EEA-D75B-6423-FBE25A90169B}"/>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402D3F07-BF51-3D4C-AB5B-AAF2BB5D50D8}"/>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38917482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4D84A12-4011-EB33-EE23-657AB24ABE66}"/>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3" name="Alt Bilgi Yer Tutucusu 2">
            <a:extLst>
              <a:ext uri="{FF2B5EF4-FFF2-40B4-BE49-F238E27FC236}">
                <a16:creationId xmlns:a16="http://schemas.microsoft.com/office/drawing/2014/main" id="{50B22520-C111-976C-32E4-B99C1E2DE87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733FAE02-7568-990F-B18F-9D544C388140}"/>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21643065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7DAD05-B594-E5DE-CA43-710CB6EA0AB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9CBBFDC-20A5-B6A6-6685-68DB5AC0FC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0D7EDE-39B9-39BA-F845-1585D79B1B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06ED1D2-C8E1-40ED-C8BC-CFFC54966485}"/>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6" name="Alt Bilgi Yer Tutucusu 5">
            <a:extLst>
              <a:ext uri="{FF2B5EF4-FFF2-40B4-BE49-F238E27FC236}">
                <a16:creationId xmlns:a16="http://schemas.microsoft.com/office/drawing/2014/main" id="{F53D82F1-1242-0C0D-3286-61D85E77B34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3036348-6F45-9660-1E3C-300E96E0BC0C}"/>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11988614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2C43E9-6C7F-A95A-5746-3A95837D999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00C98C6E-BE43-3C38-C818-1D30B30FB78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116562DD-540F-C674-F269-3C1B908608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6AB70B42-448B-12E6-7C16-49EC208E0121}"/>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6" name="Alt Bilgi Yer Tutucusu 5">
            <a:extLst>
              <a:ext uri="{FF2B5EF4-FFF2-40B4-BE49-F238E27FC236}">
                <a16:creationId xmlns:a16="http://schemas.microsoft.com/office/drawing/2014/main" id="{629EC5F8-B01A-9127-94ED-182F5B059D7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A79F3E0-266F-0B0F-38F1-9E11B08E15CF}"/>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5253887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31CD2C-F22F-1952-3869-6B79A820E66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13C96867-29AE-F58C-B6FF-4B84BBA9C73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5BD2912-080C-3880-4D9E-AFD03882643C}"/>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7E0C6DBB-8C82-A625-A78D-1285159D7DE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6D92634-5BC3-A509-C505-CCE76BE3A7AE}"/>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42291369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99C61BD-D955-0D44-B50A-A2EEFF4EFDFC}"/>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AE2FAD9E-F913-C099-3923-ED7644BC49B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01EB02A-15F0-FA4B-678D-44B2812B0D40}"/>
              </a:ext>
            </a:extLst>
          </p:cNvPr>
          <p:cNvSpPr>
            <a:spLocks noGrp="1"/>
          </p:cNvSpPr>
          <p:nvPr>
            <p:ph type="dt" sz="half" idx="10"/>
          </p:nvPr>
        </p:nvSpPr>
        <p:spPr/>
        <p:txBody>
          <a:body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3F1874D0-46CB-3B4B-8540-A798C11E5A6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EFC58E6-60EE-ACD4-213B-2E0C4D54BAD5}"/>
              </a:ext>
            </a:extLst>
          </p:cNvPr>
          <p:cNvSpPr>
            <a:spLocks noGrp="1"/>
          </p:cNvSpPr>
          <p:nvPr>
            <p:ph type="sldNum" sz="quarter" idx="12"/>
          </p:nvPr>
        </p:nvSpPr>
        <p:spPr/>
        <p:txBody>
          <a:bodyPr/>
          <a:lstStyle/>
          <a:p>
            <a:fld id="{0084596D-1394-4CBF-960C-F591751A2A86}" type="slidenum">
              <a:rPr lang="tr-TR" smtClean="0"/>
              <a:t>‹#›</a:t>
            </a:fld>
            <a:endParaRPr lang="tr-TR"/>
          </a:p>
        </p:txBody>
      </p:sp>
    </p:spTree>
    <p:extLst>
      <p:ext uri="{BB962C8B-B14F-4D97-AF65-F5344CB8AC3E}">
        <p14:creationId xmlns:p14="http://schemas.microsoft.com/office/powerpoint/2010/main" val="389825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8/9/2025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 için tıklatın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8/9/2025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8/9/2025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8/9/2025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DAD3D040-8A03-0025-C265-38041E375A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0FF5920-3238-1F52-B316-2D6481273C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B201503-130B-8B00-7A55-59E03BFCAD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00D487-6BEB-4439-AF50-8E58408F6F66}" type="datetimeFigureOut">
              <a:rPr lang="tr-TR" smtClean="0"/>
              <a:t>9.08.2025</a:t>
            </a:fld>
            <a:endParaRPr lang="tr-TR"/>
          </a:p>
        </p:txBody>
      </p:sp>
      <p:sp>
        <p:nvSpPr>
          <p:cNvPr id="5" name="Alt Bilgi Yer Tutucusu 4">
            <a:extLst>
              <a:ext uri="{FF2B5EF4-FFF2-40B4-BE49-F238E27FC236}">
                <a16:creationId xmlns:a16="http://schemas.microsoft.com/office/drawing/2014/main" id="{6AA44AFE-510D-CCCF-FC32-57430691A7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E5BDE315-AD56-D085-6739-3017106406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84596D-1394-4CBF-960C-F591751A2A86}" type="slidenum">
              <a:rPr lang="tr-TR" smtClean="0"/>
              <a:t>‹#›</a:t>
            </a:fld>
            <a:endParaRPr lang="tr-TR"/>
          </a:p>
        </p:txBody>
      </p:sp>
    </p:spTree>
    <p:extLst>
      <p:ext uri="{BB962C8B-B14F-4D97-AF65-F5344CB8AC3E}">
        <p14:creationId xmlns:p14="http://schemas.microsoft.com/office/powerpoint/2010/main" val="1900948828"/>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gulerdemir@kastamonu.edu.t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0.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s://journalism.university/introduction-to-journalism-and-mass-communication/berlos-model-communication-four-pillars-effective-exchange/" TargetMode="External"/><Relationship Id="rId3" Type="http://schemas.openxmlformats.org/officeDocument/2006/relationships/hyperlink" Target="https://www.researchgate.net/publication/272964534_A_Conceptual_Foundation_for_the_Shannon-Weaver_Model_of_Communication" TargetMode="External"/><Relationship Id="rId7" Type="http://schemas.openxmlformats.org/officeDocument/2006/relationships/hyperlink" Target="https://www.communicationtheory.org/berlos-smcr-model-of-communication/" TargetMode="External"/><Relationship Id="rId12" Type="http://schemas.openxmlformats.org/officeDocument/2006/relationships/hyperlink" Target="https://prezi.com/lwamoufogotx/shannon-ve-weaver-modeli/"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www.onurcoban.com/2009/06/iletisim-modelleri_1760.html" TargetMode="External"/><Relationship Id="rId11" Type="http://schemas.openxmlformats.org/officeDocument/2006/relationships/hyperlink" Target="https://medium.com/@pragyamishra_84005/aristotles-model-of-communication-254aa568fb0a" TargetMode="External"/><Relationship Id="rId5" Type="http://schemas.openxmlformats.org/officeDocument/2006/relationships/hyperlink" Target="https://www.communicationtheory.org/aristotle%E2%80%99s-communication-model/" TargetMode="External"/><Relationship Id="rId10" Type="http://schemas.openxmlformats.org/officeDocument/2006/relationships/hyperlink" Target="https://www.managementstudyguide.com/berlo-model-of-communication.htm/" TargetMode="External"/><Relationship Id="rId4" Type="http://schemas.openxmlformats.org/officeDocument/2006/relationships/hyperlink" Target="http://dx.doi.org/10.20414/ujis.v28i1.773" TargetMode="External"/><Relationship Id="rId9" Type="http://schemas.openxmlformats.org/officeDocument/2006/relationships/hyperlink" Target="https://pazarlamaturkiye.com/aristonun-ethos-pathos-logos-uclemesi/"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svg"/><Relationship Id="rId18" Type="http://schemas.openxmlformats.org/officeDocument/2006/relationships/image" Target="../media/image17.png"/><Relationship Id="rId3" Type="http://schemas.openxmlformats.org/officeDocument/2006/relationships/image" Target="../media/image2.svg"/><Relationship Id="rId7" Type="http://schemas.openxmlformats.org/officeDocument/2006/relationships/image" Target="../media/image6.svg"/><Relationship Id="rId12" Type="http://schemas.openxmlformats.org/officeDocument/2006/relationships/image" Target="../media/image11.png"/><Relationship Id="rId17" Type="http://schemas.openxmlformats.org/officeDocument/2006/relationships/image" Target="../media/image16.sv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svg"/><Relationship Id="rId5" Type="http://schemas.openxmlformats.org/officeDocument/2006/relationships/image" Target="../media/image4.svg"/><Relationship Id="rId15" Type="http://schemas.openxmlformats.org/officeDocument/2006/relationships/image" Target="../media/image14.sv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svg"/><Relationship Id="rId14" Type="http://schemas.openxmlformats.org/officeDocument/2006/relationships/image" Target="../media/image1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00564" y="714461"/>
            <a:ext cx="9094721" cy="2966410"/>
          </a:xfrm>
        </p:spPr>
        <p:txBody>
          <a:bodyPr/>
          <a:lstStyle/>
          <a:p>
            <a:pPr algn="ctr"/>
            <a:r>
              <a:rPr lang="tr-TR" sz="3600" b="1" dirty="0"/>
              <a:t>MEDYA VE İLETİŞİM </a:t>
            </a:r>
            <a:br>
              <a:rPr lang="tr-TR" sz="3600" b="1" dirty="0"/>
            </a:br>
            <a:r>
              <a:rPr lang="tr-TR" sz="3600" b="1" dirty="0"/>
              <a:t>5. </a:t>
            </a:r>
            <a:r>
              <a:rPr lang="tr-TR" sz="3600" b="1"/>
              <a:t>HAFTA </a:t>
            </a:r>
            <a:br>
              <a:rPr lang="tr-TR" sz="3600" b="1" dirty="0"/>
            </a:br>
            <a:r>
              <a:rPr lang="tr-TR" sz="3600" b="1" dirty="0"/>
              <a:t>TEMEL MEDYA VE İLETİŞİM KURAMLARI: </a:t>
            </a:r>
            <a:br>
              <a:rPr lang="tr-TR" sz="3600" b="1" dirty="0"/>
            </a:br>
            <a:r>
              <a:rPr lang="tr-TR" sz="3600" b="1" dirty="0"/>
              <a:t>DOĞRUSAL MODELLER</a:t>
            </a:r>
            <a:endParaRPr lang="en-US" sz="3600" b="1" dirty="0"/>
          </a:p>
        </p:txBody>
      </p:sp>
      <p:sp>
        <p:nvSpPr>
          <p:cNvPr id="3" name="Alt Başlık 2"/>
          <p:cNvSpPr>
            <a:spLocks noGrp="1"/>
          </p:cNvSpPr>
          <p:nvPr>
            <p:ph type="subTitle" idx="1"/>
          </p:nvPr>
        </p:nvSpPr>
        <p:spPr>
          <a:xfrm>
            <a:off x="1507067" y="4364731"/>
            <a:ext cx="7868945" cy="1462863"/>
          </a:xfrm>
        </p:spPr>
        <p:txBody>
          <a:bodyPr>
            <a:normAutofit fontScale="25000" lnSpcReduction="20000"/>
          </a:bodyPr>
          <a:lstStyle/>
          <a:p>
            <a:r>
              <a:rPr lang="tr-TR" sz="5600" b="1" dirty="0"/>
              <a:t>GÜLER DEMİR</a:t>
            </a:r>
          </a:p>
          <a:p>
            <a:r>
              <a:rPr lang="tr-TR" sz="5600" b="1" dirty="0"/>
              <a:t>Kastamonu Üniversitesi</a:t>
            </a:r>
          </a:p>
          <a:p>
            <a:r>
              <a:rPr lang="tr-TR" sz="5600" b="1" dirty="0"/>
              <a:t>İnsan ve Toplum Bilimleri Fakültesi</a:t>
            </a:r>
          </a:p>
          <a:p>
            <a:r>
              <a:rPr lang="tr-TR" sz="5600" b="1" dirty="0"/>
              <a:t>Bilgi ve Belge Yönetimi Bölümü</a:t>
            </a:r>
          </a:p>
          <a:p>
            <a:r>
              <a:rPr lang="tr-TR" sz="5600" b="1" dirty="0">
                <a:hlinkClick r:id="rId3"/>
              </a:rPr>
              <a:t>gulerdemir@kastamonu.edu.tr</a:t>
            </a:r>
            <a:endParaRPr lang="tr-TR" sz="5600" b="1" dirty="0"/>
          </a:p>
          <a:p>
            <a:endParaRPr lang="en-US" dirty="0"/>
          </a:p>
        </p:txBody>
      </p:sp>
    </p:spTree>
    <p:extLst>
      <p:ext uri="{BB962C8B-B14F-4D97-AF65-F5344CB8AC3E}">
        <p14:creationId xmlns:p14="http://schemas.microsoft.com/office/powerpoint/2010/main" val="9513583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1E728C-94B1-73EA-C973-C2A86DFC476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41EBE1EF-4AFD-E8AD-2D65-B76A4A29ACDD}"/>
              </a:ext>
            </a:extLst>
          </p:cNvPr>
          <p:cNvSpPr>
            <a:spLocks noGrp="1"/>
          </p:cNvSpPr>
          <p:nvPr>
            <p:ph type="title"/>
          </p:nvPr>
        </p:nvSpPr>
        <p:spPr>
          <a:xfrm>
            <a:off x="716663" y="299883"/>
            <a:ext cx="8596668" cy="639098"/>
          </a:xfrm>
        </p:spPr>
        <p:txBody>
          <a:bodyPr>
            <a:normAutofit fontScale="90000"/>
          </a:bodyPr>
          <a:lstStyle/>
          <a:p>
            <a:pPr algn="ctr"/>
            <a:r>
              <a:rPr lang="tr-TR" b="1" dirty="0"/>
              <a:t>DOĞRUSAL MODELLER: LASWELL MODELİ</a:t>
            </a:r>
            <a:endParaRPr lang="en-US" b="1" dirty="0"/>
          </a:p>
        </p:txBody>
      </p:sp>
      <p:sp>
        <p:nvSpPr>
          <p:cNvPr id="3" name="İçerik Yer Tutucusu 2">
            <a:extLst>
              <a:ext uri="{FF2B5EF4-FFF2-40B4-BE49-F238E27FC236}">
                <a16:creationId xmlns:a16="http://schemas.microsoft.com/office/drawing/2014/main" id="{512E6888-1F50-0C85-8449-71858563611C}"/>
              </a:ext>
            </a:extLst>
          </p:cNvPr>
          <p:cNvSpPr>
            <a:spLocks noGrp="1"/>
          </p:cNvSpPr>
          <p:nvPr>
            <p:ph idx="1"/>
          </p:nvPr>
        </p:nvSpPr>
        <p:spPr>
          <a:xfrm>
            <a:off x="716663" y="1037290"/>
            <a:ext cx="10238208" cy="5078374"/>
          </a:xfrm>
        </p:spPr>
        <p:txBody>
          <a:bodyPr>
            <a:noAutofit/>
          </a:bodyPr>
          <a:lstStyle/>
          <a:p>
            <a:pPr marL="0" indent="0" algn="just">
              <a:buNone/>
            </a:pPr>
            <a:r>
              <a:rPr lang="tr-TR" b="1" dirty="0" err="1"/>
              <a:t>Lasswel'in</a:t>
            </a:r>
            <a:r>
              <a:rPr lang="tr-TR" b="1" dirty="0"/>
              <a:t> modeli kişiler arası iletişim sürecini anlamak ve tanımlamak üzere şu soruları sorar:</a:t>
            </a:r>
          </a:p>
          <a:p>
            <a:pPr algn="just"/>
            <a:r>
              <a:rPr lang="tr-TR" b="1" dirty="0"/>
              <a:t>Kim - Kaynak</a:t>
            </a:r>
          </a:p>
          <a:p>
            <a:pPr algn="just"/>
            <a:r>
              <a:rPr lang="tr-TR" b="1" dirty="0"/>
              <a:t>Kime- Hedef</a:t>
            </a:r>
          </a:p>
          <a:p>
            <a:pPr algn="just"/>
            <a:r>
              <a:rPr lang="tr-TR" b="1" dirty="0"/>
              <a:t>Hangi kanalla- Kanal, iletim aracı</a:t>
            </a:r>
          </a:p>
          <a:p>
            <a:pPr algn="just"/>
            <a:r>
              <a:rPr lang="tr-TR" b="1" dirty="0"/>
              <a:t>Hangi etki ile</a:t>
            </a:r>
          </a:p>
          <a:p>
            <a:pPr algn="just"/>
            <a:r>
              <a:rPr lang="tr-TR" b="1" dirty="0"/>
              <a:t>Ne söylüyor? İleti, mesaj</a:t>
            </a:r>
          </a:p>
          <a:p>
            <a:pPr marL="0" indent="0" algn="just">
              <a:buNone/>
            </a:pPr>
            <a:r>
              <a:rPr lang="tr-TR" b="1" dirty="0" err="1"/>
              <a:t>Lasswel'in</a:t>
            </a:r>
            <a:r>
              <a:rPr lang="tr-TR" b="1" dirty="0"/>
              <a:t> bu ayrımına dayanarak ana akım yaklaşımı içerisinde kitle iletişimine yönelik çeşitli çalışma ve araştırma alanları geliştirilmiştir. Kim sorusunun karşılığında iletişim faaliyetinde inisiyatifi elinde tutan ve sürece rehberlik eden iletişim kaynağı ile; iletişim sürecinde kaynağın ne söylediğiyle yani iletilmek istenen mesajla ilgilenenler içerik analizi ile; İletişim aracı ya da kanal ile ilgilenenler medya ya da kanal analizi ile ; iletilen mesajın ulaşmak istediği izleyici ile ilgilenenler izleyici araştırması ya da iletilen mesajın izleyici üzerindeki etkisi ile ilgilenenler etki analizi ile uğraşmaktadırlar (</a:t>
            </a:r>
            <a:r>
              <a:rPr lang="tr-TR" b="1" dirty="0" err="1"/>
              <a:t>Yaylagül</a:t>
            </a:r>
            <a:r>
              <a:rPr lang="tr-TR" b="1" dirty="0"/>
              <a:t>, 2006, s. 48).</a:t>
            </a:r>
          </a:p>
        </p:txBody>
      </p:sp>
    </p:spTree>
    <p:extLst>
      <p:ext uri="{BB962C8B-B14F-4D97-AF65-F5344CB8AC3E}">
        <p14:creationId xmlns:p14="http://schemas.microsoft.com/office/powerpoint/2010/main" val="19989583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2B04D0-F30C-B6FE-57ED-F752D075664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8D7BA53-3358-BEF3-D272-B31590570FD5}"/>
              </a:ext>
            </a:extLst>
          </p:cNvPr>
          <p:cNvSpPr>
            <a:spLocks noGrp="1"/>
          </p:cNvSpPr>
          <p:nvPr>
            <p:ph type="title"/>
          </p:nvPr>
        </p:nvSpPr>
        <p:spPr>
          <a:xfrm>
            <a:off x="716663" y="299883"/>
            <a:ext cx="8596668" cy="639098"/>
          </a:xfrm>
        </p:spPr>
        <p:txBody>
          <a:bodyPr>
            <a:normAutofit fontScale="90000"/>
          </a:bodyPr>
          <a:lstStyle/>
          <a:p>
            <a:pPr algn="ctr"/>
            <a:r>
              <a:rPr lang="tr-TR" b="1" dirty="0"/>
              <a:t>DOĞRUSAL MODELLER: LASWELL MODELİ</a:t>
            </a:r>
            <a:endParaRPr lang="en-US" b="1" dirty="0"/>
          </a:p>
        </p:txBody>
      </p:sp>
      <p:sp>
        <p:nvSpPr>
          <p:cNvPr id="3" name="İçerik Yer Tutucusu 2">
            <a:extLst>
              <a:ext uri="{FF2B5EF4-FFF2-40B4-BE49-F238E27FC236}">
                <a16:creationId xmlns:a16="http://schemas.microsoft.com/office/drawing/2014/main" id="{AB153767-F03A-111A-830E-8318AAD15141}"/>
              </a:ext>
            </a:extLst>
          </p:cNvPr>
          <p:cNvSpPr>
            <a:spLocks noGrp="1"/>
          </p:cNvSpPr>
          <p:nvPr>
            <p:ph idx="1"/>
          </p:nvPr>
        </p:nvSpPr>
        <p:spPr>
          <a:xfrm>
            <a:off x="497646" y="1026339"/>
            <a:ext cx="10238208" cy="5078374"/>
          </a:xfrm>
        </p:spPr>
        <p:txBody>
          <a:bodyPr>
            <a:noAutofit/>
          </a:bodyPr>
          <a:lstStyle/>
          <a:p>
            <a:pPr marL="0" indent="0" algn="just">
              <a:buNone/>
            </a:pPr>
            <a:r>
              <a:rPr lang="tr-TR" b="1" dirty="0" err="1"/>
              <a:t>Lasswell</a:t>
            </a:r>
            <a:r>
              <a:rPr lang="tr-TR" b="1" dirty="0"/>
              <a:t>, özellikle siyasi bağlamlarda iletişimi analiz etmek için SMCRF modelini oluşturan tanınmış bir siyaset bilimci ve iletişim kuramcısıdır. Model, etkili iletişimin sağlanmasında her bir ögenin önemini vurgular ve mesajların hedef kitleye ulaşmak, onları etkilemek ve istenen sonuçlara ulaşmak için farklı medya araçları aracılığıyla nasıl iletildiğini açıklar (</a:t>
            </a:r>
            <a:r>
              <a:rPr lang="tr-TR" b="1" dirty="0" err="1"/>
              <a:t>Choirin</a:t>
            </a:r>
            <a:r>
              <a:rPr lang="tr-TR" b="1" dirty="0"/>
              <a:t> vd., 2024, s. 31).</a:t>
            </a:r>
          </a:p>
          <a:p>
            <a:pPr marL="0" indent="0" algn="just">
              <a:buNone/>
            </a:pPr>
            <a:r>
              <a:rPr lang="tr-TR" b="1" dirty="0"/>
              <a:t>Bu model, formüle edildiği dönemin genel bakış açısını yansıtır. Eleştirilere karşın bu modelin insanları iletişim süreci çalışmalarıyla tanıştırmada kullanışlı ve kolay anlaşılır bir yöntem olduğu göz ardı edilmemelidir. Bu model, tarihte, kitle iletişim kuramlarının en önemlilerinden (ve belki de en ünlülerinden) biri olarak da bilinmektedir. </a:t>
            </a:r>
          </a:p>
          <a:p>
            <a:pPr marL="0" indent="0" algn="just">
              <a:buNone/>
            </a:pPr>
            <a:r>
              <a:rPr lang="tr-TR" b="1" dirty="0"/>
              <a:t>Kitle iletişim modelleri, iletişimin bilimsel anlamda anlaşılmasını sağlayan sistematik yaklaşımlardır. </a:t>
            </a:r>
            <a:r>
              <a:rPr lang="tr-TR" b="1" dirty="0" err="1"/>
              <a:t>Lasswell</a:t>
            </a:r>
            <a:r>
              <a:rPr lang="tr-TR" b="1" dirty="0"/>
              <a:t> Modeli, iletişimi doğrusal ve çizgisel bir süreç olarak ele alır. İletişimde kaynak (kim), mesaj (ne), kanal (hangi araç), alıcı (kime) ve etki (neyle) temel ögelerine dayanan modele göre, bir kişi veya kurum mesajını iletişim aracıyla ilettikten sonra, alıcı bu mesajı kabul eder ve belli bir etkilenme veya tepki gösterir. </a:t>
            </a:r>
            <a:r>
              <a:rPr lang="tr-TR" b="1" dirty="0" err="1"/>
              <a:t>Lasswell’in</a:t>
            </a:r>
            <a:r>
              <a:rPr lang="tr-TR" b="1" dirty="0"/>
              <a:t> bu modeli, özellikle propaganda ve ikna süreçlerini anlamada kullanılır ve iletişimi toplumsal bir olgu olarak analiz eder. Ancak, model geri bildirim ve karşılıklı etkileşim gibi etmenleri dikkate almamasıyla eleştirilmiştir (Çoban, 2009).</a:t>
            </a:r>
          </a:p>
        </p:txBody>
      </p:sp>
    </p:spTree>
    <p:extLst>
      <p:ext uri="{BB962C8B-B14F-4D97-AF65-F5344CB8AC3E}">
        <p14:creationId xmlns:p14="http://schemas.microsoft.com/office/powerpoint/2010/main" val="25097496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1F174-B061-E06C-BC1A-CC6C9283D0A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E8D6664A-D07C-35AC-9709-C16BE0C74991}"/>
              </a:ext>
            </a:extLst>
          </p:cNvPr>
          <p:cNvSpPr>
            <a:spLocks noGrp="1"/>
          </p:cNvSpPr>
          <p:nvPr>
            <p:ph type="title"/>
          </p:nvPr>
        </p:nvSpPr>
        <p:spPr>
          <a:xfrm>
            <a:off x="1313487" y="157521"/>
            <a:ext cx="8596668" cy="639098"/>
          </a:xfrm>
        </p:spPr>
        <p:txBody>
          <a:bodyPr>
            <a:normAutofit fontScale="90000"/>
          </a:bodyPr>
          <a:lstStyle/>
          <a:p>
            <a:pPr algn="ctr"/>
            <a:r>
              <a:rPr lang="tr-TR" b="1" dirty="0"/>
              <a:t>DOĞRUSAL MODELLER: LASWELL MODELİ</a:t>
            </a:r>
            <a:endParaRPr lang="en-US" b="1" dirty="0"/>
          </a:p>
        </p:txBody>
      </p:sp>
      <p:sp>
        <p:nvSpPr>
          <p:cNvPr id="3" name="İçerik Yer Tutucusu 2">
            <a:extLst>
              <a:ext uri="{FF2B5EF4-FFF2-40B4-BE49-F238E27FC236}">
                <a16:creationId xmlns:a16="http://schemas.microsoft.com/office/drawing/2014/main" id="{09A8F424-2A06-6A64-5C34-0C2973AE617E}"/>
              </a:ext>
            </a:extLst>
          </p:cNvPr>
          <p:cNvSpPr>
            <a:spLocks noGrp="1"/>
          </p:cNvSpPr>
          <p:nvPr>
            <p:ph idx="1"/>
          </p:nvPr>
        </p:nvSpPr>
        <p:spPr>
          <a:xfrm>
            <a:off x="760467" y="796619"/>
            <a:ext cx="10238208" cy="2105369"/>
          </a:xfrm>
        </p:spPr>
        <p:txBody>
          <a:bodyPr>
            <a:noAutofit/>
          </a:bodyPr>
          <a:lstStyle/>
          <a:p>
            <a:pPr marL="0" indent="0" algn="just">
              <a:buNone/>
            </a:pPr>
            <a:r>
              <a:rPr lang="tr-TR" sz="1600" b="1" dirty="0"/>
              <a:t>Günümüzde ise bu modelin bazı yönleri yetersiz kalmakla birlikte, iletişimin temel prensiplerini anlamada önemli bir başlangıç noktasıdır. Çünkü, </a:t>
            </a:r>
            <a:r>
              <a:rPr lang="tr-TR" sz="1600" b="1" dirty="0" err="1"/>
              <a:t>Lasswell’in</a:t>
            </a:r>
            <a:r>
              <a:rPr lang="tr-TR" sz="1600" b="1" dirty="0"/>
              <a:t> modeli kitle iletişimine uygun olarak iletişimin doğrusal ve tek yönlü olduğunu varsayar ve alıcının pasif kabulünü öngörür. </a:t>
            </a:r>
          </a:p>
          <a:p>
            <a:pPr marL="0" indent="0" algn="just">
              <a:buNone/>
            </a:pPr>
            <a:r>
              <a:rPr lang="tr-TR" sz="1600" b="1" dirty="0"/>
              <a:t>Ayrıca, teknolojik gelişmelerle birlikte mesaj iletim araçları ve alıcıların rolü değişmiş olsa da, modelin temel sorusu olan “Kim, kime, hangi kanalla, hangi etki ile” sorusu, iletişim araştırmalarında hâlâ kullanılmaktadır. Ancak, modern iletişimde geri bildirim ve karşılıklı etkileşim önem kazandığı için, </a:t>
            </a:r>
            <a:r>
              <a:rPr lang="tr-TR" sz="1600" b="1" dirty="0" err="1"/>
              <a:t>Lasswell</a:t>
            </a:r>
            <a:r>
              <a:rPr lang="tr-TR" sz="1600" b="1" dirty="0"/>
              <a:t> modeli güncel gereksinimlere tam anlamıyla yanıt verememektedir (Çoban, 2009).</a:t>
            </a:r>
            <a:endParaRPr lang="tr-TR" b="1" dirty="0"/>
          </a:p>
        </p:txBody>
      </p:sp>
      <p:pic>
        <p:nvPicPr>
          <p:cNvPr id="4" name="Resim 3">
            <a:extLst>
              <a:ext uri="{FF2B5EF4-FFF2-40B4-BE49-F238E27FC236}">
                <a16:creationId xmlns:a16="http://schemas.microsoft.com/office/drawing/2014/main" id="{F9D87108-487D-D4B8-5BAE-DEBD501CC4E8}"/>
              </a:ext>
            </a:extLst>
          </p:cNvPr>
          <p:cNvPicPr>
            <a:picLocks noChangeAspect="1"/>
          </p:cNvPicPr>
          <p:nvPr/>
        </p:nvPicPr>
        <p:blipFill>
          <a:blip r:embed="rId2"/>
          <a:stretch>
            <a:fillRect/>
          </a:stretch>
        </p:blipFill>
        <p:spPr>
          <a:xfrm>
            <a:off x="1702921" y="2901988"/>
            <a:ext cx="8096250" cy="2867025"/>
          </a:xfrm>
          <a:prstGeom prst="rect">
            <a:avLst/>
          </a:prstGeom>
        </p:spPr>
      </p:pic>
      <p:sp>
        <p:nvSpPr>
          <p:cNvPr id="6" name="Metin kutusu 5">
            <a:extLst>
              <a:ext uri="{FF2B5EF4-FFF2-40B4-BE49-F238E27FC236}">
                <a16:creationId xmlns:a16="http://schemas.microsoft.com/office/drawing/2014/main" id="{D90932F0-148B-A596-7282-FF0F63108940}"/>
              </a:ext>
            </a:extLst>
          </p:cNvPr>
          <p:cNvSpPr txBox="1"/>
          <p:nvPr/>
        </p:nvSpPr>
        <p:spPr>
          <a:xfrm>
            <a:off x="3661706" y="5769013"/>
            <a:ext cx="5378260" cy="307777"/>
          </a:xfrm>
          <a:prstGeom prst="rect">
            <a:avLst/>
          </a:prstGeom>
          <a:noFill/>
        </p:spPr>
        <p:txBody>
          <a:bodyPr wrap="square">
            <a:spAutoFit/>
          </a:bodyPr>
          <a:lstStyle/>
          <a:p>
            <a:r>
              <a:rPr lang="tr-TR" sz="1400" b="1" dirty="0" err="1"/>
              <a:t>Lasswell’s</a:t>
            </a:r>
            <a:r>
              <a:rPr lang="tr-TR" sz="1400" b="1" dirty="0"/>
              <a:t> Model of </a:t>
            </a:r>
            <a:r>
              <a:rPr lang="tr-TR" sz="1400" b="1" dirty="0" err="1"/>
              <a:t>Communication</a:t>
            </a:r>
            <a:r>
              <a:rPr lang="tr-TR" sz="1400" b="1" dirty="0"/>
              <a:t> (</a:t>
            </a:r>
            <a:r>
              <a:rPr lang="tr-TR" sz="1400" b="1" dirty="0" err="1"/>
              <a:t>Choirin</a:t>
            </a:r>
            <a:r>
              <a:rPr lang="tr-TR" sz="1400" b="1" dirty="0"/>
              <a:t> vd., 2024, s. 32).</a:t>
            </a:r>
          </a:p>
        </p:txBody>
      </p:sp>
    </p:spTree>
    <p:extLst>
      <p:ext uri="{BB962C8B-B14F-4D97-AF65-F5344CB8AC3E}">
        <p14:creationId xmlns:p14="http://schemas.microsoft.com/office/powerpoint/2010/main" val="10352088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C74ACE-2CAC-E7C2-82FB-5FDD6C0798D5}"/>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2B34184-7C6C-A1F1-3FEA-FA08A3CD0DCC}"/>
              </a:ext>
            </a:extLst>
          </p:cNvPr>
          <p:cNvSpPr>
            <a:spLocks noGrp="1"/>
          </p:cNvSpPr>
          <p:nvPr>
            <p:ph type="title"/>
          </p:nvPr>
        </p:nvSpPr>
        <p:spPr>
          <a:xfrm>
            <a:off x="716663" y="299883"/>
            <a:ext cx="10799996" cy="639098"/>
          </a:xfrm>
        </p:spPr>
        <p:txBody>
          <a:bodyPr>
            <a:normAutofit fontScale="90000"/>
          </a:bodyPr>
          <a:lstStyle/>
          <a:p>
            <a:pPr algn="ctr"/>
            <a:r>
              <a:rPr lang="tr-TR" b="1" dirty="0"/>
              <a:t>DOĞRUSAL MODELLER: SHANNON VE WEAVER MODELİ</a:t>
            </a:r>
            <a:br>
              <a:rPr lang="tr-TR" b="1" dirty="0"/>
            </a:br>
            <a:endParaRPr lang="en-US" b="1" dirty="0"/>
          </a:p>
        </p:txBody>
      </p:sp>
      <p:sp>
        <p:nvSpPr>
          <p:cNvPr id="3" name="İçerik Yer Tutucusu 2">
            <a:extLst>
              <a:ext uri="{FF2B5EF4-FFF2-40B4-BE49-F238E27FC236}">
                <a16:creationId xmlns:a16="http://schemas.microsoft.com/office/drawing/2014/main" id="{CDDE3175-6819-EA49-B0AD-653645B0A9E2}"/>
              </a:ext>
            </a:extLst>
          </p:cNvPr>
          <p:cNvSpPr>
            <a:spLocks noGrp="1"/>
          </p:cNvSpPr>
          <p:nvPr>
            <p:ph idx="1"/>
          </p:nvPr>
        </p:nvSpPr>
        <p:spPr>
          <a:xfrm>
            <a:off x="716663" y="1037290"/>
            <a:ext cx="10238208" cy="5078374"/>
          </a:xfrm>
        </p:spPr>
        <p:txBody>
          <a:bodyPr>
            <a:noAutofit/>
          </a:bodyPr>
          <a:lstStyle/>
          <a:p>
            <a:pPr marL="0" indent="0" algn="just">
              <a:buNone/>
            </a:pPr>
            <a:r>
              <a:rPr lang="tr-TR" b="1" dirty="0"/>
              <a:t>Shannon-</a:t>
            </a:r>
            <a:r>
              <a:rPr lang="tr-TR" b="1" dirty="0" err="1"/>
              <a:t>Weaver</a:t>
            </a:r>
            <a:r>
              <a:rPr lang="tr-TR" b="1" dirty="0"/>
              <a:t> iletişim modeli, “Enformasyon Teorisi” veya “Matematiksel İletişim Kuramı” olarak da bilinmektedir. Bu modeli, 1949 yılında Claude </a:t>
            </a:r>
            <a:r>
              <a:rPr lang="tr-TR" b="1" dirty="0" err="1"/>
              <a:t>Elwood</a:t>
            </a:r>
            <a:r>
              <a:rPr lang="tr-TR" b="1" dirty="0"/>
              <a:t> Shannon (1916-2001) ve Warren </a:t>
            </a:r>
            <a:r>
              <a:rPr lang="tr-TR" b="1" dirty="0" err="1"/>
              <a:t>Weaver</a:t>
            </a:r>
            <a:r>
              <a:rPr lang="tr-TR" b="1" dirty="0"/>
              <a:t> (1894-1978) matematik ve elektronik alanlarında ortaklaşa yaptıkları bir çalışma sonucunda bulmuşlardır. Shannon ve </a:t>
            </a:r>
            <a:r>
              <a:rPr lang="tr-TR" b="1" dirty="0" err="1"/>
              <a:t>Weaver’in</a:t>
            </a:r>
            <a:r>
              <a:rPr lang="tr-TR" b="1" dirty="0"/>
              <a:t> çalışmaları “Ana Akım İletişimi” olarak değerlendirilmektedir. </a:t>
            </a:r>
            <a:r>
              <a:rPr lang="tr-TR" b="1" dirty="0" err="1"/>
              <a:t>Lasswell</a:t>
            </a:r>
            <a:r>
              <a:rPr lang="tr-TR" b="1" dirty="0"/>
              <a:t> tarafından ortaya atılan “</a:t>
            </a:r>
            <a:r>
              <a:rPr lang="tr-TR" b="1" dirty="0" err="1"/>
              <a:t>Lasswell</a:t>
            </a:r>
            <a:r>
              <a:rPr lang="tr-TR" b="1" dirty="0"/>
              <a:t> Modeli” gibi bu model de pozitivizmin deneyci bilim anlayışından oldukça etkilenmiştir. Shannon ve </a:t>
            </a:r>
            <a:r>
              <a:rPr lang="tr-TR" b="1" dirty="0" err="1"/>
              <a:t>Weaver</a:t>
            </a:r>
            <a:r>
              <a:rPr lang="tr-TR" b="1" dirty="0"/>
              <a:t>, II. Dünya Savaşı ve sonrasında oluşturdukları iletişim modeli ile kitle iletişimine yön vermişlerdir. Ayrıca Shannon ve </a:t>
            </a:r>
            <a:r>
              <a:rPr lang="tr-TR" b="1" dirty="0" err="1"/>
              <a:t>Weaver</a:t>
            </a:r>
            <a:r>
              <a:rPr lang="tr-TR" b="1" dirty="0"/>
              <a:t> tamamen yeni bir yaklaşımla insanlar arasındaki iletişimin makineler için de uygulanabileceğini belirtmişlerdir (</a:t>
            </a:r>
            <a:r>
              <a:rPr lang="en-US" b="1" dirty="0"/>
              <a:t>Can Yaşar, 2017, s. </a:t>
            </a:r>
            <a:r>
              <a:rPr lang="tr-TR" b="1" dirty="0"/>
              <a:t>1</a:t>
            </a:r>
            <a:r>
              <a:rPr lang="en-US" b="1" dirty="0"/>
              <a:t>0</a:t>
            </a:r>
            <a:r>
              <a:rPr lang="tr-TR" b="1" dirty="0"/>
              <a:t>1</a:t>
            </a:r>
            <a:r>
              <a:rPr lang="en-US" b="1" dirty="0"/>
              <a:t>).</a:t>
            </a:r>
            <a:endParaRPr lang="tr-TR" b="1" dirty="0"/>
          </a:p>
          <a:p>
            <a:pPr marL="0" indent="0" algn="just">
              <a:buNone/>
            </a:pPr>
            <a:r>
              <a:rPr lang="tr-TR" b="1" dirty="0"/>
              <a:t>Bu model, esas olarak teknik kanallar aracılığıyla bilgi iletimini tanımlar. Sinyal ve veri akışını etkili bir şekilde yakalasa da, aşırı basit, durağan ve tek yönlü olduğu ve genellikle insan veya sosyal iletişim süreçlerini doğru bir şekilde temsil edemediği gerekçesiyle eleştirilmiştir. Makale, içerik, anlam ve iletişimin karmaşık, genellikle iki yönlü doğasını hesaba katan daha geniş ve daha bütünleşik bir yaklaşıma duyulan gereksinimi ortaya çıkarmaktadır (</a:t>
            </a:r>
            <a:r>
              <a:rPr lang="en-US" b="1" dirty="0"/>
              <a:t>Al-</a:t>
            </a:r>
            <a:r>
              <a:rPr lang="en-US" b="1" dirty="0" err="1"/>
              <a:t>Fedaghi</a:t>
            </a:r>
            <a:r>
              <a:rPr lang="en-US" b="1" dirty="0"/>
              <a:t>, 2012</a:t>
            </a:r>
            <a:r>
              <a:rPr lang="tr-TR" b="1" dirty="0"/>
              <a:t>).</a:t>
            </a:r>
          </a:p>
        </p:txBody>
      </p:sp>
    </p:spTree>
    <p:extLst>
      <p:ext uri="{BB962C8B-B14F-4D97-AF65-F5344CB8AC3E}">
        <p14:creationId xmlns:p14="http://schemas.microsoft.com/office/powerpoint/2010/main" val="17019149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548D9E-F1EB-8CC8-27E2-89AB4B2EE2E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1725E85-665D-A8AC-BF7D-5920270B6767}"/>
              </a:ext>
            </a:extLst>
          </p:cNvPr>
          <p:cNvSpPr>
            <a:spLocks noGrp="1"/>
          </p:cNvSpPr>
          <p:nvPr>
            <p:ph type="title"/>
          </p:nvPr>
        </p:nvSpPr>
        <p:spPr>
          <a:xfrm>
            <a:off x="654645" y="182292"/>
            <a:ext cx="10799996" cy="639098"/>
          </a:xfrm>
        </p:spPr>
        <p:txBody>
          <a:bodyPr>
            <a:normAutofit fontScale="90000"/>
          </a:bodyPr>
          <a:lstStyle/>
          <a:p>
            <a:pPr algn="ctr"/>
            <a:r>
              <a:rPr lang="tr-TR" b="1" dirty="0"/>
              <a:t>DOĞRUSAL MODELLER: SHANNON VE WEAVER MODELİ</a:t>
            </a:r>
            <a:br>
              <a:rPr lang="tr-TR" b="1" dirty="0"/>
            </a:br>
            <a:endParaRPr lang="en-US" b="1" dirty="0"/>
          </a:p>
        </p:txBody>
      </p:sp>
      <p:sp>
        <p:nvSpPr>
          <p:cNvPr id="3" name="İçerik Yer Tutucusu 2">
            <a:extLst>
              <a:ext uri="{FF2B5EF4-FFF2-40B4-BE49-F238E27FC236}">
                <a16:creationId xmlns:a16="http://schemas.microsoft.com/office/drawing/2014/main" id="{E819C289-E885-A04D-4C8D-FED3D19877A2}"/>
              </a:ext>
            </a:extLst>
          </p:cNvPr>
          <p:cNvSpPr>
            <a:spLocks noGrp="1"/>
          </p:cNvSpPr>
          <p:nvPr>
            <p:ph idx="1"/>
          </p:nvPr>
        </p:nvSpPr>
        <p:spPr>
          <a:xfrm>
            <a:off x="283624" y="821390"/>
            <a:ext cx="11248231" cy="2258930"/>
          </a:xfrm>
        </p:spPr>
        <p:txBody>
          <a:bodyPr>
            <a:noAutofit/>
          </a:bodyPr>
          <a:lstStyle/>
          <a:p>
            <a:pPr marL="0" indent="0" algn="just">
              <a:buNone/>
            </a:pPr>
            <a:r>
              <a:rPr lang="tr-TR" b="1" dirty="0"/>
              <a:t>Bu kuram, ilk etapta kişilerarası iletişim sürecini betimlemiş olsa da zamanla kitlesel iletişim sürecini de kapsamaya başlamıştır. İletişimi doğrusal olarak ele alan Shannon-</a:t>
            </a:r>
            <a:r>
              <a:rPr lang="tr-TR" b="1" dirty="0" err="1"/>
              <a:t>Weaver</a:t>
            </a:r>
            <a:r>
              <a:rPr lang="tr-TR" b="1" dirty="0"/>
              <a:t> İletişim Kuramı, “bilgiyi veren bir kaynak tarafından gönderilen iletinin hedefe aktarımını çizgisel olarak ele almaktadır” </a:t>
            </a:r>
          </a:p>
          <a:p>
            <a:pPr marL="0" indent="0" algn="just">
              <a:buNone/>
            </a:pPr>
            <a:r>
              <a:rPr lang="tr-TR" b="1" dirty="0"/>
              <a:t>Bilgi Kaynağı        Gönderici       Gönderilen Sinyal        Kanal       Alınan Sinyal        Alıcı        Hedef</a:t>
            </a:r>
          </a:p>
          <a:p>
            <a:pPr marL="0" indent="0" algn="just">
              <a:buNone/>
            </a:pPr>
            <a:r>
              <a:rPr lang="tr-TR" b="1" dirty="0"/>
              <a:t> 										</a:t>
            </a:r>
          </a:p>
          <a:p>
            <a:pPr marL="0" indent="0" algn="just">
              <a:buNone/>
            </a:pPr>
            <a:r>
              <a:rPr lang="tr-TR" b="1" dirty="0"/>
              <a:t>										Gürültü Kaynağı </a:t>
            </a:r>
          </a:p>
          <a:p>
            <a:pPr marL="0" indent="0" algn="just">
              <a:buNone/>
            </a:pPr>
            <a:endParaRPr lang="tr-TR" b="1" dirty="0"/>
          </a:p>
        </p:txBody>
      </p:sp>
      <p:sp>
        <p:nvSpPr>
          <p:cNvPr id="4" name="Ok: Sağ 3">
            <a:extLst>
              <a:ext uri="{FF2B5EF4-FFF2-40B4-BE49-F238E27FC236}">
                <a16:creationId xmlns:a16="http://schemas.microsoft.com/office/drawing/2014/main" id="{826CFABF-8911-8B33-B579-9ED90393974B}"/>
              </a:ext>
            </a:extLst>
          </p:cNvPr>
          <p:cNvSpPr/>
          <p:nvPr/>
        </p:nvSpPr>
        <p:spPr>
          <a:xfrm>
            <a:off x="1833874" y="1858681"/>
            <a:ext cx="376517" cy="21515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Ok: Sağ 4">
            <a:extLst>
              <a:ext uri="{FF2B5EF4-FFF2-40B4-BE49-F238E27FC236}">
                <a16:creationId xmlns:a16="http://schemas.microsoft.com/office/drawing/2014/main" id="{5E0FB9EC-31B2-23EC-C975-548C0135D062}"/>
              </a:ext>
            </a:extLst>
          </p:cNvPr>
          <p:cNvSpPr/>
          <p:nvPr/>
        </p:nvSpPr>
        <p:spPr>
          <a:xfrm>
            <a:off x="3376183" y="1843278"/>
            <a:ext cx="376517" cy="21515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Ok: Sağ 5">
            <a:extLst>
              <a:ext uri="{FF2B5EF4-FFF2-40B4-BE49-F238E27FC236}">
                <a16:creationId xmlns:a16="http://schemas.microsoft.com/office/drawing/2014/main" id="{C48D7BD1-5D1C-6F9E-42AD-551DCD826FF4}"/>
              </a:ext>
            </a:extLst>
          </p:cNvPr>
          <p:cNvSpPr/>
          <p:nvPr/>
        </p:nvSpPr>
        <p:spPr>
          <a:xfrm>
            <a:off x="5755488" y="1882764"/>
            <a:ext cx="376517" cy="21515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Ok: Sağ 6">
            <a:extLst>
              <a:ext uri="{FF2B5EF4-FFF2-40B4-BE49-F238E27FC236}">
                <a16:creationId xmlns:a16="http://schemas.microsoft.com/office/drawing/2014/main" id="{5AC36EC1-80F6-08EC-278A-8AD09A097744}"/>
              </a:ext>
            </a:extLst>
          </p:cNvPr>
          <p:cNvSpPr/>
          <p:nvPr/>
        </p:nvSpPr>
        <p:spPr>
          <a:xfrm>
            <a:off x="6845259" y="1882764"/>
            <a:ext cx="376517" cy="21515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Ok: Sağ 7">
            <a:extLst>
              <a:ext uri="{FF2B5EF4-FFF2-40B4-BE49-F238E27FC236}">
                <a16:creationId xmlns:a16="http://schemas.microsoft.com/office/drawing/2014/main" id="{55CC7ED3-B0AE-85EE-2428-5515C4CAF787}"/>
              </a:ext>
            </a:extLst>
          </p:cNvPr>
          <p:cNvSpPr/>
          <p:nvPr/>
        </p:nvSpPr>
        <p:spPr>
          <a:xfrm>
            <a:off x="8712134" y="1858681"/>
            <a:ext cx="376517" cy="21515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Ok: Sağ 8">
            <a:extLst>
              <a:ext uri="{FF2B5EF4-FFF2-40B4-BE49-F238E27FC236}">
                <a16:creationId xmlns:a16="http://schemas.microsoft.com/office/drawing/2014/main" id="{D3F3E6E3-162D-C8C2-3BD1-C1D8B5AC56E8}"/>
              </a:ext>
            </a:extLst>
          </p:cNvPr>
          <p:cNvSpPr/>
          <p:nvPr/>
        </p:nvSpPr>
        <p:spPr>
          <a:xfrm>
            <a:off x="9712273" y="1882764"/>
            <a:ext cx="376517" cy="21515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tr-TR" dirty="0"/>
              <a:t>         </a:t>
            </a:r>
          </a:p>
        </p:txBody>
      </p:sp>
      <p:sp>
        <p:nvSpPr>
          <p:cNvPr id="10" name="Yıldız: 6 Nokta 9">
            <a:extLst>
              <a:ext uri="{FF2B5EF4-FFF2-40B4-BE49-F238E27FC236}">
                <a16:creationId xmlns:a16="http://schemas.microsoft.com/office/drawing/2014/main" id="{F0CC5201-88A9-1DF6-D456-4CD043CAC8E6}"/>
              </a:ext>
            </a:extLst>
          </p:cNvPr>
          <p:cNvSpPr/>
          <p:nvPr/>
        </p:nvSpPr>
        <p:spPr>
          <a:xfrm>
            <a:off x="5441574" y="2218577"/>
            <a:ext cx="932329" cy="370541"/>
          </a:xfrm>
          <a:prstGeom prst="star6">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2" name="Metin kutusu 11">
            <a:extLst>
              <a:ext uri="{FF2B5EF4-FFF2-40B4-BE49-F238E27FC236}">
                <a16:creationId xmlns:a16="http://schemas.microsoft.com/office/drawing/2014/main" id="{61695218-B523-5E7C-864B-C0AA548D63EB}"/>
              </a:ext>
            </a:extLst>
          </p:cNvPr>
          <p:cNvSpPr txBox="1"/>
          <p:nvPr/>
        </p:nvSpPr>
        <p:spPr>
          <a:xfrm>
            <a:off x="344953" y="3235608"/>
            <a:ext cx="11109688" cy="3139321"/>
          </a:xfrm>
          <a:prstGeom prst="rect">
            <a:avLst/>
          </a:prstGeom>
          <a:noFill/>
        </p:spPr>
        <p:txBody>
          <a:bodyPr wrap="square">
            <a:spAutoFit/>
          </a:bodyPr>
          <a:lstStyle/>
          <a:p>
            <a:pPr algn="just"/>
            <a:r>
              <a:rPr lang="tr-TR" b="1" dirty="0"/>
              <a:t>Şekilde de görüldüğü gibi, bir bilgi kaynağından (</a:t>
            </a:r>
            <a:r>
              <a:rPr lang="tr-TR" b="1" dirty="0" err="1"/>
              <a:t>information</a:t>
            </a:r>
            <a:r>
              <a:rPr lang="tr-TR" b="1" dirty="0"/>
              <a:t> </a:t>
            </a:r>
            <a:r>
              <a:rPr lang="tr-TR" b="1" dirty="0" err="1"/>
              <a:t>source</a:t>
            </a:r>
            <a:r>
              <a:rPr lang="tr-TR" b="1" dirty="0"/>
              <a:t>) çıkan ileti (</a:t>
            </a:r>
            <a:r>
              <a:rPr lang="tr-TR" b="1" dirty="0" err="1"/>
              <a:t>message</a:t>
            </a:r>
            <a:r>
              <a:rPr lang="tr-TR" b="1" dirty="0"/>
              <a:t>) bir aktarıcı veya göndericide (</a:t>
            </a:r>
            <a:r>
              <a:rPr lang="tr-TR" b="1" dirty="0" err="1"/>
              <a:t>transmitter</a:t>
            </a:r>
            <a:r>
              <a:rPr lang="tr-TR" b="1" dirty="0"/>
              <a:t>/ </a:t>
            </a:r>
            <a:r>
              <a:rPr lang="tr-TR" b="1" dirty="0" err="1"/>
              <a:t>encoder</a:t>
            </a:r>
            <a:r>
              <a:rPr lang="tr-TR" b="1" dirty="0"/>
              <a:t>) sinyale (</a:t>
            </a:r>
            <a:r>
              <a:rPr lang="tr-TR" b="1" dirty="0" err="1"/>
              <a:t>signal</a:t>
            </a:r>
            <a:r>
              <a:rPr lang="tr-TR" b="1" dirty="0"/>
              <a:t>) dönüşür. Gönderilen sinyal bir kanal (</a:t>
            </a:r>
            <a:r>
              <a:rPr lang="tr-TR" b="1" dirty="0" err="1"/>
              <a:t>channel</a:t>
            </a:r>
            <a:r>
              <a:rPr lang="tr-TR" b="1" dirty="0"/>
              <a:t>) aracılığı ile alıcı sinyal (</a:t>
            </a:r>
            <a:r>
              <a:rPr lang="tr-TR" b="1" dirty="0" err="1"/>
              <a:t>received</a:t>
            </a:r>
            <a:r>
              <a:rPr lang="tr-TR" b="1" dirty="0"/>
              <a:t> </a:t>
            </a:r>
            <a:r>
              <a:rPr lang="tr-TR" b="1" dirty="0" err="1"/>
              <a:t>signal</a:t>
            </a:r>
            <a:r>
              <a:rPr lang="tr-TR" b="1" dirty="0"/>
              <a:t>) haline gelir. Daha sonra bu sinyal, alıcı (</a:t>
            </a:r>
            <a:r>
              <a:rPr lang="tr-TR" b="1" dirty="0" err="1"/>
              <a:t>receiver</a:t>
            </a:r>
            <a:r>
              <a:rPr lang="tr-TR" b="1" dirty="0"/>
              <a:t>/ </a:t>
            </a:r>
            <a:r>
              <a:rPr lang="tr-TR" b="1" dirty="0" err="1"/>
              <a:t>decoder</a:t>
            </a:r>
            <a:r>
              <a:rPr lang="tr-TR" b="1" dirty="0"/>
              <a:t>) birime geçer ve hedefe (</a:t>
            </a:r>
            <a:r>
              <a:rPr lang="tr-TR" b="1" dirty="0" err="1"/>
              <a:t>destination</a:t>
            </a:r>
            <a:r>
              <a:rPr lang="tr-TR" b="1" dirty="0"/>
              <a:t>) aktarılır. Buradaki bilgi kaynağı iletinin çıktığı kaynaktır. Bilgi kaynağı bir kişi veya yayın olabilir. Kaynaktan çıkan bilgi ya da mesaj bir göndericiye geçer. Gönderici yani iletişim aracı, sinyali bir kanala ya da iletişimi sağlayan araca iletir. Bu kanal ile alıcı için sinyale dönüşen ileti alıcıya ya da alıcı araca (iletişim aracı) ulaşır ve alıcı üzerinden de hedefe varır. Bu kuramı diğerlerinden ayıran temel özellik, kitle iletişim araçlarını süreçte daha görünür kılması ve gürültü kaynağı (</a:t>
            </a:r>
            <a:r>
              <a:rPr lang="tr-TR" b="1" dirty="0" err="1"/>
              <a:t>noise</a:t>
            </a:r>
            <a:r>
              <a:rPr lang="tr-TR" b="1" dirty="0"/>
              <a:t> </a:t>
            </a:r>
            <a:r>
              <a:rPr lang="tr-TR" b="1" dirty="0" err="1"/>
              <a:t>source</a:t>
            </a:r>
            <a:r>
              <a:rPr lang="tr-TR" b="1" dirty="0"/>
              <a:t>) ögesine de yer vermiş olmasıdır. İletişim sürecinde bilgi kaynağından çıkan iletinin hedefe ulaşımı istenmeyen olumsuz faktörler tarafından engellenebilmektedir (Dindar, 2021, </a:t>
            </a:r>
            <a:r>
              <a:rPr lang="tr-TR" b="1" dirty="0" err="1"/>
              <a:t>ss</a:t>
            </a:r>
            <a:r>
              <a:rPr lang="tr-TR" b="1" dirty="0"/>
              <a:t>. 1018-1019). </a:t>
            </a:r>
          </a:p>
        </p:txBody>
      </p:sp>
    </p:spTree>
    <p:extLst>
      <p:ext uri="{BB962C8B-B14F-4D97-AF65-F5344CB8AC3E}">
        <p14:creationId xmlns:p14="http://schemas.microsoft.com/office/powerpoint/2010/main" val="3733843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49429B-6D45-CBE6-FF32-0586D53DFA1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64B62334-747B-2484-A945-7426523967C4}"/>
              </a:ext>
            </a:extLst>
          </p:cNvPr>
          <p:cNvSpPr>
            <a:spLocks noGrp="1"/>
          </p:cNvSpPr>
          <p:nvPr>
            <p:ph type="title"/>
          </p:nvPr>
        </p:nvSpPr>
        <p:spPr>
          <a:xfrm>
            <a:off x="716663" y="299883"/>
            <a:ext cx="10799996" cy="639098"/>
          </a:xfrm>
        </p:spPr>
        <p:txBody>
          <a:bodyPr>
            <a:normAutofit fontScale="90000"/>
          </a:bodyPr>
          <a:lstStyle/>
          <a:p>
            <a:pPr algn="ctr"/>
            <a:r>
              <a:rPr lang="tr-TR" b="1" dirty="0"/>
              <a:t>DOĞRUSAL MODELLER: SHANNON VE WEAVER MODELİ</a:t>
            </a:r>
            <a:br>
              <a:rPr lang="tr-TR" b="1" dirty="0"/>
            </a:br>
            <a:endParaRPr lang="en-US" b="1" dirty="0"/>
          </a:p>
        </p:txBody>
      </p:sp>
      <p:sp>
        <p:nvSpPr>
          <p:cNvPr id="3" name="İçerik Yer Tutucusu 2">
            <a:extLst>
              <a:ext uri="{FF2B5EF4-FFF2-40B4-BE49-F238E27FC236}">
                <a16:creationId xmlns:a16="http://schemas.microsoft.com/office/drawing/2014/main" id="{8FDED602-3BC9-2018-9D95-E7747128D61D}"/>
              </a:ext>
            </a:extLst>
          </p:cNvPr>
          <p:cNvSpPr>
            <a:spLocks noGrp="1"/>
          </p:cNvSpPr>
          <p:nvPr>
            <p:ph idx="1"/>
          </p:nvPr>
        </p:nvSpPr>
        <p:spPr>
          <a:xfrm>
            <a:off x="716663" y="1037290"/>
            <a:ext cx="10238208" cy="5078374"/>
          </a:xfrm>
        </p:spPr>
        <p:txBody>
          <a:bodyPr>
            <a:noAutofit/>
          </a:bodyPr>
          <a:lstStyle/>
          <a:p>
            <a:pPr marL="0" indent="0" algn="just">
              <a:buNone/>
            </a:pPr>
            <a:r>
              <a:rPr lang="tr-TR" b="1" dirty="0"/>
              <a:t>Bu model, iletişim kuramlarının temelini oluşturarak, sosyal bilimcilerin iletişimle ilgili fikirlerini matematiksel kuramlar aracılığıyla formüle etmelerine olanak sağlamıştır. Shannon ve </a:t>
            </a:r>
            <a:r>
              <a:rPr lang="tr-TR" b="1" dirty="0" err="1"/>
              <a:t>Weaver</a:t>
            </a:r>
            <a:r>
              <a:rPr lang="tr-TR" b="1" dirty="0"/>
              <a:t>, Bell Laboratuvarlarında telefon ve radyo gibi iletişim kanallarının en verimli şekilde kullanılmasını sağlamak amacıyla bu modeli geliştirmişlerdir. Modelin basit yapısı, karşılıklı konuşma, bilgisayarlar arası iletişim veya uzaktan kumanda gibi çeşitli iletişim biçimlerine uyarlanabilmesine olanak tanır.</a:t>
            </a:r>
          </a:p>
          <a:p>
            <a:pPr marL="0" indent="0" algn="just">
              <a:buNone/>
            </a:pPr>
            <a:r>
              <a:rPr lang="tr-TR" b="1" dirty="0"/>
              <a:t>Modelde önemli bir kavram gürültüdür; iletişimi engelleyen veya bozan istenmeyen sinyaller, örneğin telefon cızırtısı veya TV karıncalanması, mesajın doğru ulaşmasını zorlaştırır. </a:t>
            </a:r>
          </a:p>
          <a:p>
            <a:pPr marL="0" indent="0" algn="just">
              <a:buNone/>
            </a:pPr>
            <a:r>
              <a:rPr lang="tr-TR" b="1" dirty="0"/>
              <a:t>İletişim sürecinde, kaynak (beyin), gönderici (ses sistemi), iletişim kanalı (hava, tel, elektrik dalgası), alıcı (kulak) ve hedef (mesajın muhatabı) temel ögelerdir. Gürültü seviyelerine göre iletişim sorunları incelenir ve bu ögelerin uyumu iletişimin etkinliği açısından önemlidir (</a:t>
            </a:r>
            <a:r>
              <a:rPr lang="tr-TR" b="1" dirty="0" err="1"/>
              <a:t>Prezi</a:t>
            </a:r>
            <a:r>
              <a:rPr lang="tr-TR" b="1" dirty="0"/>
              <a:t> </a:t>
            </a:r>
            <a:r>
              <a:rPr lang="tr-TR" b="1" dirty="0" err="1"/>
              <a:t>Inc</a:t>
            </a:r>
            <a:r>
              <a:rPr lang="tr-TR" b="1" dirty="0"/>
              <a:t>, 2016).</a:t>
            </a:r>
          </a:p>
        </p:txBody>
      </p:sp>
    </p:spTree>
    <p:extLst>
      <p:ext uri="{BB962C8B-B14F-4D97-AF65-F5344CB8AC3E}">
        <p14:creationId xmlns:p14="http://schemas.microsoft.com/office/powerpoint/2010/main" val="5097789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4E5330-0139-A07D-1808-7322649D651D}"/>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6C38E6F-607B-39DC-DB42-F778E12D6BD7}"/>
              </a:ext>
            </a:extLst>
          </p:cNvPr>
          <p:cNvSpPr>
            <a:spLocks noGrp="1"/>
          </p:cNvSpPr>
          <p:nvPr>
            <p:ph type="title"/>
          </p:nvPr>
        </p:nvSpPr>
        <p:spPr>
          <a:xfrm>
            <a:off x="716663" y="299883"/>
            <a:ext cx="10799996" cy="639098"/>
          </a:xfrm>
        </p:spPr>
        <p:txBody>
          <a:bodyPr>
            <a:normAutofit fontScale="90000"/>
          </a:bodyPr>
          <a:lstStyle/>
          <a:p>
            <a:pPr algn="ctr"/>
            <a:r>
              <a:rPr lang="tr-TR" b="1" dirty="0"/>
              <a:t>DOĞRUSAL MODELLER: SHANNON VE WEAVER MODELİ</a:t>
            </a:r>
            <a:br>
              <a:rPr lang="tr-TR" b="1" dirty="0"/>
            </a:br>
            <a:endParaRPr lang="en-US" b="1" dirty="0"/>
          </a:p>
        </p:txBody>
      </p:sp>
      <p:sp>
        <p:nvSpPr>
          <p:cNvPr id="3" name="İçerik Yer Tutucusu 2">
            <a:extLst>
              <a:ext uri="{FF2B5EF4-FFF2-40B4-BE49-F238E27FC236}">
                <a16:creationId xmlns:a16="http://schemas.microsoft.com/office/drawing/2014/main" id="{2441FA71-E4F5-544E-F427-458B1912EF9B}"/>
              </a:ext>
            </a:extLst>
          </p:cNvPr>
          <p:cNvSpPr>
            <a:spLocks noGrp="1"/>
          </p:cNvSpPr>
          <p:nvPr>
            <p:ph idx="1"/>
          </p:nvPr>
        </p:nvSpPr>
        <p:spPr>
          <a:xfrm>
            <a:off x="716662" y="1037290"/>
            <a:ext cx="10650585" cy="5078374"/>
          </a:xfrm>
        </p:spPr>
        <p:txBody>
          <a:bodyPr>
            <a:noAutofit/>
          </a:bodyPr>
          <a:lstStyle/>
          <a:p>
            <a:pPr marL="0" indent="0" algn="just">
              <a:buNone/>
            </a:pPr>
            <a:r>
              <a:rPr lang="tr-TR" sz="2000" b="1" dirty="0"/>
              <a:t>Model, iletişim öğeleri ve bunlar arasındaki ilişkileri belirlemesi sayesinde, kendisinden sonra geliştirilen modellere temel oluşturmuştur. Shannon ve </a:t>
            </a:r>
            <a:r>
              <a:rPr lang="tr-TR" sz="2000" b="1" dirty="0" err="1"/>
              <a:t>Weaver’ın</a:t>
            </a:r>
            <a:r>
              <a:rPr lang="tr-TR" sz="2000" b="1" dirty="0"/>
              <a:t> modeli düz çizgisel ve geri besleme/tepkilerden yoksun olduğu için eleştirilmiştir. </a:t>
            </a:r>
          </a:p>
          <a:p>
            <a:pPr marL="0" indent="0" algn="just">
              <a:buNone/>
            </a:pPr>
            <a:r>
              <a:rPr lang="tr-TR" sz="2000" b="1" dirty="0"/>
              <a:t>Modelin tek yönlü ve doğrusal yapısı, iletişimin karşılıklı geri bildirim ve tepki olmaksızın gerçekleştiği varsayımına dayanır, bu da iletişimin aslında daha karmaşık ve dengesiz olabileceği eleştirisini ortaya çıkarmıştır. Ayrıca, model iletişimin eşitlik ve karşılıklı etkileşim içerdiği gerçeğini yansıtmadığı ve hedefin pasif kabul edilmesiyle hedef kapasitesinin göz ardı edilmesi gibi sorunlar da eleştirilmiştir (</a:t>
            </a:r>
            <a:r>
              <a:rPr lang="tr-TR" sz="2000" b="1" dirty="0" err="1"/>
              <a:t>Prezi</a:t>
            </a:r>
            <a:r>
              <a:rPr lang="tr-TR" sz="2000" b="1" dirty="0"/>
              <a:t> </a:t>
            </a:r>
            <a:r>
              <a:rPr lang="tr-TR" sz="2000" b="1" dirty="0" err="1"/>
              <a:t>Inc</a:t>
            </a:r>
            <a:r>
              <a:rPr lang="tr-TR" sz="2000" b="1" dirty="0"/>
              <a:t>, 2016).</a:t>
            </a:r>
            <a:endParaRPr lang="tr-TR" b="1" dirty="0"/>
          </a:p>
        </p:txBody>
      </p:sp>
    </p:spTree>
    <p:extLst>
      <p:ext uri="{BB962C8B-B14F-4D97-AF65-F5344CB8AC3E}">
        <p14:creationId xmlns:p14="http://schemas.microsoft.com/office/powerpoint/2010/main" val="28659301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572B25-22F6-AEC2-94F7-AF9418C1DF7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5F754E12-629E-5140-C51A-9CF4B9E60F14}"/>
              </a:ext>
            </a:extLst>
          </p:cNvPr>
          <p:cNvSpPr>
            <a:spLocks noGrp="1"/>
          </p:cNvSpPr>
          <p:nvPr>
            <p:ph type="title"/>
          </p:nvPr>
        </p:nvSpPr>
        <p:spPr>
          <a:xfrm>
            <a:off x="656433" y="190374"/>
            <a:ext cx="10799996" cy="551962"/>
          </a:xfrm>
        </p:spPr>
        <p:txBody>
          <a:bodyPr>
            <a:normAutofit fontScale="90000"/>
          </a:bodyPr>
          <a:lstStyle/>
          <a:p>
            <a:pPr algn="ctr"/>
            <a:r>
              <a:rPr lang="tr-TR" sz="2700" b="1" dirty="0"/>
              <a:t>DOĞRUSAL MODELLER: BERLO MODELİ</a:t>
            </a:r>
            <a:br>
              <a:rPr lang="tr-TR" b="1" dirty="0"/>
            </a:br>
            <a:endParaRPr lang="en-US" b="1" dirty="0"/>
          </a:p>
        </p:txBody>
      </p:sp>
      <p:sp>
        <p:nvSpPr>
          <p:cNvPr id="3" name="İçerik Yer Tutucusu 2">
            <a:extLst>
              <a:ext uri="{FF2B5EF4-FFF2-40B4-BE49-F238E27FC236}">
                <a16:creationId xmlns:a16="http://schemas.microsoft.com/office/drawing/2014/main" id="{2B785BE7-F349-99D9-43AE-50D6C76C5CE8}"/>
              </a:ext>
            </a:extLst>
          </p:cNvPr>
          <p:cNvSpPr>
            <a:spLocks noGrp="1"/>
          </p:cNvSpPr>
          <p:nvPr>
            <p:ph idx="1"/>
          </p:nvPr>
        </p:nvSpPr>
        <p:spPr>
          <a:xfrm>
            <a:off x="612628" y="742336"/>
            <a:ext cx="10321879" cy="1847551"/>
          </a:xfrm>
        </p:spPr>
        <p:txBody>
          <a:bodyPr>
            <a:noAutofit/>
          </a:bodyPr>
          <a:lstStyle/>
          <a:p>
            <a:pPr marL="0" indent="0" algn="just">
              <a:buNone/>
            </a:pPr>
            <a:r>
              <a:rPr lang="tr-TR" sz="1600" b="1" dirty="0"/>
              <a:t>İletişim bilimci David K. </a:t>
            </a:r>
            <a:r>
              <a:rPr lang="tr-TR" sz="1600" b="1" dirty="0" err="1"/>
              <a:t>Berlo</a:t>
            </a:r>
            <a:r>
              <a:rPr lang="tr-TR" sz="1600" b="1" dirty="0"/>
              <a:t> (1960) tarafından geliştirilen ve SMRC (</a:t>
            </a:r>
            <a:r>
              <a:rPr lang="tr-TR" sz="1600" b="1" dirty="0" err="1"/>
              <a:t>Sender</a:t>
            </a:r>
            <a:r>
              <a:rPr lang="tr-TR" sz="1600" b="1" dirty="0"/>
              <a:t>-Message-Channel-</a:t>
            </a:r>
            <a:r>
              <a:rPr lang="tr-TR" sz="1600" b="1" dirty="0" err="1"/>
              <a:t>Receiver</a:t>
            </a:r>
            <a:r>
              <a:rPr lang="tr-TR" sz="1600" b="1" dirty="0"/>
              <a:t> Model of </a:t>
            </a:r>
            <a:r>
              <a:rPr lang="tr-TR" sz="1600" b="1" dirty="0" err="1"/>
              <a:t>Communication</a:t>
            </a:r>
            <a:r>
              <a:rPr lang="tr-TR" sz="1600" b="1" dirty="0"/>
              <a:t>) olarak da adlandırılan model, bir iletişim olayındaki “temel ögeler” kavramına dayanır. Ancak ögeler arasında birbiriyle karşılıklı ilişki söz konusu olmadığı için sürece yönelik bir model değildir. Dönütün modelde yeri yoktur. Model yalnızca iletişim süreci için gerekli temel ögeleri belirgin biçimde ortaya koyar. Anlamın sözcüklerde değil kişilerde aranması gerektiğini belirten </a:t>
            </a:r>
            <a:r>
              <a:rPr lang="tr-TR" sz="1600" b="1" dirty="0" err="1"/>
              <a:t>Berlo</a:t>
            </a:r>
            <a:r>
              <a:rPr lang="tr-TR" sz="1600" b="1" dirty="0"/>
              <a:t>, kültürün iletişim için çok önemli olduğunu vurgulamaktadır. </a:t>
            </a:r>
            <a:r>
              <a:rPr lang="tr-TR" sz="1600" b="1" dirty="0" err="1"/>
              <a:t>Berlo’ya</a:t>
            </a:r>
            <a:r>
              <a:rPr lang="tr-TR" sz="1600" b="1" dirty="0"/>
              <a:t> göre iletişimin ögeleri; kaynak, mesaj, kanal ve alıcıdır (</a:t>
            </a:r>
            <a:r>
              <a:rPr lang="en-US" sz="1600" b="1" dirty="0"/>
              <a:t>Can Yaşar, 2017, s. </a:t>
            </a:r>
            <a:r>
              <a:rPr lang="tr-TR" sz="1600" b="1" dirty="0"/>
              <a:t>1</a:t>
            </a:r>
            <a:r>
              <a:rPr lang="en-US" sz="1600" b="1" dirty="0"/>
              <a:t>0</a:t>
            </a:r>
            <a:r>
              <a:rPr lang="tr-TR" sz="1600" b="1" dirty="0"/>
              <a:t>4</a:t>
            </a:r>
            <a:r>
              <a:rPr lang="en-US" sz="1600" b="1" dirty="0"/>
              <a:t>).</a:t>
            </a:r>
            <a:endParaRPr lang="tr-TR" sz="1600" b="1" dirty="0"/>
          </a:p>
        </p:txBody>
      </p:sp>
      <p:pic>
        <p:nvPicPr>
          <p:cNvPr id="4" name="Resim 3">
            <a:extLst>
              <a:ext uri="{FF2B5EF4-FFF2-40B4-BE49-F238E27FC236}">
                <a16:creationId xmlns:a16="http://schemas.microsoft.com/office/drawing/2014/main" id="{B0140F7E-69F2-489A-4FC9-56DB8F4BA14D}"/>
              </a:ext>
            </a:extLst>
          </p:cNvPr>
          <p:cNvPicPr>
            <a:picLocks noChangeAspect="1"/>
          </p:cNvPicPr>
          <p:nvPr/>
        </p:nvPicPr>
        <p:blipFill>
          <a:blip r:embed="rId2"/>
          <a:stretch>
            <a:fillRect/>
          </a:stretch>
        </p:blipFill>
        <p:spPr>
          <a:xfrm>
            <a:off x="2386431" y="2589887"/>
            <a:ext cx="7124700" cy="3378352"/>
          </a:xfrm>
          <a:prstGeom prst="rect">
            <a:avLst/>
          </a:prstGeom>
        </p:spPr>
      </p:pic>
      <p:sp>
        <p:nvSpPr>
          <p:cNvPr id="6" name="Metin kutusu 5">
            <a:extLst>
              <a:ext uri="{FF2B5EF4-FFF2-40B4-BE49-F238E27FC236}">
                <a16:creationId xmlns:a16="http://schemas.microsoft.com/office/drawing/2014/main" id="{3C4D5150-3F39-44BE-2EC3-BD80B1ADC7F3}"/>
              </a:ext>
            </a:extLst>
          </p:cNvPr>
          <p:cNvSpPr txBox="1"/>
          <p:nvPr/>
        </p:nvSpPr>
        <p:spPr>
          <a:xfrm>
            <a:off x="3047544" y="6039306"/>
            <a:ext cx="6096912" cy="307777"/>
          </a:xfrm>
          <a:prstGeom prst="rect">
            <a:avLst/>
          </a:prstGeom>
          <a:noFill/>
        </p:spPr>
        <p:txBody>
          <a:bodyPr wrap="square">
            <a:spAutoFit/>
          </a:bodyPr>
          <a:lstStyle/>
          <a:p>
            <a:r>
              <a:rPr lang="en-US" sz="1400" b="1" dirty="0"/>
              <a:t>Linear Model of Communication: Berlo (Jeshurun </a:t>
            </a:r>
            <a:r>
              <a:rPr lang="en-US" sz="1400" b="1" dirty="0" err="1"/>
              <a:t>vd</a:t>
            </a:r>
            <a:r>
              <a:rPr lang="en-US" sz="1400" b="1" dirty="0"/>
              <a:t>, 2024, s. 107). </a:t>
            </a:r>
            <a:endParaRPr lang="tr-TR" sz="1400" b="1" dirty="0"/>
          </a:p>
        </p:txBody>
      </p:sp>
    </p:spTree>
    <p:extLst>
      <p:ext uri="{BB962C8B-B14F-4D97-AF65-F5344CB8AC3E}">
        <p14:creationId xmlns:p14="http://schemas.microsoft.com/office/powerpoint/2010/main" val="2550943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93C3E0-3EA3-9207-CDD9-C60B1FA6CA63}"/>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682D4D7-E319-DD24-6D74-E047A55BCACD}"/>
              </a:ext>
            </a:extLst>
          </p:cNvPr>
          <p:cNvSpPr>
            <a:spLocks noGrp="1"/>
          </p:cNvSpPr>
          <p:nvPr>
            <p:ph type="title"/>
          </p:nvPr>
        </p:nvSpPr>
        <p:spPr>
          <a:xfrm>
            <a:off x="656433" y="190374"/>
            <a:ext cx="10799996" cy="551962"/>
          </a:xfrm>
        </p:spPr>
        <p:txBody>
          <a:bodyPr>
            <a:normAutofit fontScale="90000"/>
          </a:bodyPr>
          <a:lstStyle/>
          <a:p>
            <a:pPr algn="ctr"/>
            <a:r>
              <a:rPr lang="tr-TR" sz="2700" b="1" dirty="0"/>
              <a:t>DOĞRUSAL MODELLER: BERLO MODELİ (NEDEN DOĞRUSAL?)</a:t>
            </a:r>
            <a:br>
              <a:rPr lang="tr-TR" b="1" dirty="0"/>
            </a:br>
            <a:endParaRPr lang="en-US" b="1" dirty="0"/>
          </a:p>
        </p:txBody>
      </p:sp>
      <p:sp>
        <p:nvSpPr>
          <p:cNvPr id="3" name="İçerik Yer Tutucusu 2">
            <a:extLst>
              <a:ext uri="{FF2B5EF4-FFF2-40B4-BE49-F238E27FC236}">
                <a16:creationId xmlns:a16="http://schemas.microsoft.com/office/drawing/2014/main" id="{55C3AC1C-6C14-419D-2305-0417C6BED0AB}"/>
              </a:ext>
            </a:extLst>
          </p:cNvPr>
          <p:cNvSpPr>
            <a:spLocks noGrp="1"/>
          </p:cNvSpPr>
          <p:nvPr>
            <p:ph idx="1"/>
          </p:nvPr>
        </p:nvSpPr>
        <p:spPr>
          <a:xfrm>
            <a:off x="612628" y="742336"/>
            <a:ext cx="10321879" cy="5707743"/>
          </a:xfrm>
        </p:spPr>
        <p:txBody>
          <a:bodyPr>
            <a:noAutofit/>
          </a:bodyPr>
          <a:lstStyle/>
          <a:p>
            <a:pPr marL="0" indent="0" algn="just">
              <a:buNone/>
            </a:pPr>
            <a:r>
              <a:rPr lang="tr-TR" sz="1600" b="1" dirty="0" err="1"/>
              <a:t>Berlo'nun</a:t>
            </a:r>
            <a:r>
              <a:rPr lang="tr-TR" sz="1600" b="1" dirty="0"/>
              <a:t> SMCR modeli, iletişim sürecini basit ve adım adım bir dizi olarak betimlediği için genellikle doğrusal bir iletişim modeli olarak tanımlanır: Kaynak → Mesaj → Kanal → Alıcı. </a:t>
            </a:r>
          </a:p>
          <a:p>
            <a:pPr marL="0" indent="0" algn="just">
              <a:buNone/>
            </a:pPr>
            <a:r>
              <a:rPr lang="tr-TR" sz="1600" b="1" dirty="0"/>
              <a:t>Bu çerçevede iletişim, göndericiden alıcıya doğru tek yönlü bir akış sergiler ve doğrusal bir ilerlemeyi vurgular.</a:t>
            </a:r>
          </a:p>
          <a:p>
            <a:pPr marL="0" indent="0" algn="just">
              <a:buNone/>
            </a:pPr>
            <a:r>
              <a:rPr lang="tr-TR" sz="1600" b="1" dirty="0"/>
              <a:t>Ancak model, iki yönlü bir iletişim biçimi sunan bir geri bildirim ögesini de içerir. Buna karşın, temel yapısı itibarıyla genellikle "doğrusal" olarak kabul edilir çünkü:</a:t>
            </a:r>
          </a:p>
          <a:p>
            <a:pPr marL="0" indent="0" algn="just">
              <a:buNone/>
            </a:pPr>
            <a:r>
              <a:rPr lang="tr-TR" sz="1600" b="1" dirty="0"/>
              <a:t>İletim Sürecine Odaklanma: </a:t>
            </a:r>
            <a:r>
              <a:rPr lang="tr-TR" sz="1600" b="1" dirty="0" err="1"/>
              <a:t>Berlo'nun</a:t>
            </a:r>
            <a:r>
              <a:rPr lang="tr-TR" sz="1600" b="1" dirty="0"/>
              <a:t> modelinin özü, bir mesajın ilk gönderimini ve alımını vurgular ve iletişimi doğrusal bir olaylar zinciri olarak betimler.</a:t>
            </a:r>
          </a:p>
          <a:p>
            <a:pPr marL="0" indent="0" algn="just">
              <a:buNone/>
            </a:pPr>
            <a:r>
              <a:rPr lang="tr-TR" sz="1600" b="1" dirty="0"/>
              <a:t>Ek Olarak Geri Bildirim: Sürece geri bildirim de dahildir, ancak genellikle temel sürecin ayrılmaz, eş zamanlı bir parçası olmaktan çok ikincil veya sonraki bir adım olarak algılanır. Bazen devam eden, dinamik bir etkileşim yerine, ilk mesaj alışverişinden sonra bir dönüş oku olarak gösterilir.</a:t>
            </a:r>
          </a:p>
          <a:p>
            <a:pPr marL="0" indent="0" algn="just">
              <a:buNone/>
            </a:pPr>
            <a:r>
              <a:rPr lang="tr-TR" sz="1600" b="1" dirty="0"/>
              <a:t>Sınırlı Karmaşıklık: Etkileşimli veya işlemsel modellerin (geri bildirim döngülerine, bağlama ve eş zamanlı bilgi/mesaj alışverişlere yoğun bir şekilde odaklanan) aksine, </a:t>
            </a:r>
            <a:r>
              <a:rPr lang="tr-TR" sz="1600" b="1" dirty="0" err="1"/>
              <a:t>Berlo'nun</a:t>
            </a:r>
            <a:r>
              <a:rPr lang="tr-TR" sz="1600" b="1" dirty="0"/>
              <a:t> modeli iletişimi bir diziye indirgeyerek analiz etmeyi kolaylaştırır, ancak karmaşık, gerçek dünya etkileşimlerini daha az temsil eder.</a:t>
            </a:r>
          </a:p>
          <a:p>
            <a:pPr marL="0" indent="0" algn="just">
              <a:buNone/>
            </a:pPr>
            <a:r>
              <a:rPr lang="tr-TR" sz="1600" b="1" dirty="0"/>
              <a:t>Özetle: Geri bildirimin varlığı bir miktar çift yönlülük getirse de, </a:t>
            </a:r>
            <a:r>
              <a:rPr lang="tr-TR" sz="1600" b="1" dirty="0" err="1"/>
              <a:t>Berlo'nun</a:t>
            </a:r>
            <a:r>
              <a:rPr lang="tr-TR" sz="1600" b="1" dirty="0"/>
              <a:t> modeli, göndericiden alıcıya sıralı bir akışı vurguladığı ve geri bildirimin sürecin ayrılmaz, sürekli bir bileşeni olmaktan çok sonraki bir adım olarak görüldüğü için öncelikle doğrusal olarak etiketlenmeye devam etmektedir.</a:t>
            </a:r>
          </a:p>
        </p:txBody>
      </p:sp>
    </p:spTree>
    <p:extLst>
      <p:ext uri="{BB962C8B-B14F-4D97-AF65-F5344CB8AC3E}">
        <p14:creationId xmlns:p14="http://schemas.microsoft.com/office/powerpoint/2010/main" val="35946398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016DA8-D6EC-5787-DDC9-985F91DC666B}"/>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AA62FC58-1060-0CE4-D6D2-56C448DC6383}"/>
              </a:ext>
            </a:extLst>
          </p:cNvPr>
          <p:cNvSpPr>
            <a:spLocks noGrp="1"/>
          </p:cNvSpPr>
          <p:nvPr>
            <p:ph type="title"/>
          </p:nvPr>
        </p:nvSpPr>
        <p:spPr>
          <a:xfrm>
            <a:off x="716663" y="299883"/>
            <a:ext cx="10799996" cy="442453"/>
          </a:xfrm>
        </p:spPr>
        <p:txBody>
          <a:bodyPr>
            <a:normAutofit fontScale="90000"/>
          </a:bodyPr>
          <a:lstStyle/>
          <a:p>
            <a:pPr algn="ctr"/>
            <a:r>
              <a:rPr lang="tr-TR" sz="2700" b="1" dirty="0"/>
              <a:t>DOĞRUSAL MODELLER: BERLO MODELİ</a:t>
            </a:r>
            <a:br>
              <a:rPr lang="tr-TR" b="1" dirty="0"/>
            </a:br>
            <a:endParaRPr lang="en-US" b="1" dirty="0"/>
          </a:p>
        </p:txBody>
      </p:sp>
      <p:sp>
        <p:nvSpPr>
          <p:cNvPr id="3" name="İçerik Yer Tutucusu 2">
            <a:extLst>
              <a:ext uri="{FF2B5EF4-FFF2-40B4-BE49-F238E27FC236}">
                <a16:creationId xmlns:a16="http://schemas.microsoft.com/office/drawing/2014/main" id="{EF15F842-EA08-44F9-53BD-555B66BE3314}"/>
              </a:ext>
            </a:extLst>
          </p:cNvPr>
          <p:cNvSpPr>
            <a:spLocks noGrp="1"/>
          </p:cNvSpPr>
          <p:nvPr>
            <p:ph idx="1"/>
          </p:nvPr>
        </p:nvSpPr>
        <p:spPr>
          <a:xfrm>
            <a:off x="629054" y="697812"/>
            <a:ext cx="10321879" cy="5407314"/>
          </a:xfrm>
        </p:spPr>
        <p:txBody>
          <a:bodyPr>
            <a:noAutofit/>
          </a:bodyPr>
          <a:lstStyle/>
          <a:p>
            <a:pPr marL="0" indent="0" algn="just">
              <a:buNone/>
            </a:pPr>
            <a:r>
              <a:rPr lang="tr-TR" sz="1600" b="1" u="sng" dirty="0" err="1"/>
              <a:t>Berlo'nun</a:t>
            </a:r>
            <a:r>
              <a:rPr lang="tr-TR" sz="1600" b="1" u="sng" dirty="0"/>
              <a:t> modelinin detaylandırdığı temel ögeler şunlardır:</a:t>
            </a:r>
          </a:p>
          <a:p>
            <a:pPr algn="just"/>
            <a:r>
              <a:rPr lang="tr-TR" sz="1600" b="1" dirty="0"/>
              <a:t>Kaynak: Mesajın göndericisidir. İletişim becerileri, bilgi, sosyal sistem ve kültür gibi faktörleri içerir.</a:t>
            </a:r>
          </a:p>
          <a:p>
            <a:pPr algn="just"/>
            <a:r>
              <a:rPr lang="tr-TR" sz="1600" b="1" dirty="0"/>
              <a:t>Mesaj: İçerik, öğeler (jestler, beden dili), iletim biçimi (tedavi), yapı, kod ve kanal gibi ögelerden oluşur. </a:t>
            </a:r>
          </a:p>
          <a:p>
            <a:pPr algn="just"/>
            <a:r>
              <a:rPr lang="tr-TR" sz="1600" b="1" dirty="0"/>
              <a:t>Kanal: Beş duyu organı veya bunların kombinasyonları aracılığıyla iletişim gerçekleşir.</a:t>
            </a:r>
          </a:p>
          <a:p>
            <a:pPr algn="just"/>
            <a:r>
              <a:rPr lang="tr-TR" sz="1600" b="1" dirty="0"/>
              <a:t>Kod çözücü ve alıcı: Mesajı alan ve anlamlandıran kişiler.</a:t>
            </a:r>
          </a:p>
          <a:p>
            <a:pPr marL="0" indent="0" algn="just">
              <a:buNone/>
            </a:pPr>
            <a:r>
              <a:rPr lang="tr-TR" sz="1600" b="1" dirty="0"/>
              <a:t>Model, etkili iletişim için kaynak ve alıcının aynı seviyede olması gerektiğine vurgu yapar. Ancak, geri bildirim eksikliği, iletişim engelleri ve karmaşıklık gibi eleştirilere de açıktır. Ayrıca, iletişimde tutumların da önemli olduğu belirtilir (İletişim Teorisi, </a:t>
            </a:r>
            <a:r>
              <a:rPr lang="tr-TR" sz="1600" b="1" dirty="0" err="1"/>
              <a:t>t.y</a:t>
            </a:r>
            <a:r>
              <a:rPr lang="tr-TR" sz="1600" b="1" dirty="0"/>
              <a:t>.). </a:t>
            </a:r>
          </a:p>
          <a:p>
            <a:pPr marL="0" indent="0" algn="just">
              <a:buNone/>
            </a:pPr>
            <a:r>
              <a:rPr lang="tr-TR" sz="1600" b="1" dirty="0" err="1"/>
              <a:t>Berlo'nun</a:t>
            </a:r>
            <a:r>
              <a:rPr lang="tr-TR" sz="1600" b="1" dirty="0"/>
              <a:t> uyarlaması, Claude Shannon modelinin daha esnek ve "insancıllaştırılmış bir anlayışını" (</a:t>
            </a:r>
            <a:r>
              <a:rPr lang="tr-TR" sz="1600" b="1" dirty="0" err="1"/>
              <a:t>humanized</a:t>
            </a:r>
            <a:r>
              <a:rPr lang="tr-TR" sz="1600" b="1" dirty="0"/>
              <a:t> </a:t>
            </a:r>
            <a:r>
              <a:rPr lang="tr-TR" sz="1600" b="1" dirty="0" err="1"/>
              <a:t>conception</a:t>
            </a:r>
            <a:r>
              <a:rPr lang="tr-TR" sz="1600" b="1" dirty="0"/>
              <a:t>) sunarak, sözel, yazılı ve elektronik iletişime uygulanmasını kolaylaştırarak oldukça etkili olmuştur. </a:t>
            </a:r>
          </a:p>
          <a:p>
            <a:pPr marL="0" indent="0" algn="just">
              <a:buNone/>
            </a:pPr>
            <a:r>
              <a:rPr lang="tr-TR" sz="1600" b="1" dirty="0"/>
              <a:t>Dahası, geri bildirim kavramı, mesajın alımını ve anlaşılmasını ölçmek için bir araç sağlamıştır. Ancak [ilerleyen derslerde</a:t>
            </a:r>
            <a:r>
              <a:rPr lang="tr-TR" dirty="0"/>
              <a:t>]</a:t>
            </a:r>
            <a:r>
              <a:rPr lang="tr-TR" sz="1600" b="1" dirty="0"/>
              <a:t> etkileşimsel ve işlemsel modellerin açıklamalarında göreceğimiz gibi, sonraki kuramcılar, iletişimin doğrusal olmaktan ziyade dairesel olarak nasıl daha iyi anlaşıldığını, dinleyicilerin aynı zamanda iletişimde aktif katılımcılar olduğunu, birden fazla mesajın aynı anda nasıl gönderilebileceğini ve bağlam ve kültürün anlayışı nasıl etkilediğini göstermeye çalışmışlardır (</a:t>
            </a:r>
            <a:r>
              <a:rPr lang="nn-NO" sz="1600" b="1" dirty="0"/>
              <a:t>Jeshurun</a:t>
            </a:r>
            <a:r>
              <a:rPr lang="tr-TR" sz="1600" b="1" dirty="0"/>
              <a:t> vd.</a:t>
            </a:r>
            <a:r>
              <a:rPr lang="nn-NO" sz="1600" b="1" dirty="0"/>
              <a:t>, 2024</a:t>
            </a:r>
            <a:r>
              <a:rPr lang="tr-TR" sz="1600" b="1" dirty="0"/>
              <a:t>, s. 107</a:t>
            </a:r>
            <a:r>
              <a:rPr lang="nn-NO" sz="1600" b="1" dirty="0"/>
              <a:t>).</a:t>
            </a:r>
            <a:endParaRPr lang="tr-TR" sz="1600" b="1" dirty="0"/>
          </a:p>
          <a:p>
            <a:pPr marL="0" indent="0" algn="just">
              <a:buNone/>
            </a:pPr>
            <a:endParaRPr lang="tr-TR" sz="1600" b="1" dirty="0"/>
          </a:p>
          <a:p>
            <a:pPr marL="0" indent="0" algn="just">
              <a:buNone/>
            </a:pPr>
            <a:endParaRPr lang="tr-TR" sz="1600" b="1" dirty="0"/>
          </a:p>
          <a:p>
            <a:pPr marL="0" indent="0" algn="just">
              <a:buNone/>
            </a:pPr>
            <a:r>
              <a:rPr lang="tr-TR" sz="1600" b="1" dirty="0"/>
              <a:t>.</a:t>
            </a:r>
          </a:p>
        </p:txBody>
      </p:sp>
    </p:spTree>
    <p:extLst>
      <p:ext uri="{BB962C8B-B14F-4D97-AF65-F5344CB8AC3E}">
        <p14:creationId xmlns:p14="http://schemas.microsoft.com/office/powerpoint/2010/main" val="3912191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347D13-33D4-E3BC-E11F-EB68C1BF04F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FDAEEB47-AAAB-599A-6CFD-BAC5A9D6A388}"/>
              </a:ext>
            </a:extLst>
          </p:cNvPr>
          <p:cNvSpPr>
            <a:spLocks noGrp="1"/>
          </p:cNvSpPr>
          <p:nvPr>
            <p:ph type="title"/>
          </p:nvPr>
        </p:nvSpPr>
        <p:spPr>
          <a:xfrm>
            <a:off x="716663" y="299883"/>
            <a:ext cx="8596668" cy="639098"/>
          </a:xfrm>
        </p:spPr>
        <p:txBody>
          <a:bodyPr>
            <a:normAutofit fontScale="90000"/>
          </a:bodyPr>
          <a:lstStyle/>
          <a:p>
            <a:pPr algn="ctr"/>
            <a:r>
              <a:rPr lang="tr-TR" b="1" dirty="0"/>
              <a:t>KAPSAM</a:t>
            </a:r>
            <a:endParaRPr lang="en-US" b="1" dirty="0"/>
          </a:p>
        </p:txBody>
      </p:sp>
      <p:sp>
        <p:nvSpPr>
          <p:cNvPr id="3" name="İçerik Yer Tutucusu 2">
            <a:extLst>
              <a:ext uri="{FF2B5EF4-FFF2-40B4-BE49-F238E27FC236}">
                <a16:creationId xmlns:a16="http://schemas.microsoft.com/office/drawing/2014/main" id="{6A787095-404A-A92C-D1AC-5A299816CACE}"/>
              </a:ext>
            </a:extLst>
          </p:cNvPr>
          <p:cNvSpPr>
            <a:spLocks noGrp="1"/>
          </p:cNvSpPr>
          <p:nvPr>
            <p:ph idx="1"/>
          </p:nvPr>
        </p:nvSpPr>
        <p:spPr>
          <a:xfrm>
            <a:off x="2496184" y="1005647"/>
            <a:ext cx="6877785" cy="4710724"/>
          </a:xfrm>
        </p:spPr>
        <p:txBody>
          <a:bodyPr>
            <a:noAutofit/>
          </a:bodyPr>
          <a:lstStyle/>
          <a:p>
            <a:pPr marL="0" indent="0" algn="just">
              <a:buNone/>
            </a:pPr>
            <a:endParaRPr lang="tr-TR" sz="2400" b="1" dirty="0"/>
          </a:p>
          <a:p>
            <a:pPr algn="just"/>
            <a:r>
              <a:rPr lang="tr-TR" sz="2000" b="1" dirty="0"/>
              <a:t>Giriş</a:t>
            </a:r>
          </a:p>
          <a:p>
            <a:pPr algn="just"/>
            <a:r>
              <a:rPr lang="tr-TR" sz="2000" b="1" dirty="0"/>
              <a:t>İletişim Modellerine Giriş</a:t>
            </a:r>
          </a:p>
          <a:p>
            <a:pPr algn="just"/>
            <a:r>
              <a:rPr lang="tr-TR" sz="2000" b="1" dirty="0"/>
              <a:t>Doğrusal Modeller</a:t>
            </a:r>
          </a:p>
          <a:p>
            <a:pPr lvl="1" algn="just">
              <a:buFont typeface="Wingdings" panose="05000000000000000000" pitchFamily="2" charset="2"/>
              <a:buChar char="v"/>
            </a:pPr>
            <a:r>
              <a:rPr lang="tr-TR" sz="1800" b="1" dirty="0"/>
              <a:t>Aristoteles Modeli</a:t>
            </a:r>
          </a:p>
          <a:p>
            <a:pPr lvl="1" algn="just">
              <a:buFont typeface="Wingdings" panose="05000000000000000000" pitchFamily="2" charset="2"/>
              <a:buChar char="v"/>
            </a:pPr>
            <a:r>
              <a:rPr lang="tr-TR" sz="1800" b="1" dirty="0" err="1"/>
              <a:t>Lasswell</a:t>
            </a:r>
            <a:r>
              <a:rPr lang="tr-TR" sz="1800" b="1" dirty="0"/>
              <a:t> Modeli</a:t>
            </a:r>
          </a:p>
          <a:p>
            <a:pPr lvl="1" algn="just">
              <a:buFont typeface="Wingdings" panose="05000000000000000000" pitchFamily="2" charset="2"/>
              <a:buChar char="v"/>
            </a:pPr>
            <a:r>
              <a:rPr lang="tr-TR" sz="1800" b="1" dirty="0"/>
              <a:t>Shannon-</a:t>
            </a:r>
            <a:r>
              <a:rPr lang="tr-TR" sz="1800" b="1" dirty="0" err="1"/>
              <a:t>Weaver</a:t>
            </a:r>
            <a:r>
              <a:rPr lang="tr-TR" sz="1800" b="1" dirty="0"/>
              <a:t> Modeli</a:t>
            </a:r>
          </a:p>
          <a:p>
            <a:pPr lvl="1" algn="just">
              <a:buFont typeface="Wingdings" panose="05000000000000000000" pitchFamily="2" charset="2"/>
              <a:buChar char="v"/>
            </a:pPr>
            <a:r>
              <a:rPr lang="tr-TR" sz="1800" b="1" dirty="0" err="1"/>
              <a:t>Berlo</a:t>
            </a:r>
            <a:r>
              <a:rPr lang="tr-TR" sz="1800" b="1" dirty="0"/>
              <a:t> Modeli</a:t>
            </a:r>
          </a:p>
          <a:p>
            <a:pPr algn="just"/>
            <a:r>
              <a:rPr lang="tr-TR" sz="2000" b="1" dirty="0"/>
              <a:t>Sonuç ve Değerlendirme</a:t>
            </a:r>
          </a:p>
          <a:p>
            <a:pPr algn="just"/>
            <a:r>
              <a:rPr lang="tr-TR" sz="2000" b="1" dirty="0"/>
              <a:t>Kaynakça</a:t>
            </a:r>
            <a:endParaRPr lang="tr-TR" sz="2800" b="1" dirty="0"/>
          </a:p>
        </p:txBody>
      </p:sp>
    </p:spTree>
    <p:extLst>
      <p:ext uri="{BB962C8B-B14F-4D97-AF65-F5344CB8AC3E}">
        <p14:creationId xmlns:p14="http://schemas.microsoft.com/office/powerpoint/2010/main" val="34986847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A843E9-EBCE-385B-5638-918A8105D609}"/>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56565BB9-25FC-0BEC-8FCF-DD1BDB19DE5B}"/>
              </a:ext>
            </a:extLst>
          </p:cNvPr>
          <p:cNvSpPr>
            <a:spLocks noGrp="1"/>
          </p:cNvSpPr>
          <p:nvPr>
            <p:ph type="title"/>
          </p:nvPr>
        </p:nvSpPr>
        <p:spPr>
          <a:xfrm>
            <a:off x="716663" y="299883"/>
            <a:ext cx="10799996" cy="639098"/>
          </a:xfrm>
        </p:spPr>
        <p:txBody>
          <a:bodyPr>
            <a:normAutofit fontScale="90000"/>
          </a:bodyPr>
          <a:lstStyle/>
          <a:p>
            <a:pPr algn="ctr"/>
            <a:r>
              <a:rPr lang="tr-TR" b="1" dirty="0"/>
              <a:t>DOĞRUSAL MODELLER: BERLO MODELİ</a:t>
            </a:r>
            <a:br>
              <a:rPr lang="tr-TR" b="1" dirty="0"/>
            </a:br>
            <a:endParaRPr lang="en-US" b="1" dirty="0"/>
          </a:p>
        </p:txBody>
      </p:sp>
      <p:sp>
        <p:nvSpPr>
          <p:cNvPr id="3" name="İçerik Yer Tutucusu 2">
            <a:extLst>
              <a:ext uri="{FF2B5EF4-FFF2-40B4-BE49-F238E27FC236}">
                <a16:creationId xmlns:a16="http://schemas.microsoft.com/office/drawing/2014/main" id="{A4D1A7BE-B5DB-4807-2B3F-E91D2B186281}"/>
              </a:ext>
            </a:extLst>
          </p:cNvPr>
          <p:cNvSpPr>
            <a:spLocks noGrp="1"/>
          </p:cNvSpPr>
          <p:nvPr>
            <p:ph idx="1"/>
          </p:nvPr>
        </p:nvSpPr>
        <p:spPr>
          <a:xfrm>
            <a:off x="716662" y="1037290"/>
            <a:ext cx="10321879" cy="5692216"/>
          </a:xfrm>
        </p:spPr>
        <p:txBody>
          <a:bodyPr>
            <a:noAutofit/>
          </a:bodyPr>
          <a:lstStyle/>
          <a:p>
            <a:pPr marL="0" indent="0" algn="just">
              <a:buNone/>
            </a:pPr>
            <a:r>
              <a:rPr lang="tr-TR" b="1" dirty="0"/>
              <a:t>SMCR çerçevesine dayanan model, öncelikli olarak konuşmacıya odaklanan ve tek yönlü bir akışı öneren Aristoteles modelinin aksine, etkili iletişimi sağlayan duygusal ve kişisel faktörleri dikkate alır. </a:t>
            </a:r>
          </a:p>
          <a:p>
            <a:pPr marL="0" indent="0" algn="just">
              <a:buNone/>
            </a:pPr>
            <a:r>
              <a:rPr lang="tr-TR" b="1" dirty="0"/>
              <a:t>Kaynağın özellikleri (iletişim becerileri, tutum, bilgi, sosyal sistem ve kültür gibi) mesajın nasıl kodlanıp iletildiğini şekillendirir. </a:t>
            </a:r>
          </a:p>
          <a:p>
            <a:pPr marL="0" indent="0" algn="just">
              <a:buNone/>
            </a:pPr>
            <a:r>
              <a:rPr lang="tr-TR" b="1" dirty="0"/>
              <a:t>Mesajın kendisi, içerik, jestler ve ifadeler gibi unsurlar, davranış, yapı ve kodlama içerir ve bunların tümü, netlik ve etki sağlamak için dikkatlice tasarlanmalıdır. </a:t>
            </a:r>
          </a:p>
          <a:p>
            <a:pPr marL="0" indent="0" algn="just">
              <a:buNone/>
            </a:pPr>
            <a:r>
              <a:rPr lang="tr-TR" b="1" dirty="0"/>
              <a:t>Kanal, mesajı iletmek için insan duyularına (görme, işitme, dokunma, koklama ve tatma) dayanırken, alıcı kendi becerilerine, tutumuna, bilgisine ve kültürel geçmişine dayanarak mesajı çözer ve yorumlar.</a:t>
            </a:r>
          </a:p>
          <a:p>
            <a:pPr marL="0" indent="0" algn="just">
              <a:buNone/>
            </a:pPr>
            <a:r>
              <a:rPr lang="tr-TR" b="1" dirty="0"/>
              <a:t>Ancak modelin, özellikle hem göndericinin hem de alıcının ortak bir zeminde olduğu, benzer geçmişlere ve anlayışlara sahip olduğu varsayımı nedeniyle sınırlamaları vardır; bu da gerçek dünya senaryolarında genellikle pratik değildir. Modelin bireysel faktörlere ve doğrusal sürece odaklanması, geri bildirimin, bağlamın ve sosyal farklılıkların kritik roller oynadığı iletişimin karmaşık ve dinamik doğasını aşırı basitleştirme eğilimindedir. </a:t>
            </a:r>
            <a:r>
              <a:rPr lang="tr-TR" b="1" dirty="0" err="1"/>
              <a:t>Berlo'nun</a:t>
            </a:r>
            <a:r>
              <a:rPr lang="tr-TR" b="1" dirty="0"/>
              <a:t> modeli iletişimde duygusal ve kişisel unsurların önemini vurgulasa da, etkililiği bu pratik zorluklar nedeniyle kısıtlanabilir ve bu da onu geri bildirim döngüleri ve çift yönlü etkileşimleri içeren modellere göre daha az kapsamlı hale getirir (Management </a:t>
            </a:r>
            <a:r>
              <a:rPr lang="tr-TR" b="1" dirty="0" err="1"/>
              <a:t>Study</a:t>
            </a:r>
            <a:r>
              <a:rPr lang="tr-TR" b="1" dirty="0"/>
              <a:t> Guide, 2025).</a:t>
            </a:r>
          </a:p>
        </p:txBody>
      </p:sp>
    </p:spTree>
    <p:extLst>
      <p:ext uri="{BB962C8B-B14F-4D97-AF65-F5344CB8AC3E}">
        <p14:creationId xmlns:p14="http://schemas.microsoft.com/office/powerpoint/2010/main" val="5545324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777FB4-5991-87E5-00D5-6F41072BCADC}"/>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7162424-E716-B584-CC4E-1C9B2056EE38}"/>
              </a:ext>
            </a:extLst>
          </p:cNvPr>
          <p:cNvSpPr>
            <a:spLocks noGrp="1"/>
          </p:cNvSpPr>
          <p:nvPr>
            <p:ph type="title"/>
          </p:nvPr>
        </p:nvSpPr>
        <p:spPr>
          <a:xfrm>
            <a:off x="716663" y="299883"/>
            <a:ext cx="10799996" cy="639098"/>
          </a:xfrm>
        </p:spPr>
        <p:txBody>
          <a:bodyPr>
            <a:normAutofit fontScale="90000"/>
          </a:bodyPr>
          <a:lstStyle/>
          <a:p>
            <a:pPr algn="ctr"/>
            <a:r>
              <a:rPr lang="tr-TR" b="1" dirty="0"/>
              <a:t>DOĞRUSAL MODELLER: BERLO MODELİ</a:t>
            </a:r>
            <a:br>
              <a:rPr lang="tr-TR" b="1" dirty="0"/>
            </a:br>
            <a:endParaRPr lang="en-US" b="1" dirty="0"/>
          </a:p>
        </p:txBody>
      </p:sp>
      <p:pic>
        <p:nvPicPr>
          <p:cNvPr id="1026" name="Picture 2" descr="Berlo's Model of Communication - Management Study Guide">
            <a:extLst>
              <a:ext uri="{FF2B5EF4-FFF2-40B4-BE49-F238E27FC236}">
                <a16:creationId xmlns:a16="http://schemas.microsoft.com/office/drawing/2014/main" id="{658EC17B-84E7-903F-2E7D-3A6833C0CA40}"/>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824753" y="938982"/>
            <a:ext cx="10399059" cy="5276548"/>
          </a:xfrm>
          <a:prstGeom prst="rect">
            <a:avLst/>
          </a:prstGeom>
          <a:noFill/>
          <a:extLst>
            <a:ext uri="{909E8E84-426E-40DD-AFC4-6F175D3DCCD1}">
              <a14:hiddenFill xmlns:a14="http://schemas.microsoft.com/office/drawing/2010/main">
                <a:solidFill>
                  <a:srgbClr val="FFFFFF"/>
                </a:solidFill>
              </a14:hiddenFill>
            </a:ext>
          </a:extLst>
        </p:spPr>
      </p:pic>
      <p:sp>
        <p:nvSpPr>
          <p:cNvPr id="5" name="Metin kutusu 4">
            <a:extLst>
              <a:ext uri="{FF2B5EF4-FFF2-40B4-BE49-F238E27FC236}">
                <a16:creationId xmlns:a16="http://schemas.microsoft.com/office/drawing/2014/main" id="{1734352D-9F52-D2CD-ED00-8AC75E96A8ED}"/>
              </a:ext>
            </a:extLst>
          </p:cNvPr>
          <p:cNvSpPr txBox="1"/>
          <p:nvPr/>
        </p:nvSpPr>
        <p:spPr>
          <a:xfrm>
            <a:off x="3384176" y="6215530"/>
            <a:ext cx="6098988" cy="307777"/>
          </a:xfrm>
          <a:prstGeom prst="rect">
            <a:avLst/>
          </a:prstGeom>
          <a:noFill/>
        </p:spPr>
        <p:txBody>
          <a:bodyPr wrap="square">
            <a:spAutoFit/>
          </a:bodyPr>
          <a:lstStyle/>
          <a:p>
            <a:pPr algn="ctr"/>
            <a:r>
              <a:rPr lang="tr-TR" sz="1400" b="1" dirty="0" err="1"/>
              <a:t>Berlo’s</a:t>
            </a:r>
            <a:r>
              <a:rPr lang="tr-TR" sz="1400" b="1" dirty="0"/>
              <a:t> Model of </a:t>
            </a:r>
            <a:r>
              <a:rPr lang="tr-TR" sz="1400" b="1" dirty="0" err="1"/>
              <a:t>Communication</a:t>
            </a:r>
            <a:r>
              <a:rPr lang="tr-TR" sz="1400" b="1" dirty="0"/>
              <a:t> (Management </a:t>
            </a:r>
            <a:r>
              <a:rPr lang="tr-TR" sz="1400" b="1" dirty="0" err="1"/>
              <a:t>Study</a:t>
            </a:r>
            <a:r>
              <a:rPr lang="tr-TR" sz="1400" b="1" dirty="0"/>
              <a:t> Guide, 2025) </a:t>
            </a:r>
          </a:p>
        </p:txBody>
      </p:sp>
    </p:spTree>
    <p:extLst>
      <p:ext uri="{BB962C8B-B14F-4D97-AF65-F5344CB8AC3E}">
        <p14:creationId xmlns:p14="http://schemas.microsoft.com/office/powerpoint/2010/main" val="14853487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16CC8A-68A7-3289-23F0-37B3A8A789D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8288A6CB-47B4-E82B-C787-EF1CD275CEEC}"/>
              </a:ext>
            </a:extLst>
          </p:cNvPr>
          <p:cNvSpPr>
            <a:spLocks noGrp="1"/>
          </p:cNvSpPr>
          <p:nvPr>
            <p:ph type="title"/>
          </p:nvPr>
        </p:nvSpPr>
        <p:spPr>
          <a:xfrm>
            <a:off x="716663" y="299883"/>
            <a:ext cx="10799996" cy="639098"/>
          </a:xfrm>
        </p:spPr>
        <p:txBody>
          <a:bodyPr>
            <a:normAutofit fontScale="90000"/>
          </a:bodyPr>
          <a:lstStyle/>
          <a:p>
            <a:pPr algn="ctr"/>
            <a:r>
              <a:rPr lang="tr-TR" b="1" dirty="0"/>
              <a:t>DOĞRUSAL MODELLER: BERLO MODELİ</a:t>
            </a:r>
            <a:br>
              <a:rPr lang="tr-TR" b="1" dirty="0"/>
            </a:br>
            <a:endParaRPr lang="en-US" b="1" dirty="0"/>
          </a:p>
        </p:txBody>
      </p:sp>
      <p:sp>
        <p:nvSpPr>
          <p:cNvPr id="3" name="İçerik Yer Tutucusu 2">
            <a:extLst>
              <a:ext uri="{FF2B5EF4-FFF2-40B4-BE49-F238E27FC236}">
                <a16:creationId xmlns:a16="http://schemas.microsoft.com/office/drawing/2014/main" id="{C727B338-09CD-B89C-1A75-937E6DC76EF9}"/>
              </a:ext>
            </a:extLst>
          </p:cNvPr>
          <p:cNvSpPr>
            <a:spLocks noGrp="1"/>
          </p:cNvSpPr>
          <p:nvPr>
            <p:ph idx="1"/>
          </p:nvPr>
        </p:nvSpPr>
        <p:spPr>
          <a:xfrm>
            <a:off x="716662" y="1037290"/>
            <a:ext cx="10321879" cy="5385412"/>
          </a:xfrm>
        </p:spPr>
        <p:txBody>
          <a:bodyPr>
            <a:noAutofit/>
          </a:bodyPr>
          <a:lstStyle/>
          <a:p>
            <a:pPr marL="0" indent="0" algn="just">
              <a:buNone/>
            </a:pPr>
            <a:r>
              <a:rPr lang="tr-TR" b="1" u="sng" dirty="0"/>
              <a:t>Özetle</a:t>
            </a:r>
          </a:p>
          <a:p>
            <a:pPr marL="0" indent="0" algn="just">
              <a:buNone/>
            </a:pPr>
            <a:r>
              <a:rPr lang="tr-TR" b="1" dirty="0" err="1"/>
              <a:t>Berlo'nun</a:t>
            </a:r>
            <a:r>
              <a:rPr lang="tr-TR" b="1" dirty="0"/>
              <a:t> SMCR modeli, iletişimin özellikle dört temel ögesine vurgu yapar: Kaynak (mesajı hazırlayan kişi), Mesaj (iletilen içerik), Kanal (mesajın iletildiği yol) ve Alıcı (mesajı alan ve yorumlayan kişi). </a:t>
            </a:r>
          </a:p>
          <a:p>
            <a:pPr algn="just"/>
            <a:r>
              <a:rPr lang="tr-TR" b="1" dirty="0"/>
              <a:t>Model, iletişimin sadece mesaj göndermek ve almak değil, aynı zamanda bu ögelerin kişisel özellikler, tutumlar, bilgi ve kültürel arka plana göre şekillendiğini vurgular. </a:t>
            </a:r>
          </a:p>
          <a:p>
            <a:pPr algn="just"/>
            <a:r>
              <a:rPr lang="tr-TR" b="1" dirty="0"/>
              <a:t>Kaynak: Mesajı hazırlayan ve ileten kişi. Becerileri, tutumları, bilgisi ve kültürel geçmişi iletişimi etkiler.  </a:t>
            </a:r>
          </a:p>
          <a:p>
            <a:pPr algn="just"/>
            <a:r>
              <a:rPr lang="tr-TR" b="1" dirty="0"/>
              <a:t>Mesaj: İçerik ve yapısı. Ne söylendiği, nasıl kodlandığı, hangi stil ve semboller kullanıldığı önemlidir.  </a:t>
            </a:r>
          </a:p>
          <a:p>
            <a:pPr algn="just"/>
            <a:r>
              <a:rPr lang="tr-TR" b="1" dirty="0"/>
              <a:t>Kanal: Mesajın ulaştığı yol. Gazeteler, televizyon, sosyal medya gibi çeşitli iletişim araçlarıdır.  </a:t>
            </a:r>
          </a:p>
          <a:p>
            <a:pPr algn="just"/>
            <a:r>
              <a:rPr lang="tr-TR" b="1" dirty="0"/>
              <a:t>Alıcı: Mesajı alan ve anlamlandıran kişi. Yorumlama becerileri, tutumları ve deneyimleriyle mesajı şekillendirir.  </a:t>
            </a:r>
          </a:p>
          <a:p>
            <a:pPr algn="just"/>
            <a:r>
              <a:rPr lang="tr-TR" b="1" dirty="0"/>
              <a:t>Model, bu dört ögenin birbirine bağlı olduğunu ve etkili iletişim için bunların uyum içinde olması gerektiğini söyler. (Can Yaşar, 2017, s. 105). </a:t>
            </a:r>
          </a:p>
        </p:txBody>
      </p:sp>
    </p:spTree>
    <p:extLst>
      <p:ext uri="{BB962C8B-B14F-4D97-AF65-F5344CB8AC3E}">
        <p14:creationId xmlns:p14="http://schemas.microsoft.com/office/powerpoint/2010/main" val="15916176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9B364F-7129-6AFC-61CB-471D21A6550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046F61E-8671-AE38-083D-BC622A808A09}"/>
              </a:ext>
            </a:extLst>
          </p:cNvPr>
          <p:cNvSpPr>
            <a:spLocks noGrp="1"/>
          </p:cNvSpPr>
          <p:nvPr>
            <p:ph type="title"/>
          </p:nvPr>
        </p:nvSpPr>
        <p:spPr>
          <a:xfrm>
            <a:off x="716663" y="299883"/>
            <a:ext cx="10799996" cy="639098"/>
          </a:xfrm>
        </p:spPr>
        <p:txBody>
          <a:bodyPr>
            <a:normAutofit fontScale="90000"/>
          </a:bodyPr>
          <a:lstStyle/>
          <a:p>
            <a:pPr algn="ctr"/>
            <a:r>
              <a:rPr lang="tr-TR" b="1" dirty="0"/>
              <a:t>DOĞRUSAL MODELLER: BERLO MODELİ</a:t>
            </a:r>
            <a:br>
              <a:rPr lang="tr-TR" b="1" dirty="0"/>
            </a:br>
            <a:endParaRPr lang="en-US" b="1" dirty="0"/>
          </a:p>
        </p:txBody>
      </p:sp>
      <p:sp>
        <p:nvSpPr>
          <p:cNvPr id="3" name="İçerik Yer Tutucusu 2">
            <a:extLst>
              <a:ext uri="{FF2B5EF4-FFF2-40B4-BE49-F238E27FC236}">
                <a16:creationId xmlns:a16="http://schemas.microsoft.com/office/drawing/2014/main" id="{7300B274-C127-5DBA-3727-6B534BED22BF}"/>
              </a:ext>
            </a:extLst>
          </p:cNvPr>
          <p:cNvSpPr>
            <a:spLocks noGrp="1"/>
          </p:cNvSpPr>
          <p:nvPr>
            <p:ph idx="1"/>
          </p:nvPr>
        </p:nvSpPr>
        <p:spPr>
          <a:xfrm>
            <a:off x="716662" y="1037290"/>
            <a:ext cx="10321879" cy="5078374"/>
          </a:xfrm>
        </p:spPr>
        <p:txBody>
          <a:bodyPr>
            <a:noAutofit/>
          </a:bodyPr>
          <a:lstStyle/>
          <a:p>
            <a:pPr marL="0" indent="0" algn="just">
              <a:buNone/>
            </a:pPr>
            <a:r>
              <a:rPr lang="tr-TR" b="1" u="sng" dirty="0"/>
              <a:t>Özetle,</a:t>
            </a:r>
            <a:r>
              <a:rPr lang="tr-TR" b="1" dirty="0">
                <a:effectLst>
                  <a:outerShdw blurRad="38100" dist="38100" dir="2700000" algn="tl">
                    <a:srgbClr val="000000">
                      <a:alpha val="43137"/>
                    </a:srgbClr>
                  </a:outerShdw>
                </a:effectLst>
              </a:rPr>
              <a:t> «</a:t>
            </a:r>
            <a:r>
              <a:rPr lang="tr-TR" b="1" dirty="0"/>
              <a:t>kaynak», «mesaj», «kanal» ve «alıcı» olmak üzere birbiriyle bağlantılı dört ögeyi vurgulayarak, etkili iletişimin nasıl gerçekleştiğine ilişkin kapsamlı bir çerçeve sunan modele göre, </a:t>
            </a:r>
          </a:p>
          <a:p>
            <a:pPr algn="just"/>
            <a:r>
              <a:rPr lang="tr-TR" b="1" dirty="0"/>
              <a:t>Kaynağın becerileri, tutumları, bilgisi ve kültürel geçmişi mesaj oluşturma sürecini etkiler.</a:t>
            </a:r>
          </a:p>
          <a:p>
            <a:pPr algn="just"/>
            <a:r>
              <a:rPr lang="tr-TR" b="1" dirty="0"/>
              <a:t>Mesaj geleneksel veya dijital çeşitli kanallar aracılığıyla alıcıya iletilir.</a:t>
            </a:r>
          </a:p>
          <a:p>
            <a:pPr algn="just"/>
            <a:r>
              <a:rPr lang="tr-TR" b="1" dirty="0"/>
              <a:t>Alıcının kod çözme becerileri, önyargıları, bilgisi ve kültürel bağlamı, mesaj yorumunu biçimlendirir.</a:t>
            </a:r>
          </a:p>
          <a:p>
            <a:pPr marL="0" indent="0" algn="just">
              <a:buNone/>
            </a:pPr>
            <a:r>
              <a:rPr lang="tr-TR" b="1" dirty="0" err="1"/>
              <a:t>Berlo</a:t>
            </a:r>
            <a:r>
              <a:rPr lang="tr-TR" b="1" dirty="0"/>
              <a:t>, bu ögelerin dinamik ve birbirine bağlı olduğunu ve geri bildirimin sürekli adaptasyonu kolaylaştırdığını vurgular. </a:t>
            </a:r>
          </a:p>
          <a:p>
            <a:pPr marL="0" indent="0" algn="just">
              <a:buNone/>
            </a:pPr>
            <a:r>
              <a:rPr lang="tr-TR" b="1" dirty="0"/>
              <a:t>Bu model, iletişimin salt mesaj iletiminin ötesindeki karmaşıklığını vurgulayarak, kişisel özelliklerin ve bağlamsal faktörlerin etkileşimlerin netliğini, anlayışını ve genel etkinliğini nasıl etkilediğini gösterir. </a:t>
            </a:r>
          </a:p>
          <a:p>
            <a:pPr marL="0" indent="0" algn="just">
              <a:buNone/>
            </a:pPr>
            <a:r>
              <a:rPr lang="tr-TR" b="1" dirty="0"/>
              <a:t>Gazetecilik gibi alanlarda mesaj oluşturmayı, kaynak geliştirmeyi ve hedef kitle katılımını iyileştirmek için pratik uygulamalar sunar (</a:t>
            </a:r>
            <a:r>
              <a:rPr lang="tr-TR" b="1" dirty="0" err="1"/>
              <a:t>Journalism</a:t>
            </a:r>
            <a:r>
              <a:rPr lang="tr-TR" b="1" dirty="0"/>
              <a:t> </a:t>
            </a:r>
            <a:r>
              <a:rPr lang="tr-TR" b="1" dirty="0" err="1"/>
              <a:t>University</a:t>
            </a:r>
            <a:r>
              <a:rPr lang="tr-TR" b="1" dirty="0"/>
              <a:t>, 2023).</a:t>
            </a:r>
          </a:p>
        </p:txBody>
      </p:sp>
    </p:spTree>
    <p:extLst>
      <p:ext uri="{BB962C8B-B14F-4D97-AF65-F5344CB8AC3E}">
        <p14:creationId xmlns:p14="http://schemas.microsoft.com/office/powerpoint/2010/main" val="11224696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FBFB27-42DE-A410-41A5-ACBC51B1F297}"/>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51DBDBC-FE0B-6C40-981C-03ED7F1AFBC5}"/>
              </a:ext>
            </a:extLst>
          </p:cNvPr>
          <p:cNvSpPr>
            <a:spLocks noGrp="1"/>
          </p:cNvSpPr>
          <p:nvPr>
            <p:ph type="title"/>
          </p:nvPr>
        </p:nvSpPr>
        <p:spPr>
          <a:xfrm>
            <a:off x="716663" y="299883"/>
            <a:ext cx="10799996" cy="639098"/>
          </a:xfrm>
        </p:spPr>
        <p:txBody>
          <a:bodyPr>
            <a:normAutofit fontScale="90000"/>
          </a:bodyPr>
          <a:lstStyle/>
          <a:p>
            <a:pPr algn="ctr"/>
            <a:r>
              <a:rPr lang="tr-TR" b="1" dirty="0"/>
              <a:t>SONUÇ VE DEĞERLENDİRME</a:t>
            </a:r>
            <a:br>
              <a:rPr lang="tr-TR" b="1" dirty="0"/>
            </a:br>
            <a:endParaRPr lang="en-US" b="1" dirty="0"/>
          </a:p>
        </p:txBody>
      </p:sp>
      <p:sp>
        <p:nvSpPr>
          <p:cNvPr id="3" name="İçerik Yer Tutucusu 2">
            <a:extLst>
              <a:ext uri="{FF2B5EF4-FFF2-40B4-BE49-F238E27FC236}">
                <a16:creationId xmlns:a16="http://schemas.microsoft.com/office/drawing/2014/main" id="{4F7A3D74-1E7D-8196-1BF2-BA6721F9A70F}"/>
              </a:ext>
            </a:extLst>
          </p:cNvPr>
          <p:cNvSpPr>
            <a:spLocks noGrp="1"/>
          </p:cNvSpPr>
          <p:nvPr>
            <p:ph idx="1"/>
          </p:nvPr>
        </p:nvSpPr>
        <p:spPr>
          <a:xfrm>
            <a:off x="716662" y="1037290"/>
            <a:ext cx="10321879" cy="5182820"/>
          </a:xfrm>
        </p:spPr>
        <p:txBody>
          <a:bodyPr>
            <a:noAutofit/>
          </a:bodyPr>
          <a:lstStyle/>
          <a:p>
            <a:pPr marL="0" indent="0" algn="just">
              <a:buNone/>
            </a:pPr>
            <a:r>
              <a:rPr lang="tr-TR" sz="2000" b="1" dirty="0"/>
              <a:t>İletişim kuramlarının ve modellerinin incelenmesi, medya ve iletişimin doğasını anlamada önemli bir perspektif sağlamaktadır. </a:t>
            </a:r>
          </a:p>
          <a:p>
            <a:pPr marL="0" indent="0" algn="just">
              <a:buNone/>
            </a:pPr>
            <a:r>
              <a:rPr lang="tr-TR" sz="2000" b="1" dirty="0"/>
              <a:t>Doğrusal modellerin başlangıçta iletişimi basitleştiren yaklaşımları, günümüzde iletişimin çok yönlü ve dinamik doğasıyla karşılaştırıldığında sınırlamalar içermektedir. </a:t>
            </a:r>
          </a:p>
          <a:p>
            <a:pPr marL="0" indent="0" algn="just">
              <a:buNone/>
            </a:pPr>
            <a:r>
              <a:rPr lang="tr-TR" sz="2000" b="1" dirty="0"/>
              <a:t>Ancak, bu modellerin temel soruları ve kavramları, iletişim araştırmalarında hala vazgeçilmez bir yer tutmaktadır. </a:t>
            </a:r>
          </a:p>
          <a:p>
            <a:pPr marL="0" indent="0" algn="just">
              <a:buNone/>
            </a:pPr>
            <a:r>
              <a:rPr lang="tr-TR" sz="2000" b="1" dirty="0"/>
              <a:t>Teknolojik gelişmeler ve iletişim biçimlerindeki değişimlerle birlikte, modellerin modernize edilmesi ve yeni kuram/modellerin geliştirilmesi söz konusudur. Bu çalışmalar, iletişim alanında hem kuramsal hem de pratik bağlamda daha kapsamlı ve etkili çözümler üretmeye katkı sağlamaktadır. </a:t>
            </a:r>
          </a:p>
          <a:p>
            <a:pPr marL="0" indent="0" algn="just">
              <a:buNone/>
            </a:pPr>
            <a:r>
              <a:rPr lang="tr-TR" sz="2000" b="1" dirty="0"/>
              <a:t>Bu ders kapsamında, medya ve iletişim kuramlarının temel öge ve ilkeleri, doğrusal modeller ve bu modellerin toplum üzerindeki etkileri detaylı bir şekilde incelenmiş olup, iletişim süreçlerinin karmaşıklığını anlamaya yönelik farklı yaklaşımlar ele alınmıştır.</a:t>
            </a:r>
          </a:p>
        </p:txBody>
      </p:sp>
    </p:spTree>
    <p:extLst>
      <p:ext uri="{BB962C8B-B14F-4D97-AF65-F5344CB8AC3E}">
        <p14:creationId xmlns:p14="http://schemas.microsoft.com/office/powerpoint/2010/main" val="14315368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2921" y="275303"/>
            <a:ext cx="8596668" cy="703006"/>
          </a:xfrm>
        </p:spPr>
        <p:txBody>
          <a:bodyPr/>
          <a:lstStyle/>
          <a:p>
            <a:pPr algn="ctr"/>
            <a:r>
              <a:rPr lang="tr-TR" b="1" dirty="0"/>
              <a:t>Kaynakça</a:t>
            </a:r>
            <a:endParaRPr lang="en-US" b="1" dirty="0"/>
          </a:p>
        </p:txBody>
      </p:sp>
      <p:sp>
        <p:nvSpPr>
          <p:cNvPr id="3" name="İçerik Yer Tutucusu 2"/>
          <p:cNvSpPr>
            <a:spLocks noGrp="1"/>
          </p:cNvSpPr>
          <p:nvPr>
            <p:ph idx="1"/>
          </p:nvPr>
        </p:nvSpPr>
        <p:spPr>
          <a:xfrm>
            <a:off x="682249" y="978309"/>
            <a:ext cx="10601327" cy="5565366"/>
          </a:xfrm>
        </p:spPr>
        <p:txBody>
          <a:bodyPr>
            <a:normAutofit lnSpcReduction="10000"/>
          </a:bodyPr>
          <a:lstStyle/>
          <a:p>
            <a:pPr algn="just"/>
            <a:r>
              <a:rPr lang="en-US" sz="1200" b="1" dirty="0"/>
              <a:t>Al-</a:t>
            </a:r>
            <a:r>
              <a:rPr lang="en-US" sz="1200" b="1" dirty="0" err="1"/>
              <a:t>Fedaghi</a:t>
            </a:r>
            <a:r>
              <a:rPr lang="en-US" sz="1200" b="1" dirty="0"/>
              <a:t>, S</a:t>
            </a:r>
            <a:r>
              <a:rPr lang="tr-TR" sz="1200" b="1" dirty="0"/>
              <a:t>. </a:t>
            </a:r>
            <a:r>
              <a:rPr lang="en-US" sz="1200" b="1" dirty="0"/>
              <a:t>(2012). A conceptual foundation for the Shannon-Weaver Model of Communication. </a:t>
            </a:r>
            <a:r>
              <a:rPr lang="en-US" sz="1200" b="1" i="1" dirty="0"/>
              <a:t>International Journal of Soft Computing</a:t>
            </a:r>
            <a:r>
              <a:rPr lang="tr-TR" sz="1200" b="1" dirty="0"/>
              <a:t>, </a:t>
            </a:r>
            <a:r>
              <a:rPr lang="en-US" sz="1200" b="1" dirty="0"/>
              <a:t> 7. 12-19. </a:t>
            </a:r>
            <a:r>
              <a:rPr lang="en-US" sz="1200" b="1" dirty="0">
                <a:hlinkClick r:id="rId3"/>
              </a:rPr>
              <a:t>https://www.researchgate.net/publication/272964534_A_Conceptual_Foundation_for_the_Shannon-Weaver_Model_of_Communication</a:t>
            </a:r>
            <a:endParaRPr lang="tr-TR" sz="1200" b="1" dirty="0"/>
          </a:p>
          <a:p>
            <a:pPr algn="just"/>
            <a:r>
              <a:rPr lang="tr-TR" sz="1200" b="1" dirty="0"/>
              <a:t>Can Yaşar, M. (2017). İletişim süreçlerine ilişkin modeller. N. Aral (Ed.). </a:t>
            </a:r>
            <a:r>
              <a:rPr lang="tr-TR" sz="1200" b="1" i="1" dirty="0"/>
              <a:t>Çocuk ve İletişim </a:t>
            </a:r>
            <a:r>
              <a:rPr lang="tr-TR" sz="1200" b="1" dirty="0"/>
              <a:t>içinde (ss.93-122); Ankara: VİZE Yayıncılık.  </a:t>
            </a:r>
          </a:p>
          <a:p>
            <a:pPr algn="just"/>
            <a:r>
              <a:rPr lang="tr-TR" sz="1200" b="1" dirty="0" err="1"/>
              <a:t>Choirin</a:t>
            </a:r>
            <a:r>
              <a:rPr lang="tr-TR" sz="1200" b="1" dirty="0"/>
              <a:t> M., </a:t>
            </a:r>
            <a:r>
              <a:rPr lang="tr-TR" sz="1200" b="1" dirty="0" err="1"/>
              <a:t>Saoqi</a:t>
            </a:r>
            <a:r>
              <a:rPr lang="tr-TR" sz="1200" b="1" dirty="0"/>
              <a:t> A.A.Y., Sopa, Kadir F.A.B.A., </a:t>
            </a:r>
            <a:r>
              <a:rPr lang="tr-TR" sz="1200" b="1" dirty="0" err="1"/>
              <a:t>Mokhtar</a:t>
            </a:r>
            <a:r>
              <a:rPr lang="tr-TR" sz="1200" b="1" dirty="0"/>
              <a:t> A.A.B., </a:t>
            </a:r>
            <a:r>
              <a:rPr lang="tr-TR" sz="1200" b="1" dirty="0" err="1"/>
              <a:t>Guleng</a:t>
            </a:r>
            <a:r>
              <a:rPr lang="tr-TR" sz="1200" b="1" dirty="0"/>
              <a:t> M.P. (2024). D</a:t>
            </a:r>
            <a:r>
              <a:rPr lang="en-US" sz="1200" b="1" dirty="0" err="1"/>
              <a:t>eveloping</a:t>
            </a:r>
            <a:r>
              <a:rPr lang="en-US" sz="1200" b="1" dirty="0"/>
              <a:t> a conceptual model for a</a:t>
            </a:r>
            <a:r>
              <a:rPr lang="tr-TR" sz="1200" b="1" dirty="0"/>
              <a:t> D</a:t>
            </a:r>
            <a:r>
              <a:rPr lang="en-US" sz="1200" b="1" dirty="0" err="1"/>
              <a:t>a’wah</a:t>
            </a:r>
            <a:r>
              <a:rPr lang="en-US" sz="1200" b="1" dirty="0"/>
              <a:t> </a:t>
            </a:r>
            <a:r>
              <a:rPr lang="tr-TR" sz="1200" b="1" dirty="0" err="1"/>
              <a:t>Li</a:t>
            </a:r>
            <a:r>
              <a:rPr lang="en-US" sz="1200" b="1" dirty="0" err="1"/>
              <a:t>teracy</a:t>
            </a:r>
            <a:r>
              <a:rPr lang="en-US" sz="1200" b="1" dirty="0"/>
              <a:t> </a:t>
            </a:r>
            <a:r>
              <a:rPr lang="tr-TR" sz="1200" b="1" dirty="0"/>
              <a:t>I</a:t>
            </a:r>
            <a:r>
              <a:rPr lang="en-US" sz="1200" b="1" dirty="0" err="1"/>
              <a:t>ndex</a:t>
            </a:r>
            <a:r>
              <a:rPr lang="en-US" sz="1200" b="1" dirty="0"/>
              <a:t> (</a:t>
            </a:r>
            <a:r>
              <a:rPr lang="tr-TR" sz="1200" b="1" dirty="0"/>
              <a:t>DLI). </a:t>
            </a:r>
            <a:r>
              <a:rPr lang="tr-TR" sz="1200" b="1" i="1" dirty="0"/>
              <a:t>Ulumuna </a:t>
            </a:r>
            <a:r>
              <a:rPr lang="tr-TR" sz="1200" b="1" i="1" dirty="0" err="1"/>
              <a:t>Journal</a:t>
            </a:r>
            <a:r>
              <a:rPr lang="tr-TR" sz="1200" b="1" i="1" dirty="0"/>
              <a:t> of </a:t>
            </a:r>
            <a:r>
              <a:rPr lang="tr-TR" sz="1200" b="1" i="1" dirty="0" err="1"/>
              <a:t>Islamic</a:t>
            </a:r>
            <a:r>
              <a:rPr lang="tr-TR" sz="1200" b="1" i="1" dirty="0"/>
              <a:t> </a:t>
            </a:r>
            <a:r>
              <a:rPr lang="tr-TR" sz="1200" b="1" i="1" dirty="0" err="1"/>
              <a:t>Studies</a:t>
            </a:r>
            <a:r>
              <a:rPr lang="tr-TR" sz="1200" b="1" dirty="0"/>
              <a:t>, 28(1), </a:t>
            </a:r>
            <a:r>
              <a:rPr lang="en-US" sz="1200" b="1" dirty="0"/>
              <a:t>24-49</a:t>
            </a:r>
            <a:r>
              <a:rPr lang="tr-TR" sz="1200" b="1" dirty="0"/>
              <a:t>. </a:t>
            </a:r>
            <a:r>
              <a:rPr lang="pt-BR" sz="1200" b="1" dirty="0"/>
              <a:t>DOI: </a:t>
            </a:r>
            <a:r>
              <a:rPr lang="pt-BR" sz="1200" b="1" dirty="0">
                <a:hlinkClick r:id="rId4"/>
              </a:rPr>
              <a:t>http://dx.doi.org/10.20414/ujis.v28i1.773</a:t>
            </a:r>
            <a:endParaRPr lang="tr-TR" sz="1200" b="1" dirty="0"/>
          </a:p>
          <a:p>
            <a:pPr algn="just"/>
            <a:r>
              <a:rPr lang="tr-TR" sz="1200" b="1" dirty="0"/>
              <a:t>Communication.org (</a:t>
            </a:r>
            <a:r>
              <a:rPr lang="tr-TR" sz="1200" b="1" dirty="0" err="1"/>
              <a:t>t.y</a:t>
            </a:r>
            <a:r>
              <a:rPr lang="tr-TR" sz="1200" b="1" dirty="0"/>
              <a:t>.). </a:t>
            </a:r>
            <a:r>
              <a:rPr lang="tr-TR" sz="1200" b="1" i="1" dirty="0" err="1"/>
              <a:t>Communication</a:t>
            </a:r>
            <a:r>
              <a:rPr lang="tr-TR" sz="1200" b="1" i="1" dirty="0"/>
              <a:t> </a:t>
            </a:r>
            <a:r>
              <a:rPr lang="tr-TR" sz="1200" b="1" i="1" dirty="0" err="1"/>
              <a:t>theory</a:t>
            </a:r>
            <a:r>
              <a:rPr lang="tr-TR" sz="1200" b="1" dirty="0"/>
              <a:t>. </a:t>
            </a:r>
            <a:r>
              <a:rPr lang="tr-TR" sz="1200" b="1" dirty="0">
                <a:hlinkClick r:id="rId5"/>
              </a:rPr>
              <a:t>https://www.communicationtheory.org/aristotle%E2%80%99s-communication-model/</a:t>
            </a:r>
            <a:endParaRPr lang="tr-TR" sz="1200" b="1" dirty="0"/>
          </a:p>
          <a:p>
            <a:pPr algn="just"/>
            <a:r>
              <a:rPr lang="tr-TR" sz="1200" b="1" dirty="0"/>
              <a:t>Çoban, O. (2009, 21 Haziran). </a:t>
            </a:r>
            <a:r>
              <a:rPr lang="tr-TR" sz="1200" b="1" i="1" dirty="0"/>
              <a:t>Kitle iletişim modelleri: </a:t>
            </a:r>
            <a:r>
              <a:rPr lang="tr-TR" sz="1200" b="1" i="1" dirty="0" err="1"/>
              <a:t>Lasswell</a:t>
            </a:r>
            <a:r>
              <a:rPr lang="tr-TR" sz="1200" b="1" i="1" dirty="0"/>
              <a:t> Modeli</a:t>
            </a:r>
            <a:r>
              <a:rPr lang="tr-TR" sz="1200" b="1" dirty="0"/>
              <a:t>. </a:t>
            </a:r>
            <a:r>
              <a:rPr lang="tr-TR" sz="1200" b="1" dirty="0">
                <a:hlinkClick r:id="rId6"/>
              </a:rPr>
              <a:t>https://www.onurcoban.com/2009/06/iletisim-modelleri_1760.html</a:t>
            </a:r>
            <a:endParaRPr lang="tr-TR" sz="1200" b="1" dirty="0"/>
          </a:p>
          <a:p>
            <a:pPr algn="just"/>
            <a:r>
              <a:rPr lang="tr-TR" sz="1200" b="1" dirty="0"/>
              <a:t>Dindar, S. (2021). İletişim ve çeviri: Kitle iletişim kuramlarına çeviri açısından bir yaklaşım. </a:t>
            </a:r>
            <a:r>
              <a:rPr lang="tr-TR" sz="1200" b="1" i="1" dirty="0" err="1"/>
              <a:t>RumeliDE</a:t>
            </a:r>
            <a:r>
              <a:rPr lang="tr-TR" sz="1200" b="1" i="1" dirty="0"/>
              <a:t> Dil ve Edebiyat Araştırmaları Dergisi</a:t>
            </a:r>
            <a:r>
              <a:rPr lang="tr-TR" sz="1200" b="1" dirty="0"/>
              <a:t>, (23), 1012-1026. DOI: 10.29000/rumelide.949975.</a:t>
            </a:r>
          </a:p>
          <a:p>
            <a:pPr algn="just"/>
            <a:r>
              <a:rPr lang="tr-TR" sz="1200" b="1" dirty="0"/>
              <a:t>İletişim Teorisi (</a:t>
            </a:r>
            <a:r>
              <a:rPr lang="tr-TR" sz="1200" b="1" dirty="0" err="1"/>
              <a:t>t.y</a:t>
            </a:r>
            <a:r>
              <a:rPr lang="tr-TR" sz="1200" b="1" dirty="0"/>
              <a:t>.). </a:t>
            </a:r>
            <a:r>
              <a:rPr lang="tr-TR" sz="1200" b="1" i="1" dirty="0" err="1"/>
              <a:t>Berlo'nun</a:t>
            </a:r>
            <a:r>
              <a:rPr lang="tr-TR" sz="1200" b="1" i="1" dirty="0"/>
              <a:t> SMCR iletişim modeli</a:t>
            </a:r>
            <a:r>
              <a:rPr lang="tr-TR" sz="1200" b="1" dirty="0"/>
              <a:t>. </a:t>
            </a:r>
            <a:r>
              <a:rPr lang="tr-TR" sz="1200" b="1" dirty="0">
                <a:hlinkClick r:id="rId7"/>
              </a:rPr>
              <a:t>https://www.communicationtheory.org/berlos-smcr-model-of-communication/</a:t>
            </a:r>
            <a:endParaRPr lang="tr-TR" sz="1200" b="1" dirty="0"/>
          </a:p>
          <a:p>
            <a:pPr algn="just"/>
            <a:r>
              <a:rPr lang="tr-TR" sz="1200" b="1" dirty="0" err="1"/>
              <a:t>Jeshurun</a:t>
            </a:r>
            <a:r>
              <a:rPr lang="tr-TR" sz="1200" b="1" dirty="0"/>
              <a:t>, S. B., </a:t>
            </a:r>
            <a:r>
              <a:rPr lang="tr-TR" sz="1200" b="1" dirty="0" err="1"/>
              <a:t>Selvakumar</a:t>
            </a:r>
            <a:r>
              <a:rPr lang="tr-TR" sz="1200" b="1" dirty="0"/>
              <a:t> P, Anna </a:t>
            </a:r>
            <a:r>
              <a:rPr lang="tr-TR" sz="1200" b="1" dirty="0" err="1"/>
              <a:t>Thangam</a:t>
            </a:r>
            <a:r>
              <a:rPr lang="tr-TR" sz="1200" b="1" dirty="0"/>
              <a:t>, J. &amp; </a:t>
            </a:r>
            <a:r>
              <a:rPr lang="tr-TR" sz="1200" b="1" dirty="0" err="1"/>
              <a:t>Vanitha</a:t>
            </a:r>
            <a:r>
              <a:rPr lang="tr-TR" sz="1200" b="1" dirty="0"/>
              <a:t>, A.  (2024). </a:t>
            </a:r>
            <a:r>
              <a:rPr lang="tr-TR" sz="1200" b="1" i="1" dirty="0"/>
              <a:t>An </a:t>
            </a:r>
            <a:r>
              <a:rPr lang="tr-TR" sz="1200" b="1" i="1" dirty="0" err="1"/>
              <a:t>introduction</a:t>
            </a:r>
            <a:r>
              <a:rPr lang="tr-TR" sz="1200" b="1" i="1" dirty="0"/>
              <a:t> </a:t>
            </a:r>
            <a:r>
              <a:rPr lang="tr-TR" sz="1200" b="1" i="1" dirty="0" err="1"/>
              <a:t>to</a:t>
            </a:r>
            <a:r>
              <a:rPr lang="tr-TR" sz="1200" b="1" i="1" dirty="0"/>
              <a:t> </a:t>
            </a:r>
            <a:r>
              <a:rPr lang="tr-TR" sz="1200" b="1" i="1" dirty="0" err="1"/>
              <a:t>organizational</a:t>
            </a:r>
            <a:r>
              <a:rPr lang="tr-TR" sz="1200" b="1" i="1" dirty="0"/>
              <a:t> </a:t>
            </a:r>
            <a:r>
              <a:rPr lang="tr-TR" sz="1200" b="1" i="1" dirty="0" err="1"/>
              <a:t>communication</a:t>
            </a:r>
            <a:r>
              <a:rPr lang="tr-TR" sz="1200" b="1" dirty="0"/>
              <a:t>.  </a:t>
            </a:r>
            <a:r>
              <a:rPr lang="tr-TR" sz="1200" b="1" dirty="0" err="1"/>
              <a:t>Bangalore</a:t>
            </a:r>
            <a:r>
              <a:rPr lang="tr-TR" sz="1200" b="1" dirty="0"/>
              <a:t>, </a:t>
            </a:r>
            <a:r>
              <a:rPr lang="tr-TR" sz="1200" b="1" dirty="0" err="1"/>
              <a:t>India</a:t>
            </a:r>
            <a:r>
              <a:rPr lang="tr-TR" sz="1200" b="1" dirty="0"/>
              <a:t>:  </a:t>
            </a:r>
            <a:r>
              <a:rPr lang="tr-TR" sz="1200" b="1" dirty="0" err="1"/>
              <a:t>Archers</a:t>
            </a:r>
            <a:r>
              <a:rPr lang="tr-TR" sz="1200" b="1" dirty="0"/>
              <a:t> &amp; </a:t>
            </a:r>
            <a:r>
              <a:rPr lang="tr-TR" sz="1200" b="1" dirty="0" err="1"/>
              <a:t>Elevators</a:t>
            </a:r>
            <a:r>
              <a:rPr lang="tr-TR" sz="1200" b="1" dirty="0"/>
              <a:t> Publishing House.</a:t>
            </a:r>
          </a:p>
          <a:p>
            <a:pPr algn="just"/>
            <a:r>
              <a:rPr lang="tr-TR" sz="1200" b="1" dirty="0" err="1"/>
              <a:t>Journalism</a:t>
            </a:r>
            <a:r>
              <a:rPr lang="tr-TR" sz="1200" b="1" dirty="0"/>
              <a:t> </a:t>
            </a:r>
            <a:r>
              <a:rPr lang="tr-TR" sz="1200" b="1" dirty="0" err="1"/>
              <a:t>University</a:t>
            </a:r>
            <a:r>
              <a:rPr lang="tr-TR" sz="1200" b="1" dirty="0"/>
              <a:t> (2023, 13 Kasım). </a:t>
            </a:r>
            <a:r>
              <a:rPr lang="en-US" sz="1200" b="1" i="1" dirty="0"/>
              <a:t>Introduction to Journalism and Mass Communication</a:t>
            </a:r>
            <a:r>
              <a:rPr lang="tr-TR" sz="1200" b="1" i="1" dirty="0"/>
              <a:t>: </a:t>
            </a:r>
            <a:r>
              <a:rPr lang="en-US" sz="1200" b="1" i="1" dirty="0"/>
              <a:t>Berlo’s Model of Communication: The Four Pillars of Effective Exchange</a:t>
            </a:r>
            <a:r>
              <a:rPr lang="tr-TR" sz="1200" b="1" i="1" dirty="0"/>
              <a:t>.</a:t>
            </a:r>
            <a:r>
              <a:rPr lang="tr-TR" sz="1200" b="1" dirty="0"/>
              <a:t> </a:t>
            </a:r>
            <a:r>
              <a:rPr lang="tr-TR" sz="1200" b="1" dirty="0">
                <a:hlinkClick r:id="rId8"/>
              </a:rPr>
              <a:t>https://journalism.university/introduction-to-journalism-and-mass-communication/berlos-model-communication-four-pillars-effective-exchange/</a:t>
            </a:r>
            <a:endParaRPr lang="tr-TR" sz="1200" b="1" dirty="0"/>
          </a:p>
          <a:p>
            <a:pPr algn="just"/>
            <a:r>
              <a:rPr lang="tr-TR" sz="1200" b="1" dirty="0"/>
              <a:t>Konuk Yazar (2014, 6 Ağustos). </a:t>
            </a:r>
            <a:r>
              <a:rPr lang="tr-TR" sz="1200" b="1" i="1" dirty="0"/>
              <a:t>Aristo’nun </a:t>
            </a:r>
            <a:r>
              <a:rPr lang="tr-TR" sz="1200" b="1" i="1" dirty="0" err="1"/>
              <a:t>Ethos</a:t>
            </a:r>
            <a:r>
              <a:rPr lang="tr-TR" sz="1200" b="1" i="1" dirty="0"/>
              <a:t>, </a:t>
            </a:r>
            <a:r>
              <a:rPr lang="tr-TR" sz="1200" b="1" i="1" dirty="0" err="1"/>
              <a:t>Pathos</a:t>
            </a:r>
            <a:r>
              <a:rPr lang="tr-TR" sz="1200" b="1" i="1" dirty="0"/>
              <a:t>, Logos üçlemesi</a:t>
            </a:r>
            <a:r>
              <a:rPr lang="tr-TR" sz="1200" b="1" dirty="0"/>
              <a:t>. </a:t>
            </a:r>
            <a:r>
              <a:rPr lang="tr-TR" sz="1200" b="1" dirty="0">
                <a:hlinkClick r:id="rId9"/>
              </a:rPr>
              <a:t>https://pazarlamaturkiye.com/aristonun-ethos-pathos-logos-uclemesi/</a:t>
            </a:r>
            <a:endParaRPr lang="tr-TR" sz="1200" b="1" dirty="0"/>
          </a:p>
          <a:p>
            <a:pPr algn="just"/>
            <a:r>
              <a:rPr lang="tr-TR" sz="1200" b="1" dirty="0"/>
              <a:t>Management </a:t>
            </a:r>
            <a:r>
              <a:rPr lang="tr-TR" sz="1200" b="1" dirty="0" err="1"/>
              <a:t>Study</a:t>
            </a:r>
            <a:r>
              <a:rPr lang="tr-TR" sz="1200" b="1" dirty="0"/>
              <a:t> Guide (2025, 3 Nisan). </a:t>
            </a:r>
            <a:r>
              <a:rPr lang="tr-TR" sz="1200" b="1" i="1" dirty="0" err="1"/>
              <a:t>Berlo’s</a:t>
            </a:r>
            <a:r>
              <a:rPr lang="tr-TR" sz="1200" b="1" i="1" dirty="0"/>
              <a:t> Model of </a:t>
            </a:r>
            <a:r>
              <a:rPr lang="tr-TR" sz="1200" b="1" i="1" dirty="0" err="1"/>
              <a:t>Communication</a:t>
            </a:r>
            <a:r>
              <a:rPr lang="tr-TR" sz="1200" b="1" dirty="0"/>
              <a:t>. </a:t>
            </a:r>
            <a:r>
              <a:rPr lang="tr-TR" sz="1200" b="1" dirty="0">
                <a:hlinkClick r:id="rId10"/>
              </a:rPr>
              <a:t>https://www.managementstudyguide.com/berlo-model-of-communication.htm/</a:t>
            </a:r>
            <a:endParaRPr lang="tr-TR" sz="1200" b="1" dirty="0"/>
          </a:p>
          <a:p>
            <a:pPr algn="just"/>
            <a:r>
              <a:rPr lang="tr-TR" sz="1200" b="1" dirty="0" err="1"/>
              <a:t>Mishra</a:t>
            </a:r>
            <a:r>
              <a:rPr lang="tr-TR" sz="1200" b="1" dirty="0"/>
              <a:t>, P. (2018, 14 Nisan). </a:t>
            </a:r>
            <a:r>
              <a:rPr lang="tr-TR" sz="1200" b="1" i="1" dirty="0"/>
              <a:t>Aristoteles'in iletişim modeli. </a:t>
            </a:r>
            <a:r>
              <a:rPr lang="tr-TR" sz="1200" b="1" i="1" dirty="0">
                <a:hlinkClick r:id="rId11"/>
              </a:rPr>
              <a:t>https://medium.com/@pragyamishra_84005/aristotles-model-of-communication-254aa568fb0a</a:t>
            </a:r>
            <a:endParaRPr lang="tr-TR" sz="1200" b="1" i="1" dirty="0"/>
          </a:p>
          <a:p>
            <a:pPr algn="just"/>
            <a:r>
              <a:rPr lang="tr-TR" sz="1200" b="1" dirty="0" err="1"/>
              <a:t>Prezi</a:t>
            </a:r>
            <a:r>
              <a:rPr lang="tr-TR" sz="1200" b="1" dirty="0"/>
              <a:t> </a:t>
            </a:r>
            <a:r>
              <a:rPr lang="tr-TR" sz="1200" b="1" dirty="0" err="1"/>
              <a:t>Inc</a:t>
            </a:r>
            <a:r>
              <a:rPr lang="tr-TR" sz="1200" b="1" dirty="0"/>
              <a:t>. (2016, 3 Mart). </a:t>
            </a:r>
            <a:r>
              <a:rPr lang="tr-TR" sz="1200" b="1" i="1" dirty="0"/>
              <a:t>Shannon ve </a:t>
            </a:r>
            <a:r>
              <a:rPr lang="tr-TR" sz="1200" b="1" i="1" dirty="0" err="1"/>
              <a:t>Weaver</a:t>
            </a:r>
            <a:r>
              <a:rPr lang="tr-TR" sz="1200" b="1" i="1" dirty="0"/>
              <a:t> Modeli</a:t>
            </a:r>
            <a:r>
              <a:rPr lang="tr-TR" sz="1200" b="1" dirty="0"/>
              <a:t>. </a:t>
            </a:r>
            <a:r>
              <a:rPr lang="tr-TR" sz="1200" b="1" dirty="0">
                <a:hlinkClick r:id="rId12"/>
              </a:rPr>
              <a:t>https://prezi.com/lwamoufogotx/shannon-ve-weaver-modeli/</a:t>
            </a:r>
            <a:endParaRPr lang="tr-TR" sz="1200" b="1" i="1" dirty="0"/>
          </a:p>
        </p:txBody>
      </p:sp>
    </p:spTree>
    <p:extLst>
      <p:ext uri="{BB962C8B-B14F-4D97-AF65-F5344CB8AC3E}">
        <p14:creationId xmlns:p14="http://schemas.microsoft.com/office/powerpoint/2010/main" val="2053632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0750B6-1739-6F27-6CBA-229BAFEC4B2D}"/>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93471BDF-62D6-005D-1A1E-B168F36D2BEF}"/>
              </a:ext>
            </a:extLst>
          </p:cNvPr>
          <p:cNvSpPr>
            <a:spLocks noGrp="1"/>
          </p:cNvSpPr>
          <p:nvPr>
            <p:ph type="title"/>
          </p:nvPr>
        </p:nvSpPr>
        <p:spPr>
          <a:xfrm>
            <a:off x="716663" y="299883"/>
            <a:ext cx="8596668" cy="639098"/>
          </a:xfrm>
        </p:spPr>
        <p:txBody>
          <a:bodyPr>
            <a:normAutofit fontScale="90000"/>
          </a:bodyPr>
          <a:lstStyle/>
          <a:p>
            <a:pPr algn="ctr"/>
            <a:r>
              <a:rPr lang="tr-TR" b="1" dirty="0"/>
              <a:t>GİRİŞ</a:t>
            </a:r>
            <a:endParaRPr lang="en-US" b="1" dirty="0"/>
          </a:p>
        </p:txBody>
      </p:sp>
      <p:sp>
        <p:nvSpPr>
          <p:cNvPr id="3" name="İçerik Yer Tutucusu 2">
            <a:extLst>
              <a:ext uri="{FF2B5EF4-FFF2-40B4-BE49-F238E27FC236}">
                <a16:creationId xmlns:a16="http://schemas.microsoft.com/office/drawing/2014/main" id="{18761DF5-C1D5-9C1C-38DB-D931D58C2742}"/>
              </a:ext>
            </a:extLst>
          </p:cNvPr>
          <p:cNvSpPr>
            <a:spLocks noGrp="1"/>
          </p:cNvSpPr>
          <p:nvPr>
            <p:ph idx="1"/>
          </p:nvPr>
        </p:nvSpPr>
        <p:spPr>
          <a:xfrm>
            <a:off x="645482" y="868759"/>
            <a:ext cx="10026168" cy="5653709"/>
          </a:xfrm>
        </p:spPr>
        <p:txBody>
          <a:bodyPr>
            <a:noAutofit/>
          </a:bodyPr>
          <a:lstStyle/>
          <a:p>
            <a:pPr marL="0" indent="0" algn="just">
              <a:buNone/>
            </a:pPr>
            <a:r>
              <a:rPr lang="tr-TR" b="1" dirty="0"/>
              <a:t>Medya ve iletişim alanında kullanılan kuramlar, toplumların bilgi akışını, iletişim süreçlerini, medya araçlarının etkilerini ve nihayetinde medya ve iletişimin karmaşık yapısını anlamak açısından büyük önem taşımaktadır. Bu kuramlar, iletişimin nasıl işlendiğini ve medyanın toplum üzerindeki rolünü açıklamaya yönelik farklı yaklaşımlar sunar. </a:t>
            </a:r>
          </a:p>
          <a:p>
            <a:pPr marL="0" indent="0" algn="just">
              <a:buNone/>
            </a:pPr>
            <a:r>
              <a:rPr lang="tr-TR" b="1" dirty="0"/>
              <a:t>Temel medya ve iletişim kuramları, özellikle doğrusal modeller çerçevesinde, iletişimin basit ve tek yönlü bir süreç olduğunu varsayarak, mesajın kaynaktan alıcıya doğru iletilmesine odaklanır. Bu modeller, iletişimin karmaşık doğasını ve ilkelerini anlamada başlangıç noktası oluştursa da, zamanla ortaya çıkan daha ileri ve etkileşimli yaklaşımların kavranmasına zemin hazırlar. </a:t>
            </a:r>
          </a:p>
          <a:p>
            <a:pPr marL="0" indent="0" algn="just">
              <a:buNone/>
            </a:pPr>
            <a:r>
              <a:rPr lang="tr-TR" b="1" dirty="0"/>
              <a:t>Bu derste, doğrusal modeller, ilerleyen derslerde ise etkileşimli ve işlemsel modellere kadar çeşitli yaklaşımlar ele alınacaktır. İletişim kuramlarının tarihsel gelişimi ve bu modellerin iletişim süreçlerine katkıları değerlendirilerek, iletişimin nasıl gerçekleştiğine ilişkin temel kavramlar ve eleştiriler sunulacaktır. Bu bağlamda, Aristoteles, </a:t>
            </a:r>
            <a:r>
              <a:rPr lang="tr-TR" b="1" dirty="0" err="1"/>
              <a:t>Lasswell</a:t>
            </a:r>
            <a:r>
              <a:rPr lang="tr-TR" b="1" dirty="0"/>
              <a:t>, Shannon-</a:t>
            </a:r>
            <a:r>
              <a:rPr lang="tr-TR" b="1" dirty="0" err="1"/>
              <a:t>Weaver</a:t>
            </a:r>
            <a:r>
              <a:rPr lang="tr-TR" b="1" dirty="0"/>
              <a:t> ve </a:t>
            </a:r>
            <a:r>
              <a:rPr lang="tr-TR" b="1" dirty="0" err="1"/>
              <a:t>Berlo</a:t>
            </a:r>
            <a:r>
              <a:rPr lang="tr-TR" b="1" dirty="0"/>
              <a:t> gibi önemli modellerin temel özellikleri ve sınırlamaları detaylandırılacaktır.</a:t>
            </a:r>
          </a:p>
        </p:txBody>
      </p:sp>
    </p:spTree>
    <p:extLst>
      <p:ext uri="{BB962C8B-B14F-4D97-AF65-F5344CB8AC3E}">
        <p14:creationId xmlns:p14="http://schemas.microsoft.com/office/powerpoint/2010/main" val="1632662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561538-C38E-816F-9B13-9CFD74319DAA}"/>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04307E3F-BBE6-65A4-0E83-6F80CB0CA862}"/>
              </a:ext>
            </a:extLst>
          </p:cNvPr>
          <p:cNvSpPr>
            <a:spLocks noGrp="1"/>
          </p:cNvSpPr>
          <p:nvPr>
            <p:ph type="title"/>
          </p:nvPr>
        </p:nvSpPr>
        <p:spPr>
          <a:xfrm>
            <a:off x="1472275" y="206800"/>
            <a:ext cx="8596668" cy="639098"/>
          </a:xfrm>
        </p:spPr>
        <p:txBody>
          <a:bodyPr>
            <a:normAutofit fontScale="90000"/>
          </a:bodyPr>
          <a:lstStyle/>
          <a:p>
            <a:pPr algn="ctr"/>
            <a:r>
              <a:rPr lang="tr-TR" b="1" dirty="0"/>
              <a:t>İLETİŞİM MODELLERİ</a:t>
            </a:r>
            <a:endParaRPr lang="en-US" b="1" dirty="0"/>
          </a:p>
        </p:txBody>
      </p:sp>
      <p:sp>
        <p:nvSpPr>
          <p:cNvPr id="3" name="İçerik Yer Tutucusu 2">
            <a:extLst>
              <a:ext uri="{FF2B5EF4-FFF2-40B4-BE49-F238E27FC236}">
                <a16:creationId xmlns:a16="http://schemas.microsoft.com/office/drawing/2014/main" id="{792FE136-4FC1-F485-DD68-CA154C49ECE7}"/>
              </a:ext>
            </a:extLst>
          </p:cNvPr>
          <p:cNvSpPr>
            <a:spLocks noGrp="1"/>
          </p:cNvSpPr>
          <p:nvPr>
            <p:ph idx="1"/>
          </p:nvPr>
        </p:nvSpPr>
        <p:spPr>
          <a:xfrm>
            <a:off x="601678" y="845898"/>
            <a:ext cx="10765354" cy="5653709"/>
          </a:xfrm>
        </p:spPr>
        <p:txBody>
          <a:bodyPr>
            <a:noAutofit/>
          </a:bodyPr>
          <a:lstStyle/>
          <a:p>
            <a:pPr marL="0" indent="0" algn="just">
              <a:buNone/>
            </a:pPr>
            <a:r>
              <a:rPr lang="tr-TR" sz="2000" b="1" dirty="0"/>
              <a:t>Verici/kaynak ve alıcı/hedef arasındaki mesajların nasıl gidip geldiğine ilişkin ortaya konan çeşitli görüşlerin oluşturduğu olgulardır. </a:t>
            </a:r>
          </a:p>
          <a:p>
            <a:pPr marL="0" indent="0" algn="just">
              <a:buNone/>
            </a:pPr>
            <a:endParaRPr lang="tr-TR" sz="2000" b="1" dirty="0"/>
          </a:p>
          <a:p>
            <a:pPr marL="0" indent="0" algn="just">
              <a:buNone/>
            </a:pPr>
            <a:r>
              <a:rPr lang="tr-TR" sz="2000" b="1" dirty="0"/>
              <a:t>Tarihsel süreçte iletişim konusunda uzman kişilerce kuramsal biçimde ileri sürülen kanıtlanmamış varsayımlar olarak da nitelenebilirler. </a:t>
            </a:r>
          </a:p>
          <a:p>
            <a:pPr marL="0" indent="0" algn="ctr">
              <a:buNone/>
            </a:pPr>
            <a:r>
              <a:rPr lang="tr-TR" sz="2000" b="1" u="sng" dirty="0"/>
              <a:t>Genel olarak iletişim modelleri 3 kategoride sıralanabilir: </a:t>
            </a:r>
          </a:p>
          <a:p>
            <a:pPr marL="0" indent="0" algn="ctr">
              <a:buNone/>
            </a:pPr>
            <a:endParaRPr lang="tr-TR" sz="2000" b="1" u="sng" dirty="0"/>
          </a:p>
          <a:p>
            <a:pPr algn="just"/>
            <a:r>
              <a:rPr lang="tr-TR" sz="2000" b="1" u="sng" dirty="0"/>
              <a:t>DOĞRUSAL (LINEAR) MODELLER: Tek yönlü bir süreç olarak iletişim</a:t>
            </a:r>
          </a:p>
          <a:p>
            <a:pPr algn="just"/>
            <a:r>
              <a:rPr lang="tr-TR" sz="2000" b="1" u="sng" dirty="0"/>
              <a:t>ETKİLEŞİMLİ (INTERACTIVE) MODELLER: Geri bildirimle eklenen çift yönlü iletişim.</a:t>
            </a:r>
          </a:p>
          <a:p>
            <a:pPr algn="just"/>
            <a:r>
              <a:rPr lang="nn-NO" sz="2000" b="1" u="sng" dirty="0"/>
              <a:t>İŞLEMSEL </a:t>
            </a:r>
            <a:r>
              <a:rPr lang="tr-TR" sz="2000" b="1" u="sng" dirty="0"/>
              <a:t>YA DA TAMAMLAYICI (</a:t>
            </a:r>
            <a:r>
              <a:rPr lang="nn-NO" sz="2000" b="1" u="sng" dirty="0"/>
              <a:t>TRANSACTIONAL</a:t>
            </a:r>
            <a:r>
              <a:rPr lang="tr-TR" sz="2000" b="1" u="sng" dirty="0"/>
              <a:t>) MODELLER:</a:t>
            </a:r>
            <a:r>
              <a:rPr lang="nn-NO" sz="2000" b="1" u="sng" dirty="0"/>
              <a:t> Devam eden ve eş zamanlı iletişim.</a:t>
            </a:r>
            <a:endParaRPr lang="tr-TR" sz="2000" b="1" u="sng" dirty="0"/>
          </a:p>
        </p:txBody>
      </p:sp>
    </p:spTree>
    <p:extLst>
      <p:ext uri="{BB962C8B-B14F-4D97-AF65-F5344CB8AC3E}">
        <p14:creationId xmlns:p14="http://schemas.microsoft.com/office/powerpoint/2010/main" val="2884295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6D5E6E-C460-4808-EE62-D7C781D46404}"/>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325D548F-F4DE-3760-7214-4F0149E14F89}"/>
              </a:ext>
            </a:extLst>
          </p:cNvPr>
          <p:cNvSpPr>
            <a:spLocks noGrp="1"/>
          </p:cNvSpPr>
          <p:nvPr>
            <p:ph type="title"/>
          </p:nvPr>
        </p:nvSpPr>
        <p:spPr>
          <a:xfrm>
            <a:off x="716663" y="299883"/>
            <a:ext cx="8596668" cy="639098"/>
          </a:xfrm>
        </p:spPr>
        <p:txBody>
          <a:bodyPr>
            <a:normAutofit fontScale="90000"/>
          </a:bodyPr>
          <a:lstStyle/>
          <a:p>
            <a:pPr algn="ctr"/>
            <a:r>
              <a:rPr lang="tr-TR" b="1" dirty="0"/>
              <a:t>DOĞRUSAL MODELLER</a:t>
            </a:r>
            <a:endParaRPr lang="en-US" b="1" dirty="0"/>
          </a:p>
        </p:txBody>
      </p:sp>
      <p:sp>
        <p:nvSpPr>
          <p:cNvPr id="3" name="İçerik Yer Tutucusu 2">
            <a:extLst>
              <a:ext uri="{FF2B5EF4-FFF2-40B4-BE49-F238E27FC236}">
                <a16:creationId xmlns:a16="http://schemas.microsoft.com/office/drawing/2014/main" id="{7208C415-2066-5BFA-771B-323CD6B0B5EE}"/>
              </a:ext>
            </a:extLst>
          </p:cNvPr>
          <p:cNvSpPr>
            <a:spLocks noGrp="1"/>
          </p:cNvSpPr>
          <p:nvPr>
            <p:ph idx="1"/>
          </p:nvPr>
        </p:nvSpPr>
        <p:spPr>
          <a:xfrm>
            <a:off x="223873" y="840172"/>
            <a:ext cx="10572890" cy="5653709"/>
          </a:xfrm>
        </p:spPr>
        <p:txBody>
          <a:bodyPr>
            <a:noAutofit/>
          </a:bodyPr>
          <a:lstStyle/>
          <a:p>
            <a:pPr algn="just"/>
            <a:r>
              <a:rPr lang="tr-TR" sz="1600" b="1" dirty="0" err="1"/>
              <a:t>Jeshurun</a:t>
            </a:r>
            <a:r>
              <a:rPr lang="tr-TR" sz="1600" b="1" dirty="0"/>
              <a:t> vd. (2024, </a:t>
            </a:r>
            <a:r>
              <a:rPr lang="tr-TR" sz="1600" b="1" dirty="0" err="1"/>
              <a:t>ss</a:t>
            </a:r>
            <a:r>
              <a:rPr lang="tr-TR" sz="1600" b="1" dirty="0"/>
              <a:t>. 106-109), bu modellerin her birini farklı grafiklerle açıklamaktadır. 1940'larda ortaya atılan doğrusal (lineer) model, iletişimi, bir göndericinin pasif bir alıcıya bir mesaj ilettiği tek yönlü bir süreç olarak görmektedir. Dinleyicilerin pasif olduğu, aynı anda yalnızca tek bir mesajın iletildiği ve iletişimin bir başlangıcı ve sonu olduğu varsayımları, modelin sınırlarıdır. </a:t>
            </a:r>
          </a:p>
          <a:p>
            <a:pPr algn="just"/>
            <a:r>
              <a:rPr lang="tr-TR" sz="1600" b="1" dirty="0"/>
              <a:t>Aslında bir kaynak, anlamlı bir mesaj yerine kafa karıştırıcı veya anlamsız bir mesaj iletebilir; bir mesajın alıcılar tarafından anlaşılıp anlaşılmadığını ölçmek için bir hüküm yoktur; iletişim durumunun bağlamı da dikkate alınmaz. </a:t>
            </a:r>
          </a:p>
          <a:p>
            <a:pPr algn="just"/>
            <a:r>
              <a:rPr lang="tr-TR" sz="1600" b="1" dirty="0"/>
              <a:t>1950'lerin etkileşimsel (</a:t>
            </a:r>
            <a:r>
              <a:rPr lang="en-US" sz="1600" b="1" dirty="0"/>
              <a:t>interactional</a:t>
            </a:r>
            <a:r>
              <a:rPr lang="tr-TR" sz="1600" b="1" dirty="0"/>
              <a:t>) modeli, iletişimi daha etkileşimli hale getiren geri bildirim (</a:t>
            </a:r>
            <a:r>
              <a:rPr lang="tr-TR" sz="1600" b="1" dirty="0" err="1"/>
              <a:t>feedback</a:t>
            </a:r>
            <a:r>
              <a:rPr lang="tr-TR" sz="1600" b="1" dirty="0"/>
              <a:t>) fikrini eklemiştir. </a:t>
            </a:r>
          </a:p>
          <a:p>
            <a:pPr algn="just"/>
            <a:r>
              <a:rPr lang="tr-TR" sz="1600" b="1" dirty="0"/>
              <a:t>1970'lerde geliştirilen işlemsel (</a:t>
            </a:r>
            <a:r>
              <a:rPr lang="en-US" sz="1600" b="1" dirty="0"/>
              <a:t>transactional</a:t>
            </a:r>
            <a:r>
              <a:rPr lang="tr-TR" sz="1600" b="1" dirty="0"/>
              <a:t>)</a:t>
            </a:r>
            <a:r>
              <a:rPr lang="en-US" sz="1600" b="1" dirty="0"/>
              <a:t> </a:t>
            </a:r>
            <a:r>
              <a:rPr lang="tr-TR" sz="1600" b="1" dirty="0"/>
              <a:t>model, her iki tarafın da aktif olduğu devam eden, eş zamanlı değişimlere vurgu yapar ve iletişimi dinamik, bağlamın farkında bir süreç olarak vurgular. </a:t>
            </a:r>
          </a:p>
          <a:p>
            <a:pPr marL="0" indent="0" algn="just">
              <a:buNone/>
            </a:pPr>
            <a:r>
              <a:rPr lang="tr-TR" sz="1600" b="1" dirty="0"/>
              <a:t>Doğrusal modeller, geri beslemeyi dikkate almayan modellerdir. Bu modellerde iletişim, kaynak-kod-kanal-mesaj ve hedef kitleden oluşan doğrusal ve tek yönlü bir süreç olarak tasarlandığı için iletişimin bir yerde başlayıp başka bir yerde sona eren bir süreç olduğu kabul edilmiştir. </a:t>
            </a:r>
          </a:p>
          <a:p>
            <a:pPr marL="0" indent="0" algn="just">
              <a:buNone/>
            </a:pPr>
            <a:r>
              <a:rPr lang="tr-TR" sz="1600" b="1" dirty="0"/>
              <a:t>En çok bilinen doğrusal modeller Aristoteles, </a:t>
            </a:r>
            <a:r>
              <a:rPr lang="tr-TR" sz="1600" b="1" dirty="0" err="1"/>
              <a:t>Lasswell</a:t>
            </a:r>
            <a:r>
              <a:rPr lang="tr-TR" sz="1600" b="1" dirty="0"/>
              <a:t>, Shannon-</a:t>
            </a:r>
            <a:r>
              <a:rPr lang="tr-TR" sz="1600" b="1" dirty="0" err="1"/>
              <a:t>Weaver</a:t>
            </a:r>
            <a:r>
              <a:rPr lang="tr-TR" sz="1600" b="1" dirty="0"/>
              <a:t> ve </a:t>
            </a:r>
            <a:r>
              <a:rPr lang="tr-TR" sz="1600" b="1" dirty="0" err="1"/>
              <a:t>Berlo</a:t>
            </a:r>
            <a:r>
              <a:rPr lang="tr-TR" sz="1600" b="1" dirty="0"/>
              <a:t> iletişim modelleridir (Can Yaşar, 2017, s.96).</a:t>
            </a:r>
          </a:p>
          <a:p>
            <a:pPr marL="0" indent="0" algn="just">
              <a:buNone/>
            </a:pPr>
            <a:r>
              <a:rPr lang="tr-TR" b="1" dirty="0"/>
              <a:t>Sınırlamalarına karşın, doğrusal model hâlâ iletişimi anlamak için temel kavramlar sunmaktadır. </a:t>
            </a:r>
          </a:p>
        </p:txBody>
      </p:sp>
    </p:spTree>
    <p:extLst>
      <p:ext uri="{BB962C8B-B14F-4D97-AF65-F5344CB8AC3E}">
        <p14:creationId xmlns:p14="http://schemas.microsoft.com/office/powerpoint/2010/main" val="4153024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849B18-A39A-B4CE-9B0D-683741EBCF05}"/>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73451540-0C94-18CF-85B1-7B921289716A}"/>
              </a:ext>
            </a:extLst>
          </p:cNvPr>
          <p:cNvSpPr>
            <a:spLocks noGrp="1"/>
          </p:cNvSpPr>
          <p:nvPr>
            <p:ph type="title"/>
          </p:nvPr>
        </p:nvSpPr>
        <p:spPr>
          <a:xfrm>
            <a:off x="300528" y="299883"/>
            <a:ext cx="10091874" cy="639098"/>
          </a:xfrm>
        </p:spPr>
        <p:txBody>
          <a:bodyPr>
            <a:normAutofit fontScale="90000"/>
          </a:bodyPr>
          <a:lstStyle/>
          <a:p>
            <a:pPr algn="ctr"/>
            <a:r>
              <a:rPr lang="tr-TR" b="1" dirty="0"/>
              <a:t>DOĞRUSAL MODELLER: ARISTOTELES MODELİ</a:t>
            </a:r>
            <a:endParaRPr lang="en-US" b="1" dirty="0"/>
          </a:p>
        </p:txBody>
      </p:sp>
      <p:sp>
        <p:nvSpPr>
          <p:cNvPr id="3" name="İçerik Yer Tutucusu 2">
            <a:extLst>
              <a:ext uri="{FF2B5EF4-FFF2-40B4-BE49-F238E27FC236}">
                <a16:creationId xmlns:a16="http://schemas.microsoft.com/office/drawing/2014/main" id="{1E9843BA-824B-DEC9-6B5D-986A43E2318A}"/>
              </a:ext>
            </a:extLst>
          </p:cNvPr>
          <p:cNvSpPr>
            <a:spLocks noGrp="1"/>
          </p:cNvSpPr>
          <p:nvPr>
            <p:ph idx="1"/>
          </p:nvPr>
        </p:nvSpPr>
        <p:spPr>
          <a:xfrm>
            <a:off x="349516" y="1053715"/>
            <a:ext cx="11492968" cy="5653709"/>
          </a:xfrm>
        </p:spPr>
        <p:txBody>
          <a:bodyPr>
            <a:noAutofit/>
          </a:bodyPr>
          <a:lstStyle/>
          <a:p>
            <a:pPr marL="0" indent="0" algn="just">
              <a:buNone/>
            </a:pPr>
            <a:r>
              <a:rPr lang="tr-TR" sz="2000" b="1" dirty="0"/>
              <a:t>Yunan filozof Aristoteles (MÖ 384-MÖ 322), "Aristoteles İletişim Modeli" olarak adlandırılan en eski kitle iletişim modelini ortaya atmıştır. MÖ 300'den önce, iletişim zincirinde izleyicinin rolünün önemini keşfeden Aristoteles, bu modeli önermiştir. Bu model, kişilerarası iletişimden çok topluluk önünde konuşmaya odaklanmaktadır (Communication.org, </a:t>
            </a:r>
            <a:r>
              <a:rPr lang="tr-TR" sz="2000" b="1" dirty="0" err="1"/>
              <a:t>t.y</a:t>
            </a:r>
            <a:r>
              <a:rPr lang="tr-TR" sz="2000" b="1" dirty="0"/>
              <a:t>.). Model, konuşmacı etrafında döner; çünkü konuşmacı iletişimde en önemli rolü oynar. Konuşmacının görevi, dinleyicileri konuşması ile etkilemektir. Dinleyiciler ise pasiftir ve konuşmadan etkilenirler. Bu, iletişim sürecinin konuşmacıdan alıcıya doğru tek yönlü olmasını sağlar (</a:t>
            </a:r>
            <a:r>
              <a:rPr lang="tr-TR" sz="2000" b="1" dirty="0" err="1"/>
              <a:t>Mishra</a:t>
            </a:r>
            <a:r>
              <a:rPr lang="tr-TR" sz="2000" b="1" dirty="0"/>
              <a:t>, 2018). </a:t>
            </a:r>
          </a:p>
          <a:p>
            <a:pPr marL="0" indent="0" algn="ctr">
              <a:buNone/>
            </a:pPr>
            <a:r>
              <a:rPr lang="tr-TR" sz="2000" b="1" u="sng" dirty="0"/>
              <a:t>Aristoteles İletişim Modeli 5 temel ögeden oluşur:</a:t>
            </a:r>
          </a:p>
          <a:p>
            <a:pPr marL="0" indent="0" algn="just">
              <a:buNone/>
            </a:pPr>
            <a:r>
              <a:rPr lang="tr-TR" b="1" dirty="0"/>
              <a:t>Konuşmacı (</a:t>
            </a:r>
            <a:r>
              <a:rPr lang="tr-TR" b="1" dirty="0" err="1"/>
              <a:t>speaker</a:t>
            </a:r>
            <a:r>
              <a:rPr lang="tr-TR" b="1" dirty="0"/>
              <a:t>) -  Konuşma (</a:t>
            </a:r>
            <a:r>
              <a:rPr lang="tr-TR" b="1" dirty="0" err="1"/>
              <a:t>speech</a:t>
            </a:r>
            <a:r>
              <a:rPr lang="tr-TR" b="1" dirty="0"/>
              <a:t>) - Durum (</a:t>
            </a:r>
            <a:r>
              <a:rPr lang="tr-TR" b="1" dirty="0" err="1"/>
              <a:t>occassion</a:t>
            </a:r>
            <a:r>
              <a:rPr lang="tr-TR" b="1" dirty="0"/>
              <a:t>) - Dinleyici (</a:t>
            </a:r>
            <a:r>
              <a:rPr lang="tr-TR" b="1" dirty="0" err="1"/>
              <a:t>audience</a:t>
            </a:r>
            <a:r>
              <a:rPr lang="tr-TR" b="1" dirty="0"/>
              <a:t>) - Etki (</a:t>
            </a:r>
            <a:r>
              <a:rPr lang="tr-TR" b="1" dirty="0" err="1"/>
              <a:t>effect</a:t>
            </a:r>
            <a:r>
              <a:rPr lang="tr-TR" b="1" dirty="0"/>
              <a:t>)</a:t>
            </a:r>
          </a:p>
        </p:txBody>
      </p:sp>
      <p:pic>
        <p:nvPicPr>
          <p:cNvPr id="7" name="Grafik 6" descr="Ses Düzeyi">
            <a:extLst>
              <a:ext uri="{FF2B5EF4-FFF2-40B4-BE49-F238E27FC236}">
                <a16:creationId xmlns:a16="http://schemas.microsoft.com/office/drawing/2014/main" id="{9ACF0240-49DB-2A8B-45D8-10CDC6DCAAF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080526" y="5081558"/>
            <a:ext cx="513141" cy="631046"/>
          </a:xfrm>
          <a:prstGeom prst="rect">
            <a:avLst/>
          </a:prstGeom>
        </p:spPr>
      </p:pic>
      <p:pic>
        <p:nvPicPr>
          <p:cNvPr id="10" name="Grafik 9" descr="Kullanıcılar">
            <a:extLst>
              <a:ext uri="{FF2B5EF4-FFF2-40B4-BE49-F238E27FC236}">
                <a16:creationId xmlns:a16="http://schemas.microsoft.com/office/drawing/2014/main" id="{5235671B-17C8-36D4-80E2-A5409A14658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7753176" y="4863262"/>
            <a:ext cx="914400" cy="914400"/>
          </a:xfrm>
          <a:prstGeom prst="rect">
            <a:avLst/>
          </a:prstGeom>
        </p:spPr>
      </p:pic>
      <p:pic>
        <p:nvPicPr>
          <p:cNvPr id="12" name="Grafik 11" descr="Adam">
            <a:extLst>
              <a:ext uri="{FF2B5EF4-FFF2-40B4-BE49-F238E27FC236}">
                <a16:creationId xmlns:a16="http://schemas.microsoft.com/office/drawing/2014/main" id="{5D85DBB4-710E-D86C-37AA-4DFC828FB52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9011" y="5016573"/>
            <a:ext cx="914400" cy="837245"/>
          </a:xfrm>
          <a:prstGeom prst="rect">
            <a:avLst/>
          </a:prstGeom>
        </p:spPr>
      </p:pic>
      <p:pic>
        <p:nvPicPr>
          <p:cNvPr id="14" name="Grafik 13" descr="Her yıl yaprak döken ağaç">
            <a:extLst>
              <a:ext uri="{FF2B5EF4-FFF2-40B4-BE49-F238E27FC236}">
                <a16:creationId xmlns:a16="http://schemas.microsoft.com/office/drawing/2014/main" id="{6CAC2CEE-A540-F9B3-5016-3F4FBD136FCD}"/>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028432" y="4977995"/>
            <a:ext cx="636065" cy="914400"/>
          </a:xfrm>
          <a:prstGeom prst="rect">
            <a:avLst/>
          </a:prstGeom>
        </p:spPr>
      </p:pic>
      <p:pic>
        <p:nvPicPr>
          <p:cNvPr id="16" name="Grafik 15" descr="Yıldızlar">
            <a:extLst>
              <a:ext uri="{FF2B5EF4-FFF2-40B4-BE49-F238E27FC236}">
                <a16:creationId xmlns:a16="http://schemas.microsoft.com/office/drawing/2014/main" id="{E25B3C84-3B2B-CA80-3AEA-C1C8EE03E541}"/>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5836973" y="4832726"/>
            <a:ext cx="475451" cy="827478"/>
          </a:xfrm>
          <a:prstGeom prst="rect">
            <a:avLst/>
          </a:prstGeom>
        </p:spPr>
      </p:pic>
      <p:pic>
        <p:nvPicPr>
          <p:cNvPr id="18" name="Grafik 17" descr="Plastik ördek">
            <a:extLst>
              <a:ext uri="{FF2B5EF4-FFF2-40B4-BE49-F238E27FC236}">
                <a16:creationId xmlns:a16="http://schemas.microsoft.com/office/drawing/2014/main" id="{CFDBE70D-BA5B-BB2A-A5DA-2AA902890DEB}"/>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5485058" y="5538758"/>
            <a:ext cx="914400" cy="680324"/>
          </a:xfrm>
          <a:prstGeom prst="rect">
            <a:avLst/>
          </a:prstGeom>
        </p:spPr>
      </p:pic>
      <p:pic>
        <p:nvPicPr>
          <p:cNvPr id="26" name="Grafik 25" descr="Dolgusuz sinirli yüz">
            <a:extLst>
              <a:ext uri="{FF2B5EF4-FFF2-40B4-BE49-F238E27FC236}">
                <a16:creationId xmlns:a16="http://schemas.microsoft.com/office/drawing/2014/main" id="{59933175-F57B-B4EC-4637-5ADE06E131F5}"/>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9664480" y="4907712"/>
            <a:ext cx="725042" cy="631046"/>
          </a:xfrm>
          <a:prstGeom prst="rect">
            <a:avLst/>
          </a:prstGeom>
        </p:spPr>
      </p:pic>
      <p:pic>
        <p:nvPicPr>
          <p:cNvPr id="28" name="Grafik 27" descr="İşaret Dili">
            <a:extLst>
              <a:ext uri="{FF2B5EF4-FFF2-40B4-BE49-F238E27FC236}">
                <a16:creationId xmlns:a16="http://schemas.microsoft.com/office/drawing/2014/main" id="{77DB589F-627D-2124-5E36-81689FE7A2BD}"/>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10120378" y="4858844"/>
            <a:ext cx="914400" cy="631046"/>
          </a:xfrm>
          <a:prstGeom prst="rect">
            <a:avLst/>
          </a:prstGeom>
        </p:spPr>
      </p:pic>
      <p:pic>
        <p:nvPicPr>
          <p:cNvPr id="29" name="Resim 28">
            <a:extLst>
              <a:ext uri="{FF2B5EF4-FFF2-40B4-BE49-F238E27FC236}">
                <a16:creationId xmlns:a16="http://schemas.microsoft.com/office/drawing/2014/main" id="{7D1B68C7-EE06-E501-14EC-1DEBA2A5D554}"/>
              </a:ext>
            </a:extLst>
          </p:cNvPr>
          <p:cNvPicPr>
            <a:picLocks noChangeAspect="1"/>
          </p:cNvPicPr>
          <p:nvPr/>
        </p:nvPicPr>
        <p:blipFill>
          <a:blip r:embed="rId18"/>
          <a:stretch>
            <a:fillRect/>
          </a:stretch>
        </p:blipFill>
        <p:spPr>
          <a:xfrm>
            <a:off x="9744284" y="5289101"/>
            <a:ext cx="914479" cy="631046"/>
          </a:xfrm>
          <a:prstGeom prst="rect">
            <a:avLst/>
          </a:prstGeom>
        </p:spPr>
      </p:pic>
    </p:spTree>
    <p:extLst>
      <p:ext uri="{BB962C8B-B14F-4D97-AF65-F5344CB8AC3E}">
        <p14:creationId xmlns:p14="http://schemas.microsoft.com/office/powerpoint/2010/main" val="3535601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966586-72BC-B773-B114-05EBB8C5E700}"/>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DDEB5A1C-3CF6-EB60-33F1-F3C880F42A29}"/>
              </a:ext>
            </a:extLst>
          </p:cNvPr>
          <p:cNvSpPr>
            <a:spLocks noGrp="1"/>
          </p:cNvSpPr>
          <p:nvPr>
            <p:ph type="title"/>
          </p:nvPr>
        </p:nvSpPr>
        <p:spPr>
          <a:xfrm>
            <a:off x="300528" y="299883"/>
            <a:ext cx="10091874" cy="639098"/>
          </a:xfrm>
        </p:spPr>
        <p:txBody>
          <a:bodyPr>
            <a:normAutofit fontScale="90000"/>
          </a:bodyPr>
          <a:lstStyle/>
          <a:p>
            <a:pPr algn="ctr"/>
            <a:r>
              <a:rPr lang="tr-TR" b="1" dirty="0"/>
              <a:t>DOĞRUSAL MODELLER: ARISTOTELES MODELİ</a:t>
            </a:r>
            <a:endParaRPr lang="en-US" b="1" dirty="0"/>
          </a:p>
        </p:txBody>
      </p:sp>
      <p:sp>
        <p:nvSpPr>
          <p:cNvPr id="3" name="İçerik Yer Tutucusu 2">
            <a:extLst>
              <a:ext uri="{FF2B5EF4-FFF2-40B4-BE49-F238E27FC236}">
                <a16:creationId xmlns:a16="http://schemas.microsoft.com/office/drawing/2014/main" id="{E4339AA2-E984-3FA0-AC62-AFDBD808D42D}"/>
              </a:ext>
            </a:extLst>
          </p:cNvPr>
          <p:cNvSpPr>
            <a:spLocks noGrp="1"/>
          </p:cNvSpPr>
          <p:nvPr>
            <p:ph idx="1"/>
          </p:nvPr>
        </p:nvSpPr>
        <p:spPr>
          <a:xfrm>
            <a:off x="716663" y="1037289"/>
            <a:ext cx="10349220" cy="5653709"/>
          </a:xfrm>
        </p:spPr>
        <p:txBody>
          <a:bodyPr>
            <a:noAutofit/>
          </a:bodyPr>
          <a:lstStyle/>
          <a:p>
            <a:pPr marL="0" indent="0" algn="just">
              <a:buNone/>
            </a:pPr>
            <a:r>
              <a:rPr lang="tr-TR" b="1" dirty="0"/>
              <a:t>Aristo’nun </a:t>
            </a:r>
            <a:r>
              <a:rPr lang="tr-TR" b="1" dirty="0" err="1"/>
              <a:t>Ethos</a:t>
            </a:r>
            <a:r>
              <a:rPr lang="tr-TR" b="1" dirty="0"/>
              <a:t>, </a:t>
            </a:r>
            <a:r>
              <a:rPr lang="tr-TR" b="1" dirty="0" err="1"/>
              <a:t>Pathos</a:t>
            </a:r>
            <a:r>
              <a:rPr lang="tr-TR" b="1" dirty="0"/>
              <a:t> ve Logos kavramları, ikna etmek için kullanılan üç temel yöntemdir. </a:t>
            </a:r>
            <a:r>
              <a:rPr lang="tr-TR" b="1" dirty="0" err="1"/>
              <a:t>Ethos</a:t>
            </a:r>
            <a:r>
              <a:rPr lang="tr-TR" b="1" dirty="0"/>
              <a:t>, konuşmacının kişiliği, güvenilirliği ve karizmasıyla ilgilidir; yani konuşmacının saygınlığı ve özellikleriyle dinleyiciyi ikna etmeye çalışır. Logos, mantık ve akıl yoluyla, argümanlar ve gerçekler kullanarak ikna etmeye yöneliktir. </a:t>
            </a:r>
            <a:r>
              <a:rPr lang="tr-TR" b="1" dirty="0" err="1"/>
              <a:t>Pathos</a:t>
            </a:r>
            <a:r>
              <a:rPr lang="tr-TR" b="1" dirty="0"/>
              <a:t> ise duygulara hitap ederek, korku, sevgi veya ödül gibi temel duyguları kullanarak insanları ikna etmeye çalışır.</a:t>
            </a:r>
          </a:p>
          <a:p>
            <a:pPr marL="0" indent="0" algn="just">
              <a:buNone/>
            </a:pPr>
            <a:r>
              <a:rPr lang="tr-TR" b="1" dirty="0"/>
              <a:t>Bu üç öge birlikte kullanıldığında, ikna gücü artar. Örneğin, bir TV programında hem mantıkla bilgi verilir (logos), hem konuşmacının karizması ve güvenilirliği ortaya konur (</a:t>
            </a:r>
            <a:r>
              <a:rPr lang="tr-TR" b="1" dirty="0" err="1"/>
              <a:t>ethos</a:t>
            </a:r>
            <a:r>
              <a:rPr lang="tr-TR" b="1" dirty="0"/>
              <a:t>), hem de duygulara dokunularak izleyicinin ilgisi ve etkilenmesi sağlanır (</a:t>
            </a:r>
            <a:r>
              <a:rPr lang="tr-TR" b="1" dirty="0" err="1"/>
              <a:t>pathos</a:t>
            </a:r>
            <a:r>
              <a:rPr lang="tr-TR" b="1" dirty="0"/>
              <a:t>). Başarılı ikna için, hedef kitleyi ve ortamı iyi analiz edip, bu üç ögeyi uygun biçimde kullanmak gerekir (Konuk Yazar, 2014). </a:t>
            </a:r>
          </a:p>
          <a:p>
            <a:pPr marL="0" indent="0" algn="ctr">
              <a:buNone/>
            </a:pPr>
            <a:r>
              <a:rPr lang="tr-TR" b="1" dirty="0"/>
              <a:t>Message/Logos</a:t>
            </a:r>
          </a:p>
          <a:p>
            <a:pPr marL="0" indent="0" algn="just">
              <a:buNone/>
            </a:pPr>
            <a:endParaRPr lang="tr-TR" b="1" dirty="0"/>
          </a:p>
          <a:p>
            <a:pPr marL="0" indent="0" algn="just">
              <a:buNone/>
            </a:pPr>
            <a:endParaRPr lang="tr-TR" b="1" dirty="0"/>
          </a:p>
          <a:p>
            <a:pPr marL="0" indent="0" algn="just">
              <a:buNone/>
            </a:pPr>
            <a:endParaRPr lang="tr-TR" b="1" dirty="0"/>
          </a:p>
          <a:p>
            <a:pPr marL="0" indent="0" algn="just">
              <a:buNone/>
            </a:pPr>
            <a:r>
              <a:rPr lang="tr-TR" b="1" dirty="0"/>
              <a:t>		</a:t>
            </a:r>
            <a:r>
              <a:rPr lang="tr-TR" b="1" dirty="0" err="1"/>
              <a:t>Audience</a:t>
            </a:r>
            <a:r>
              <a:rPr lang="tr-TR" b="1" dirty="0"/>
              <a:t>/</a:t>
            </a:r>
            <a:r>
              <a:rPr lang="tr-TR" b="1" dirty="0" err="1"/>
              <a:t>Pathos</a:t>
            </a:r>
            <a:r>
              <a:rPr lang="tr-TR" b="1" dirty="0"/>
              <a:t> 								     </a:t>
            </a:r>
            <a:r>
              <a:rPr lang="tr-TR" b="1" dirty="0" err="1"/>
              <a:t>Speaker</a:t>
            </a:r>
            <a:r>
              <a:rPr lang="tr-TR" b="1" dirty="0"/>
              <a:t>/</a:t>
            </a:r>
            <a:r>
              <a:rPr lang="tr-TR" b="1" dirty="0" err="1"/>
              <a:t>Ethos</a:t>
            </a:r>
            <a:endParaRPr lang="tr-TR" b="1" dirty="0"/>
          </a:p>
        </p:txBody>
      </p:sp>
      <p:sp>
        <p:nvSpPr>
          <p:cNvPr id="4" name="İkizkenar Üçgen 3">
            <a:extLst>
              <a:ext uri="{FF2B5EF4-FFF2-40B4-BE49-F238E27FC236}">
                <a16:creationId xmlns:a16="http://schemas.microsoft.com/office/drawing/2014/main" id="{6275E501-EE98-FAC5-736B-FCE3BA64A99E}"/>
              </a:ext>
            </a:extLst>
          </p:cNvPr>
          <p:cNvSpPr/>
          <p:nvPr/>
        </p:nvSpPr>
        <p:spPr>
          <a:xfrm>
            <a:off x="4188426" y="4452099"/>
            <a:ext cx="3042024" cy="1499714"/>
          </a:xfrm>
          <a:prstGeom prst="triangle">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tr-TR" dirty="0"/>
              <a:t> </a:t>
            </a:r>
          </a:p>
        </p:txBody>
      </p:sp>
    </p:spTree>
    <p:extLst>
      <p:ext uri="{BB962C8B-B14F-4D97-AF65-F5344CB8AC3E}">
        <p14:creationId xmlns:p14="http://schemas.microsoft.com/office/powerpoint/2010/main" val="17513349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BEF4F5-1ECB-6A8B-FA42-6E4009BBBA6D}"/>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1555C8C3-3405-7C83-3BC5-7CC0AFBE9312}"/>
              </a:ext>
            </a:extLst>
          </p:cNvPr>
          <p:cNvSpPr>
            <a:spLocks noGrp="1"/>
          </p:cNvSpPr>
          <p:nvPr>
            <p:ph type="title"/>
          </p:nvPr>
        </p:nvSpPr>
        <p:spPr>
          <a:xfrm>
            <a:off x="300528" y="299883"/>
            <a:ext cx="10091874" cy="639098"/>
          </a:xfrm>
        </p:spPr>
        <p:txBody>
          <a:bodyPr>
            <a:normAutofit fontScale="90000"/>
          </a:bodyPr>
          <a:lstStyle/>
          <a:p>
            <a:pPr algn="ctr"/>
            <a:r>
              <a:rPr lang="tr-TR" b="1" dirty="0"/>
              <a:t>DOĞRUSAL MODELLER: ARISTOTELES MODELİ</a:t>
            </a:r>
            <a:endParaRPr lang="en-US" b="1" dirty="0"/>
          </a:p>
        </p:txBody>
      </p:sp>
      <p:sp>
        <p:nvSpPr>
          <p:cNvPr id="3" name="İçerik Yer Tutucusu 2">
            <a:extLst>
              <a:ext uri="{FF2B5EF4-FFF2-40B4-BE49-F238E27FC236}">
                <a16:creationId xmlns:a16="http://schemas.microsoft.com/office/drawing/2014/main" id="{C6E05A3B-8489-DA67-F165-AD415CEBD84A}"/>
              </a:ext>
            </a:extLst>
          </p:cNvPr>
          <p:cNvSpPr>
            <a:spLocks noGrp="1"/>
          </p:cNvSpPr>
          <p:nvPr>
            <p:ph idx="1"/>
          </p:nvPr>
        </p:nvSpPr>
        <p:spPr>
          <a:xfrm>
            <a:off x="716663" y="1037289"/>
            <a:ext cx="11092843" cy="5653709"/>
          </a:xfrm>
        </p:spPr>
        <p:txBody>
          <a:bodyPr>
            <a:noAutofit/>
          </a:bodyPr>
          <a:lstStyle/>
          <a:p>
            <a:pPr marL="0" indent="0" algn="just">
              <a:buNone/>
            </a:pPr>
            <a:r>
              <a:rPr lang="tr-TR" sz="1600" b="1" dirty="0"/>
              <a:t>Aristoteles, konuşmacılara farklı dinleyici kitleleri için, farklı zamanlarda ve farklı etkiler yaratacak şekilde konuşma yapmalarını önerir. Konuşmacı, topluluk önünde konuşmada önemli bir rol oynar. Konuşmacı, sahneye çıkmadan önce konuşmasını hazırlamalı ve dinleyicilerin gereksinimlerini analiz etmelidir. Sözleri dinleyicilerin zihnini etkilemeli ve düşüncelerini kendisine yöneltmelidir. </a:t>
            </a:r>
          </a:p>
          <a:p>
            <a:pPr marL="0" indent="0" algn="just">
              <a:buNone/>
            </a:pPr>
            <a:r>
              <a:rPr lang="tr-TR" sz="1600" b="1" dirty="0"/>
              <a:t>Örnek: «İskender, Pers İmparatorluğu'nu yenmek için savaş meydanında askerlerine cesurca bir konuşma yaptı».</a:t>
            </a:r>
          </a:p>
          <a:p>
            <a:pPr algn="just"/>
            <a:r>
              <a:rPr lang="tr-TR" sz="1600" b="1" dirty="0"/>
              <a:t>Konuşmacı – İskender</a:t>
            </a:r>
          </a:p>
          <a:p>
            <a:pPr algn="just"/>
            <a:r>
              <a:rPr lang="tr-TR" sz="1600" b="1" dirty="0"/>
              <a:t>Konuşma – işgali hakkında</a:t>
            </a:r>
          </a:p>
          <a:p>
            <a:pPr algn="just"/>
            <a:r>
              <a:rPr lang="tr-TR" sz="1600" b="1" dirty="0"/>
              <a:t>Konuşma Yeri – Savaş Alanı</a:t>
            </a:r>
          </a:p>
          <a:p>
            <a:pPr algn="just"/>
            <a:r>
              <a:rPr lang="tr-TR" sz="1600" b="1" dirty="0"/>
              <a:t>Dinleyiciler – Askerler</a:t>
            </a:r>
          </a:p>
          <a:p>
            <a:pPr algn="just"/>
            <a:r>
              <a:rPr lang="tr-TR" sz="1600" b="1" dirty="0"/>
              <a:t>Etkisi – Persleri yenmek (Communication.org, </a:t>
            </a:r>
            <a:r>
              <a:rPr lang="tr-TR" sz="1600" b="1" dirty="0" err="1"/>
              <a:t>t.y</a:t>
            </a:r>
            <a:r>
              <a:rPr lang="tr-TR" sz="1600" b="1" dirty="0"/>
              <a:t>.). </a:t>
            </a:r>
          </a:p>
          <a:p>
            <a:pPr marL="0" indent="0" algn="just">
              <a:buNone/>
            </a:pPr>
            <a:endParaRPr lang="tr-TR" sz="1600" b="1" u="sng" dirty="0"/>
          </a:p>
          <a:p>
            <a:pPr marL="0" indent="0" algn="just">
              <a:buNone/>
            </a:pPr>
            <a:r>
              <a:rPr lang="tr-TR" sz="1600" b="1" u="sng" dirty="0"/>
              <a:t>Aristoteles'in İletişim </a:t>
            </a:r>
            <a:r>
              <a:rPr lang="tr-TR" sz="1600" b="1" u="sng" dirty="0" err="1"/>
              <a:t>Modeli’ne</a:t>
            </a:r>
            <a:r>
              <a:rPr lang="tr-TR" sz="1600" b="1" u="sng" dirty="0"/>
              <a:t> yönelik eleştiriler (</a:t>
            </a:r>
            <a:r>
              <a:rPr lang="tr-TR" sz="1600" b="1" dirty="0"/>
              <a:t>Bu model hakkında çok az eleştiri var):</a:t>
            </a:r>
          </a:p>
          <a:p>
            <a:pPr algn="just"/>
            <a:r>
              <a:rPr lang="tr-TR" sz="1600" b="1" dirty="0"/>
              <a:t>Geri bildirim diye bir kavram yoktur, konuşmacıdan dinleyiciye tek yönlüdür.</a:t>
            </a:r>
          </a:p>
          <a:p>
            <a:pPr algn="just"/>
            <a:r>
              <a:rPr lang="tr-TR" sz="1600" b="1" dirty="0"/>
              <a:t>Gürültü ve engeller gibi iletişim başarısızlığı diye bir kavram yoktur.</a:t>
            </a:r>
          </a:p>
          <a:p>
            <a:pPr algn="just"/>
            <a:r>
              <a:rPr lang="tr-TR" sz="1600" b="1" dirty="0"/>
              <a:t>Bu model sadece topluluk önünde konuşmalarda kullanılabilir (</a:t>
            </a:r>
            <a:r>
              <a:rPr lang="tr-TR" sz="1600" b="1" dirty="0" err="1"/>
              <a:t>Mishra</a:t>
            </a:r>
            <a:r>
              <a:rPr lang="tr-TR" sz="1600" b="1" dirty="0"/>
              <a:t>, 2018). </a:t>
            </a:r>
            <a:endParaRPr lang="tr-TR" sz="2000" b="1" dirty="0"/>
          </a:p>
        </p:txBody>
      </p:sp>
    </p:spTree>
    <p:extLst>
      <p:ext uri="{BB962C8B-B14F-4D97-AF65-F5344CB8AC3E}">
        <p14:creationId xmlns:p14="http://schemas.microsoft.com/office/powerpoint/2010/main" val="22141183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AD5E45-DB98-B479-4B67-B53751D47A56}"/>
            </a:ext>
          </a:extLst>
        </p:cNvPr>
        <p:cNvGrpSpPr/>
        <p:nvPr/>
      </p:nvGrpSpPr>
      <p:grpSpPr>
        <a:xfrm>
          <a:off x="0" y="0"/>
          <a:ext cx="0" cy="0"/>
          <a:chOff x="0" y="0"/>
          <a:chExt cx="0" cy="0"/>
        </a:xfrm>
      </p:grpSpPr>
      <p:sp>
        <p:nvSpPr>
          <p:cNvPr id="2" name="Unvan 1">
            <a:extLst>
              <a:ext uri="{FF2B5EF4-FFF2-40B4-BE49-F238E27FC236}">
                <a16:creationId xmlns:a16="http://schemas.microsoft.com/office/drawing/2014/main" id="{B509C310-1C2E-ACA3-B840-B7D60DFD9EC9}"/>
              </a:ext>
            </a:extLst>
          </p:cNvPr>
          <p:cNvSpPr>
            <a:spLocks noGrp="1"/>
          </p:cNvSpPr>
          <p:nvPr>
            <p:ph type="title"/>
          </p:nvPr>
        </p:nvSpPr>
        <p:spPr>
          <a:xfrm>
            <a:off x="716663" y="299883"/>
            <a:ext cx="8596668" cy="639098"/>
          </a:xfrm>
        </p:spPr>
        <p:txBody>
          <a:bodyPr>
            <a:normAutofit fontScale="90000"/>
          </a:bodyPr>
          <a:lstStyle/>
          <a:p>
            <a:pPr algn="ctr"/>
            <a:r>
              <a:rPr lang="tr-TR" b="1" dirty="0"/>
              <a:t>DOĞRUSAL MODELLER: LASWELL MODELİ</a:t>
            </a:r>
            <a:endParaRPr lang="en-US" b="1" dirty="0"/>
          </a:p>
        </p:txBody>
      </p:sp>
      <p:sp>
        <p:nvSpPr>
          <p:cNvPr id="3" name="İçerik Yer Tutucusu 2">
            <a:extLst>
              <a:ext uri="{FF2B5EF4-FFF2-40B4-BE49-F238E27FC236}">
                <a16:creationId xmlns:a16="http://schemas.microsoft.com/office/drawing/2014/main" id="{D9B786F5-CDA2-66AF-142E-254F6DAFE6A1}"/>
              </a:ext>
            </a:extLst>
          </p:cNvPr>
          <p:cNvSpPr>
            <a:spLocks noGrp="1"/>
          </p:cNvSpPr>
          <p:nvPr>
            <p:ph idx="1"/>
          </p:nvPr>
        </p:nvSpPr>
        <p:spPr>
          <a:xfrm>
            <a:off x="475743" y="938981"/>
            <a:ext cx="10823902" cy="5078374"/>
          </a:xfrm>
        </p:spPr>
        <p:txBody>
          <a:bodyPr>
            <a:noAutofit/>
          </a:bodyPr>
          <a:lstStyle/>
          <a:p>
            <a:pPr marL="0" indent="0" algn="just">
              <a:buNone/>
            </a:pPr>
            <a:r>
              <a:rPr lang="tr-TR" b="1" dirty="0"/>
              <a:t>Harold D. </a:t>
            </a:r>
            <a:r>
              <a:rPr lang="tr-TR" b="1" dirty="0" err="1"/>
              <a:t>Lasswell’in</a:t>
            </a:r>
            <a:r>
              <a:rPr lang="tr-TR" b="1" dirty="0"/>
              <a:t> geliştirdiği (1948) “Propaganda Modeli” veya iletişim modeli, iletişimi doğrusal ve zincirleme bir süreç olarak görür. Bu modele göre, iletişimde kaynak (kim), mesaj (ne), kanal (hangi araç), alıcı (kime) ve etki (ne ile) gibi temel öğeler sıralı, birbirini tamamlayan ilişkilere sahiptir. </a:t>
            </a:r>
          </a:p>
          <a:p>
            <a:pPr marL="0" indent="0" algn="just">
              <a:buNone/>
            </a:pPr>
            <a:r>
              <a:rPr lang="tr-TR" b="1" dirty="0"/>
              <a:t>Süreçte, gönderici mesajını kanal aracılığıyla alıcıya iletir ve bu iletişim genellikle tek yönlü olup, alıcı pasif kabul edilir; iletişimin amacı iknadır. Model, iletişimin anlam yerine etki ve tepki ilişkisine odaklanır ve iletişim sürecinin tüm öğelerini analiz etmeye olanak tanır.</a:t>
            </a:r>
          </a:p>
          <a:p>
            <a:pPr marL="0" indent="0" algn="just">
              <a:buNone/>
            </a:pPr>
            <a:r>
              <a:rPr lang="tr-TR" b="1" dirty="0" err="1"/>
              <a:t>Lasswell’in</a:t>
            </a:r>
            <a:r>
              <a:rPr lang="tr-TR" b="1" dirty="0"/>
              <a:t> iletişim sürecini kolaylıkla açıklayan formülü, oldukça sade, başlangıç için yeterince kullanışlı, temel bileşenler açısından kuşkusuz toparlayıcı bir model olarak değerlendirilir. Eleştirilen yönleri ise, bir siyaset bilimci olan </a:t>
            </a:r>
            <a:r>
              <a:rPr lang="tr-TR" b="1" dirty="0" err="1"/>
              <a:t>Laswell</a:t>
            </a:r>
            <a:r>
              <a:rPr lang="tr-TR" b="1" dirty="0"/>
              <a:t>’ in siyasal propaganda analizine uygun olarak şekillendirdiği bu iletişim modelinde geri bildirim ve çok yönlü iletişim unsurlarını dikkate almamasıdır. </a:t>
            </a:r>
          </a:p>
          <a:p>
            <a:pPr marL="0" indent="0" algn="just">
              <a:buNone/>
            </a:pPr>
            <a:r>
              <a:rPr lang="tr-TR" b="1" dirty="0"/>
              <a:t>Temel sorusu “Kim, kime, hangi kanalla, hangi etkiyle, ne söylüyor?” şeklindedir ve bu soru, iletişim araştırmalarının sınırlarını belirlemeye yardımcı olur. Model, iletişimin toplumsal ve iletişimsel işleyişini anlamada başlangıç noktasıdır (Can Yaşar, 2017, </a:t>
            </a:r>
            <a:r>
              <a:rPr lang="tr-TR" b="1" dirty="0" err="1"/>
              <a:t>ss</a:t>
            </a:r>
            <a:r>
              <a:rPr lang="tr-TR" b="1" dirty="0"/>
              <a:t>. 99-100). </a:t>
            </a:r>
          </a:p>
        </p:txBody>
      </p:sp>
    </p:spTree>
    <p:extLst>
      <p:ext uri="{BB962C8B-B14F-4D97-AF65-F5344CB8AC3E}">
        <p14:creationId xmlns:p14="http://schemas.microsoft.com/office/powerpoint/2010/main" val="1670514564"/>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6006</TotalTime>
  <Words>4222</Words>
  <Application>Microsoft Office PowerPoint</Application>
  <PresentationFormat>Geniş ekran</PresentationFormat>
  <Paragraphs>179</Paragraphs>
  <Slides>25</Slides>
  <Notes>9</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25</vt:i4>
      </vt:variant>
    </vt:vector>
  </HeadingPairs>
  <TitlesOfParts>
    <vt:vector size="33" baseType="lpstr">
      <vt:lpstr>Arial</vt:lpstr>
      <vt:lpstr>Calibri</vt:lpstr>
      <vt:lpstr>Calibri Light</vt:lpstr>
      <vt:lpstr>Trebuchet MS</vt:lpstr>
      <vt:lpstr>Wingdings</vt:lpstr>
      <vt:lpstr>Wingdings 3</vt:lpstr>
      <vt:lpstr>Yüzeyler</vt:lpstr>
      <vt:lpstr>Özel Tasarım</vt:lpstr>
      <vt:lpstr>MEDYA VE İLETİŞİM  5. HAFTA  TEMEL MEDYA VE İLETİŞİM KURAMLARI:  DOĞRUSAL MODELLER</vt:lpstr>
      <vt:lpstr>KAPSAM</vt:lpstr>
      <vt:lpstr>GİRİŞ</vt:lpstr>
      <vt:lpstr>İLETİŞİM MODELLERİ</vt:lpstr>
      <vt:lpstr>DOĞRUSAL MODELLER</vt:lpstr>
      <vt:lpstr>DOĞRUSAL MODELLER: ARISTOTELES MODELİ</vt:lpstr>
      <vt:lpstr>DOĞRUSAL MODELLER: ARISTOTELES MODELİ</vt:lpstr>
      <vt:lpstr>DOĞRUSAL MODELLER: ARISTOTELES MODELİ</vt:lpstr>
      <vt:lpstr>DOĞRUSAL MODELLER: LASWELL MODELİ</vt:lpstr>
      <vt:lpstr>DOĞRUSAL MODELLER: LASWELL MODELİ</vt:lpstr>
      <vt:lpstr>DOĞRUSAL MODELLER: LASWELL MODELİ</vt:lpstr>
      <vt:lpstr>DOĞRUSAL MODELLER: LASWELL MODELİ</vt:lpstr>
      <vt:lpstr>DOĞRUSAL MODELLER: SHANNON VE WEAVER MODELİ </vt:lpstr>
      <vt:lpstr>DOĞRUSAL MODELLER: SHANNON VE WEAVER MODELİ </vt:lpstr>
      <vt:lpstr>DOĞRUSAL MODELLER: SHANNON VE WEAVER MODELİ </vt:lpstr>
      <vt:lpstr>DOĞRUSAL MODELLER: SHANNON VE WEAVER MODELİ </vt:lpstr>
      <vt:lpstr>DOĞRUSAL MODELLER: BERLO MODELİ </vt:lpstr>
      <vt:lpstr>DOĞRUSAL MODELLER: BERLO MODELİ (NEDEN DOĞRUSAL?) </vt:lpstr>
      <vt:lpstr>DOĞRUSAL MODELLER: BERLO MODELİ </vt:lpstr>
      <vt:lpstr>DOĞRUSAL MODELLER: BERLO MODELİ </vt:lpstr>
      <vt:lpstr>DOĞRUSAL MODELLER: BERLO MODELİ </vt:lpstr>
      <vt:lpstr>DOĞRUSAL MODELLER: BERLO MODELİ </vt:lpstr>
      <vt:lpstr>DOĞRUSAL MODELLER: BERLO MODELİ </vt:lpstr>
      <vt:lpstr>SONUÇ VE DEĞERLENDİRME </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MEDYA VE İLETİŞİM:  1. HAFTA</dc:title>
  <dc:creator>GULERDEMIR</dc:creator>
  <cp:lastModifiedBy>Güler Demir</cp:lastModifiedBy>
  <cp:revision>28</cp:revision>
  <dcterms:created xsi:type="dcterms:W3CDTF">2025-07-04T07:41:44Z</dcterms:created>
  <dcterms:modified xsi:type="dcterms:W3CDTF">2025-08-09T14:38:05Z</dcterms:modified>
</cp:coreProperties>
</file>