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03" r:id="rId2"/>
    <p:sldId id="269" r:id="rId3"/>
    <p:sldId id="264" r:id="rId4"/>
    <p:sldId id="270" r:id="rId5"/>
    <p:sldId id="272" r:id="rId6"/>
    <p:sldId id="275" r:id="rId7"/>
    <p:sldId id="276" r:id="rId8"/>
    <p:sldId id="306" r:id="rId9"/>
    <p:sldId id="308" r:id="rId10"/>
    <p:sldId id="309" r:id="rId11"/>
    <p:sldId id="282" r:id="rId12"/>
    <p:sldId id="310" r:id="rId13"/>
    <p:sldId id="311" r:id="rId14"/>
    <p:sldId id="314" r:id="rId15"/>
    <p:sldId id="315" r:id="rId16"/>
    <p:sldId id="261" r:id="rId17"/>
    <p:sldId id="316" r:id="rId18"/>
    <p:sldId id="320" r:id="rId19"/>
    <p:sldId id="280" r:id="rId20"/>
    <p:sldId id="284" r:id="rId21"/>
    <p:sldId id="287" r:id="rId22"/>
    <p:sldId id="259" r:id="rId23"/>
    <p:sldId id="292" r:id="rId24"/>
    <p:sldId id="291" r:id="rId25"/>
    <p:sldId id="293" r:id="rId26"/>
    <p:sldId id="295" r:id="rId27"/>
    <p:sldId id="322" r:id="rId28"/>
    <p:sldId id="323" r:id="rId29"/>
    <p:sldId id="324" r:id="rId30"/>
    <p:sldId id="327" r:id="rId31"/>
    <p:sldId id="325" r:id="rId32"/>
    <p:sldId id="326" r:id="rId33"/>
    <p:sldId id="300" r:id="rId34"/>
    <p:sldId id="304" r:id="rId35"/>
  </p:sldIdLst>
  <p:sldSz cx="9144000" cy="6858000" type="screen4x3"/>
  <p:notesSz cx="6858000" cy="9144000"/>
  <p:defaultTextStyle>
    <a:defPPr>
      <a:defRPr lang="t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C1"/>
    <a:srgbClr val="1AAE9C"/>
    <a:srgbClr val="991EB2"/>
    <a:srgbClr val="FEC923"/>
    <a:srgbClr val="592A8A"/>
    <a:srgbClr val="4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2389" autoAdjust="0"/>
  </p:normalViewPr>
  <p:slideViewPr>
    <p:cSldViewPr snapToGrid="0" snapToObjects="1">
      <p:cViewPr varScale="1">
        <p:scale>
          <a:sx n="81" d="100"/>
          <a:sy n="81" d="100"/>
        </p:scale>
        <p:origin x="1459"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3.jpeg"/><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62142-687E-424A-AFBE-3515F3C89059}"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3B2C0EFA-88CC-4FF7-8254-0CAB7F697A7F}">
      <dgm:prSet phldrT="[Text]" custT="1"/>
      <dgm:spPr>
        <a:solidFill>
          <a:srgbClr val="7030A0"/>
        </a:solidFill>
      </dgm:spPr>
      <dgm:t>
        <a:bodyPr/>
        <a:lstStyle/>
        <a:p>
          <a:r>
            <a:rPr lang="tr" sz="1500" b="1" dirty="0">
              <a:solidFill>
                <a:schemeClr val="bg1"/>
              </a:solidFill>
            </a:rPr>
            <a:t>Tip 2</a:t>
          </a:r>
        </a:p>
      </dgm:t>
    </dgm:pt>
    <dgm:pt modelId="{2169EE35-DDE9-45F1-82BA-A828ADFE7E52}" type="parTrans" cxnId="{52F96D8A-6F02-4A25-B3C4-1B08183FA719}">
      <dgm:prSet/>
      <dgm:spPr/>
      <dgm:t>
        <a:bodyPr/>
        <a:lstStyle/>
        <a:p>
          <a:endParaRPr lang="en-US" sz="1500"/>
        </a:p>
      </dgm:t>
    </dgm:pt>
    <dgm:pt modelId="{9A1F8CBF-507D-4656-8D23-BC1F83E02C35}" type="sibTrans" cxnId="{52F96D8A-6F02-4A25-B3C4-1B08183FA719}">
      <dgm:prSet/>
      <dgm:spPr/>
      <dgm:t>
        <a:bodyPr/>
        <a:lstStyle/>
        <a:p>
          <a:endParaRPr lang="en-US" sz="1500"/>
        </a:p>
      </dgm:t>
    </dgm:pt>
    <dgm:pt modelId="{4FF2B453-F295-4E75-9543-0A839703ABA0}">
      <dgm:prSet phldrT="[Text]" custT="1"/>
      <dgm:spPr>
        <a:solidFill>
          <a:srgbClr val="7030A0"/>
        </a:solidFill>
      </dgm:spPr>
      <dgm:t>
        <a:bodyPr/>
        <a:lstStyle/>
        <a:p>
          <a:r>
            <a:rPr lang="tr" sz="1500" b="1" dirty="0">
              <a:solidFill>
                <a:schemeClr val="bg1"/>
              </a:solidFill>
            </a:rPr>
            <a:t>Sınıf G</a:t>
          </a:r>
        </a:p>
      </dgm:t>
    </dgm:pt>
    <dgm:pt modelId="{5AB51FC4-E7C6-4DCE-B063-C3120D5A6A87}" type="parTrans" cxnId="{D7894CEB-781F-4ECD-BB28-A0723B4E1F1A}">
      <dgm:prSet/>
      <dgm:spPr/>
      <dgm:t>
        <a:bodyPr/>
        <a:lstStyle/>
        <a:p>
          <a:endParaRPr lang="en-US" sz="1500"/>
        </a:p>
      </dgm:t>
    </dgm:pt>
    <dgm:pt modelId="{674CF707-8C5A-482C-A69E-55038F2C0D00}" type="sibTrans" cxnId="{D7894CEB-781F-4ECD-BB28-A0723B4E1F1A}">
      <dgm:prSet/>
      <dgm:spPr/>
      <dgm:t>
        <a:bodyPr/>
        <a:lstStyle/>
        <a:p>
          <a:endParaRPr lang="en-US" sz="1500"/>
        </a:p>
      </dgm:t>
    </dgm:pt>
    <dgm:pt modelId="{46B7C6BA-3595-4827-A9AB-BE418823C25E}">
      <dgm:prSet phldrT="[Text]" custT="1"/>
      <dgm:spPr>
        <a:solidFill>
          <a:srgbClr val="7030A0"/>
        </a:solidFill>
      </dgm:spPr>
      <dgm:t>
        <a:bodyPr/>
        <a:lstStyle/>
        <a:p>
          <a:r>
            <a:rPr lang="tr" sz="1500" b="1" dirty="0">
              <a:solidFill>
                <a:schemeClr val="bg1"/>
              </a:solidFill>
            </a:rPr>
            <a:t>Tip 1</a:t>
          </a:r>
        </a:p>
      </dgm:t>
    </dgm:pt>
    <dgm:pt modelId="{C6342F89-EF81-452F-BD7F-F29F48D89FA0}" type="parTrans" cxnId="{800DDC2E-FA61-434C-A4DD-BF6C38AFB8E1}">
      <dgm:prSet/>
      <dgm:spPr/>
      <dgm:t>
        <a:bodyPr/>
        <a:lstStyle/>
        <a:p>
          <a:endParaRPr lang="en-US" sz="1500"/>
        </a:p>
      </dgm:t>
    </dgm:pt>
    <dgm:pt modelId="{B5FB9F21-417C-48D8-BA90-059A81C4A57D}" type="sibTrans" cxnId="{800DDC2E-FA61-434C-A4DD-BF6C38AFB8E1}">
      <dgm:prSet/>
      <dgm:spPr/>
      <dgm:t>
        <a:bodyPr/>
        <a:lstStyle/>
        <a:p>
          <a:endParaRPr lang="en-US" sz="1500"/>
        </a:p>
      </dgm:t>
    </dgm:pt>
    <dgm:pt modelId="{817E8E95-1221-4025-BB1E-DB99D594BFE7}">
      <dgm:prSet phldrT="[Text]" custT="1"/>
      <dgm:spPr>
        <a:ln w="28575">
          <a:solidFill>
            <a:schemeClr val="accent4">
              <a:lumMod val="60000"/>
              <a:lumOff val="40000"/>
            </a:schemeClr>
          </a:solidFill>
        </a:ln>
      </dgm:spPr>
      <dgm:t>
        <a:bodyPr/>
        <a:lstStyle/>
        <a:p>
          <a:pPr algn="ctr"/>
          <a:r>
            <a:rPr lang="tr" altLang="en-US" sz="1500" b="1" dirty="0" smtClean="0"/>
            <a:t>Başın </a:t>
          </a:r>
          <a:r>
            <a:rPr lang="tr" altLang="en-US" sz="1500" b="1" dirty="0"/>
            <a:t>üstüne gelen bir darbenin darbe kuvvetini azaltmak</a:t>
          </a:r>
          <a:endParaRPr lang="en-US" sz="1500" b="1" dirty="0"/>
        </a:p>
      </dgm:t>
    </dgm:pt>
    <dgm:pt modelId="{1A562257-3B78-4ABB-8185-1437C446F469}" type="sibTrans" cxnId="{9529D523-4527-4A67-86B4-57045E7FF22F}">
      <dgm:prSet/>
      <dgm:spPr/>
      <dgm:t>
        <a:bodyPr/>
        <a:lstStyle/>
        <a:p>
          <a:endParaRPr lang="en-US" sz="1500"/>
        </a:p>
      </dgm:t>
    </dgm:pt>
    <dgm:pt modelId="{7635E3BA-E0E8-4066-A494-2517753D57EE}" type="parTrans" cxnId="{9529D523-4527-4A67-86B4-57045E7FF22F}">
      <dgm:prSet/>
      <dgm:spPr/>
      <dgm:t>
        <a:bodyPr/>
        <a:lstStyle/>
        <a:p>
          <a:endParaRPr lang="en-US" sz="1500"/>
        </a:p>
      </dgm:t>
    </dgm:pt>
    <dgm:pt modelId="{367E0836-F1F4-499B-AE1F-3098A884E845}">
      <dgm:prSet phldrT="[Text]" custT="1"/>
      <dgm:spPr>
        <a:ln w="28575">
          <a:solidFill>
            <a:schemeClr val="accent4">
              <a:lumMod val="60000"/>
              <a:lumOff val="40000"/>
            </a:schemeClr>
          </a:solidFill>
        </a:ln>
      </dgm:spPr>
      <dgm:t>
        <a:bodyPr/>
        <a:lstStyle/>
        <a:p>
          <a:r>
            <a:rPr lang="tr" altLang="en-US" sz="1500" b="1" dirty="0"/>
            <a:t>2200 volta dayanacak şekilde test </a:t>
          </a:r>
          <a:r>
            <a:rPr lang="tr" altLang="en-US" sz="1500" b="1" dirty="0" smtClean="0"/>
            <a:t>edilmiştir.</a:t>
          </a:r>
          <a:endParaRPr lang="en-US" sz="1500" b="1" dirty="0"/>
        </a:p>
      </dgm:t>
    </dgm:pt>
    <dgm:pt modelId="{03AB1229-CBC4-423E-BE7D-E46706F9C913}" type="sibTrans" cxnId="{A1D9B9F7-12B6-4BC4-AC3A-6ED055D7F6F8}">
      <dgm:prSet/>
      <dgm:spPr/>
      <dgm:t>
        <a:bodyPr/>
        <a:lstStyle/>
        <a:p>
          <a:endParaRPr lang="en-US" sz="1500"/>
        </a:p>
      </dgm:t>
    </dgm:pt>
    <dgm:pt modelId="{E161BB8D-B469-47F5-8129-93EEDAB10CA0}" type="parTrans" cxnId="{A1D9B9F7-12B6-4BC4-AC3A-6ED055D7F6F8}">
      <dgm:prSet/>
      <dgm:spPr/>
      <dgm:t>
        <a:bodyPr/>
        <a:lstStyle/>
        <a:p>
          <a:endParaRPr lang="en-US" sz="1500"/>
        </a:p>
      </dgm:t>
    </dgm:pt>
    <dgm:pt modelId="{E50E064F-EEC9-4B0B-B4E9-6A9A0592215A}">
      <dgm:prSet phldrT="[Text]" custT="1"/>
      <dgm:spPr>
        <a:ln w="28575">
          <a:solidFill>
            <a:schemeClr val="accent4">
              <a:lumMod val="60000"/>
              <a:lumOff val="40000"/>
            </a:schemeClr>
          </a:solidFill>
        </a:ln>
      </dgm:spPr>
      <dgm:t>
        <a:bodyPr/>
        <a:lstStyle/>
        <a:p>
          <a:r>
            <a:rPr lang="tr" altLang="en-US" sz="1500" b="1" dirty="0" smtClean="0"/>
            <a:t>Hem </a:t>
          </a:r>
          <a:r>
            <a:rPr lang="tr" altLang="en-US" sz="1500" b="1" dirty="0"/>
            <a:t>yandan darbelere </a:t>
          </a:r>
          <a:r>
            <a:rPr lang="tr" altLang="en-US" sz="1500" b="1" dirty="0" smtClean="0"/>
            <a:t>hem </a:t>
          </a:r>
          <a:r>
            <a:rPr lang="tr" altLang="en-US" sz="1500" b="1" dirty="0"/>
            <a:t>de kafanın üstüne gelen darbelere karşı koruma sağlar</a:t>
          </a:r>
          <a:endParaRPr lang="en-US" sz="1500" b="1" dirty="0"/>
        </a:p>
      </dgm:t>
    </dgm:pt>
    <dgm:pt modelId="{932E03CA-C693-45F7-BE02-A2FCF4B347B3}" type="sibTrans" cxnId="{C5B97581-89AC-43D7-96F0-DC1EAEE8A6CB}">
      <dgm:prSet/>
      <dgm:spPr/>
      <dgm:t>
        <a:bodyPr/>
        <a:lstStyle/>
        <a:p>
          <a:endParaRPr lang="en-US" sz="1500"/>
        </a:p>
      </dgm:t>
    </dgm:pt>
    <dgm:pt modelId="{5DED564D-D712-446D-9E8B-0FDF068C33DF}" type="parTrans" cxnId="{C5B97581-89AC-43D7-96F0-DC1EAEE8A6CB}">
      <dgm:prSet/>
      <dgm:spPr/>
      <dgm:t>
        <a:bodyPr/>
        <a:lstStyle/>
        <a:p>
          <a:endParaRPr lang="en-US" sz="1500"/>
        </a:p>
      </dgm:t>
    </dgm:pt>
    <dgm:pt modelId="{3678C44E-9619-41D2-94B4-52050437BA19}">
      <dgm:prSet custT="1"/>
      <dgm:spPr>
        <a:solidFill>
          <a:srgbClr val="7030A0"/>
        </a:solidFill>
      </dgm:spPr>
      <dgm:t>
        <a:bodyPr/>
        <a:lstStyle/>
        <a:p>
          <a:r>
            <a:rPr lang="tr" sz="1500" b="1" dirty="0"/>
            <a:t>E sınıfı</a:t>
          </a:r>
        </a:p>
      </dgm:t>
    </dgm:pt>
    <dgm:pt modelId="{03F20DB0-72F6-40DC-98ED-E86D682AF8B3}" type="parTrans" cxnId="{8F50A7E6-C21A-474B-AE2D-AA3F81C7A691}">
      <dgm:prSet/>
      <dgm:spPr/>
      <dgm:t>
        <a:bodyPr/>
        <a:lstStyle/>
        <a:p>
          <a:endParaRPr lang="en-US" sz="1500"/>
        </a:p>
      </dgm:t>
    </dgm:pt>
    <dgm:pt modelId="{1F4C6CA3-A1B7-4A59-ACFB-B2BAB1F8CF74}" type="sibTrans" cxnId="{8F50A7E6-C21A-474B-AE2D-AA3F81C7A691}">
      <dgm:prSet/>
      <dgm:spPr/>
      <dgm:t>
        <a:bodyPr/>
        <a:lstStyle/>
        <a:p>
          <a:endParaRPr lang="en-US" sz="1500"/>
        </a:p>
      </dgm:t>
    </dgm:pt>
    <dgm:pt modelId="{53A82523-6AE3-413F-8DC2-E34381B1FB60}">
      <dgm:prSet phldrT="[Text]" custT="1"/>
      <dgm:spPr>
        <a:solidFill>
          <a:srgbClr val="7030A0"/>
        </a:solidFill>
        <a:ln w="28575">
          <a:solidFill>
            <a:schemeClr val="accent4">
              <a:lumMod val="60000"/>
              <a:lumOff val="40000"/>
            </a:schemeClr>
          </a:solidFill>
        </a:ln>
      </dgm:spPr>
      <dgm:t>
        <a:bodyPr/>
        <a:lstStyle/>
        <a:p>
          <a:r>
            <a:rPr lang="tr" altLang="en-US" sz="1500" b="1" dirty="0"/>
            <a:t>C sınıfı</a:t>
          </a:r>
          <a:endParaRPr lang="en-US" sz="1500" b="1" dirty="0"/>
        </a:p>
      </dgm:t>
    </dgm:pt>
    <dgm:pt modelId="{D92797BB-CD89-46F3-A440-1ED9AE3F5C4D}" type="parTrans" cxnId="{8565B527-054F-4164-BD11-A839A7C89436}">
      <dgm:prSet/>
      <dgm:spPr/>
      <dgm:t>
        <a:bodyPr/>
        <a:lstStyle/>
        <a:p>
          <a:endParaRPr lang="en-US" sz="1500"/>
        </a:p>
      </dgm:t>
    </dgm:pt>
    <dgm:pt modelId="{152318FD-3905-45AD-8436-2A7685C0D54F}" type="sibTrans" cxnId="{8565B527-054F-4164-BD11-A839A7C89436}">
      <dgm:prSet/>
      <dgm:spPr/>
      <dgm:t>
        <a:bodyPr/>
        <a:lstStyle/>
        <a:p>
          <a:endParaRPr lang="en-US" sz="1500"/>
        </a:p>
      </dgm:t>
    </dgm:pt>
    <dgm:pt modelId="{E4B5E28D-9A6C-404B-A070-80E04B5FECBB}">
      <dgm:prSet custT="1"/>
      <dgm:spPr>
        <a:ln w="28575">
          <a:solidFill>
            <a:schemeClr val="accent4">
              <a:lumMod val="60000"/>
              <a:lumOff val="40000"/>
            </a:schemeClr>
          </a:solidFill>
        </a:ln>
      </dgm:spPr>
      <dgm:t>
        <a:bodyPr/>
        <a:lstStyle/>
        <a:p>
          <a:r>
            <a:rPr lang="tr" sz="1500" b="1" dirty="0"/>
            <a:t>20.000 volta dayanacak şekilde test </a:t>
          </a:r>
          <a:r>
            <a:rPr lang="tr" sz="1500" b="1" dirty="0" smtClean="0"/>
            <a:t>edilmiştir.</a:t>
          </a:r>
          <a:endParaRPr lang="tr" sz="1500" b="1" dirty="0"/>
        </a:p>
      </dgm:t>
    </dgm:pt>
    <dgm:pt modelId="{E12B7197-8FD6-43B2-8345-A69796EEDA66}" type="parTrans" cxnId="{D4676DE1-5AF0-49F5-93B7-C7C3CB53875C}">
      <dgm:prSet/>
      <dgm:spPr/>
      <dgm:t>
        <a:bodyPr/>
        <a:lstStyle/>
        <a:p>
          <a:endParaRPr lang="en-US" sz="1500"/>
        </a:p>
      </dgm:t>
    </dgm:pt>
    <dgm:pt modelId="{1F51F747-AD6B-43F9-A890-10D5F66A3848}" type="sibTrans" cxnId="{D4676DE1-5AF0-49F5-93B7-C7C3CB53875C}">
      <dgm:prSet/>
      <dgm:spPr/>
      <dgm:t>
        <a:bodyPr/>
        <a:lstStyle/>
        <a:p>
          <a:endParaRPr lang="en-US" sz="1500"/>
        </a:p>
      </dgm:t>
    </dgm:pt>
    <dgm:pt modelId="{1724810D-B7EE-42C1-9F96-E59E3C28BC57}">
      <dgm:prSet custT="1"/>
      <dgm:spPr>
        <a:ln w="28575">
          <a:solidFill>
            <a:schemeClr val="accent4">
              <a:lumMod val="60000"/>
              <a:lumOff val="40000"/>
            </a:schemeClr>
          </a:solidFill>
        </a:ln>
      </dgm:spPr>
      <dgm:t>
        <a:bodyPr/>
        <a:lstStyle/>
        <a:p>
          <a:pPr algn="ctr"/>
          <a:r>
            <a:rPr lang="tr" sz="1500" b="1" dirty="0"/>
            <a:t>Elektrik koruması </a:t>
          </a:r>
          <a:r>
            <a:rPr lang="tr" sz="1500" b="1" dirty="0" smtClean="0"/>
            <a:t>yok.</a:t>
          </a:r>
          <a:endParaRPr lang="tr" sz="1500" b="1" dirty="0"/>
        </a:p>
      </dgm:t>
    </dgm:pt>
    <dgm:pt modelId="{E615F0A5-34CD-43E8-960C-669DC3AA7FD3}" type="parTrans" cxnId="{CF1AF210-4267-4944-B4F2-AF922612458D}">
      <dgm:prSet/>
      <dgm:spPr/>
      <dgm:t>
        <a:bodyPr/>
        <a:lstStyle/>
        <a:p>
          <a:endParaRPr lang="en-US" sz="1500"/>
        </a:p>
      </dgm:t>
    </dgm:pt>
    <dgm:pt modelId="{EA0124CE-2C14-49C7-B302-27A21B985149}" type="sibTrans" cxnId="{CF1AF210-4267-4944-B4F2-AF922612458D}">
      <dgm:prSet/>
      <dgm:spPr/>
      <dgm:t>
        <a:bodyPr/>
        <a:lstStyle/>
        <a:p>
          <a:endParaRPr lang="en-US" sz="1500"/>
        </a:p>
      </dgm:t>
    </dgm:pt>
    <dgm:pt modelId="{97F426CC-59A6-489B-B8F6-E45D7DF4D8AC}" type="pres">
      <dgm:prSet presAssocID="{B5362142-687E-424A-AFBE-3515F3C89059}" presName="Name0" presStyleCnt="0">
        <dgm:presLayoutVars>
          <dgm:chMax val="7"/>
          <dgm:chPref val="5"/>
          <dgm:dir/>
          <dgm:animOne val="branch"/>
          <dgm:animLvl val="lvl"/>
        </dgm:presLayoutVars>
      </dgm:prSet>
      <dgm:spPr/>
      <dgm:t>
        <a:bodyPr/>
        <a:lstStyle/>
        <a:p>
          <a:endParaRPr lang="tr-TR"/>
        </a:p>
      </dgm:t>
    </dgm:pt>
    <dgm:pt modelId="{ACA038CA-2F4A-41E1-AE54-205BE360C7F2}" type="pres">
      <dgm:prSet presAssocID="{53A82523-6AE3-413F-8DC2-E34381B1FB60}" presName="ChildAccent5" presStyleCnt="0"/>
      <dgm:spPr/>
    </dgm:pt>
    <dgm:pt modelId="{217BF639-C013-471E-82B0-961BE0C6F940}" type="pres">
      <dgm:prSet presAssocID="{53A82523-6AE3-413F-8DC2-E34381B1FB60}" presName="ChildAccent" presStyleLbl="alignImgPlace1" presStyleIdx="0" presStyleCnt="5" custScaleX="100095"/>
      <dgm:spPr/>
      <dgm:t>
        <a:bodyPr/>
        <a:lstStyle/>
        <a:p>
          <a:endParaRPr lang="tr-TR"/>
        </a:p>
      </dgm:t>
    </dgm:pt>
    <dgm:pt modelId="{B25CA20C-D91E-4519-80D6-4201367626E4}" type="pres">
      <dgm:prSet presAssocID="{53A82523-6AE3-413F-8DC2-E34381B1FB60}" presName="Child5" presStyleLbl="revTx" presStyleIdx="0" presStyleCnt="0">
        <dgm:presLayoutVars>
          <dgm:chMax val="0"/>
          <dgm:chPref val="0"/>
          <dgm:bulletEnabled val="1"/>
        </dgm:presLayoutVars>
      </dgm:prSet>
      <dgm:spPr/>
      <dgm:t>
        <a:bodyPr/>
        <a:lstStyle/>
        <a:p>
          <a:endParaRPr lang="tr-TR"/>
        </a:p>
      </dgm:t>
    </dgm:pt>
    <dgm:pt modelId="{63BCD064-AC08-4990-B1C4-3952D7D53D41}" type="pres">
      <dgm:prSet presAssocID="{53A82523-6AE3-413F-8DC2-E34381B1FB60}" presName="Parent5" presStyleLbl="node1" presStyleIdx="0" presStyleCnt="5" custScaleY="84099">
        <dgm:presLayoutVars>
          <dgm:chMax val="2"/>
          <dgm:chPref val="1"/>
          <dgm:bulletEnabled val="1"/>
        </dgm:presLayoutVars>
      </dgm:prSet>
      <dgm:spPr/>
      <dgm:t>
        <a:bodyPr/>
        <a:lstStyle/>
        <a:p>
          <a:endParaRPr lang="tr-TR"/>
        </a:p>
      </dgm:t>
    </dgm:pt>
    <dgm:pt modelId="{4838DE4D-55E8-4B45-9FB3-80650A024690}" type="pres">
      <dgm:prSet presAssocID="{3678C44E-9619-41D2-94B4-52050437BA19}" presName="ChildAccent4" presStyleCnt="0"/>
      <dgm:spPr/>
    </dgm:pt>
    <dgm:pt modelId="{E2D6753C-6E96-4339-874C-62170978B5E3}" type="pres">
      <dgm:prSet presAssocID="{3678C44E-9619-41D2-94B4-52050437BA19}" presName="ChildAccent" presStyleLbl="alignImgPlace1" presStyleIdx="1" presStyleCnt="5"/>
      <dgm:spPr/>
      <dgm:t>
        <a:bodyPr/>
        <a:lstStyle/>
        <a:p>
          <a:endParaRPr lang="tr-TR"/>
        </a:p>
      </dgm:t>
    </dgm:pt>
    <dgm:pt modelId="{1FAB8119-620F-46E6-9C29-7E547914D0FB}" type="pres">
      <dgm:prSet presAssocID="{3678C44E-9619-41D2-94B4-52050437BA19}" presName="Child4" presStyleLbl="revTx" presStyleIdx="0" presStyleCnt="0">
        <dgm:presLayoutVars>
          <dgm:chMax val="0"/>
          <dgm:chPref val="0"/>
          <dgm:bulletEnabled val="1"/>
        </dgm:presLayoutVars>
      </dgm:prSet>
      <dgm:spPr/>
      <dgm:t>
        <a:bodyPr/>
        <a:lstStyle/>
        <a:p>
          <a:endParaRPr lang="tr-TR"/>
        </a:p>
      </dgm:t>
    </dgm:pt>
    <dgm:pt modelId="{E7750102-2AEA-4D2F-BC12-107220C6D320}" type="pres">
      <dgm:prSet presAssocID="{3678C44E-9619-41D2-94B4-52050437BA19}" presName="Parent4" presStyleLbl="node1" presStyleIdx="1" presStyleCnt="5">
        <dgm:presLayoutVars>
          <dgm:chMax val="2"/>
          <dgm:chPref val="1"/>
          <dgm:bulletEnabled val="1"/>
        </dgm:presLayoutVars>
      </dgm:prSet>
      <dgm:spPr/>
      <dgm:t>
        <a:bodyPr/>
        <a:lstStyle/>
        <a:p>
          <a:endParaRPr lang="tr-TR"/>
        </a:p>
      </dgm:t>
    </dgm:pt>
    <dgm:pt modelId="{C3F4051E-89C2-429A-8996-4E03ABAEB55E}" type="pres">
      <dgm:prSet presAssocID="{4FF2B453-F295-4E75-9543-0A839703ABA0}" presName="ChildAccent3" presStyleCnt="0"/>
      <dgm:spPr/>
    </dgm:pt>
    <dgm:pt modelId="{17D8D3F6-4367-4F73-A69D-91F1C21C6FCE}" type="pres">
      <dgm:prSet presAssocID="{4FF2B453-F295-4E75-9543-0A839703ABA0}" presName="ChildAccent" presStyleLbl="alignImgPlace1" presStyleIdx="2" presStyleCnt="5"/>
      <dgm:spPr/>
      <dgm:t>
        <a:bodyPr/>
        <a:lstStyle/>
        <a:p>
          <a:endParaRPr lang="tr-TR"/>
        </a:p>
      </dgm:t>
    </dgm:pt>
    <dgm:pt modelId="{D0651160-3746-4880-81EF-338778F89D4D}" type="pres">
      <dgm:prSet presAssocID="{4FF2B453-F295-4E75-9543-0A839703ABA0}" presName="Child3" presStyleLbl="revTx" presStyleIdx="0" presStyleCnt="0">
        <dgm:presLayoutVars>
          <dgm:chMax val="0"/>
          <dgm:chPref val="0"/>
          <dgm:bulletEnabled val="1"/>
        </dgm:presLayoutVars>
      </dgm:prSet>
      <dgm:spPr/>
      <dgm:t>
        <a:bodyPr/>
        <a:lstStyle/>
        <a:p>
          <a:endParaRPr lang="tr-TR"/>
        </a:p>
      </dgm:t>
    </dgm:pt>
    <dgm:pt modelId="{CC14AD52-E3EB-4B51-AD38-95F3F5EF16E7}" type="pres">
      <dgm:prSet presAssocID="{4FF2B453-F295-4E75-9543-0A839703ABA0}" presName="Parent3" presStyleLbl="node1" presStyleIdx="2" presStyleCnt="5">
        <dgm:presLayoutVars>
          <dgm:chMax val="2"/>
          <dgm:chPref val="1"/>
          <dgm:bulletEnabled val="1"/>
        </dgm:presLayoutVars>
      </dgm:prSet>
      <dgm:spPr/>
      <dgm:t>
        <a:bodyPr/>
        <a:lstStyle/>
        <a:p>
          <a:endParaRPr lang="tr-TR"/>
        </a:p>
      </dgm:t>
    </dgm:pt>
    <dgm:pt modelId="{16B76404-AD92-4313-A143-41658D153F61}" type="pres">
      <dgm:prSet presAssocID="{3B2C0EFA-88CC-4FF7-8254-0CAB7F697A7F}" presName="ChildAccent2" presStyleCnt="0"/>
      <dgm:spPr/>
    </dgm:pt>
    <dgm:pt modelId="{0A8CE491-FAFB-459A-952D-E7103B299214}" type="pres">
      <dgm:prSet presAssocID="{3B2C0EFA-88CC-4FF7-8254-0CAB7F697A7F}" presName="ChildAccent" presStyleLbl="alignImgPlace1" presStyleIdx="3" presStyleCnt="5"/>
      <dgm:spPr/>
      <dgm:t>
        <a:bodyPr/>
        <a:lstStyle/>
        <a:p>
          <a:endParaRPr lang="tr-TR"/>
        </a:p>
      </dgm:t>
    </dgm:pt>
    <dgm:pt modelId="{1BF91EB4-259D-4869-A9BC-8CBB267B24CD}" type="pres">
      <dgm:prSet presAssocID="{3B2C0EFA-88CC-4FF7-8254-0CAB7F697A7F}" presName="Child2" presStyleLbl="revTx" presStyleIdx="0" presStyleCnt="0">
        <dgm:presLayoutVars>
          <dgm:chMax val="0"/>
          <dgm:chPref val="0"/>
          <dgm:bulletEnabled val="1"/>
        </dgm:presLayoutVars>
      </dgm:prSet>
      <dgm:spPr/>
      <dgm:t>
        <a:bodyPr/>
        <a:lstStyle/>
        <a:p>
          <a:endParaRPr lang="tr-TR"/>
        </a:p>
      </dgm:t>
    </dgm:pt>
    <dgm:pt modelId="{093F613A-35AE-46D4-BEB8-D73DEE900FA0}" type="pres">
      <dgm:prSet presAssocID="{3B2C0EFA-88CC-4FF7-8254-0CAB7F697A7F}" presName="Parent2" presStyleLbl="node1" presStyleIdx="3" presStyleCnt="5">
        <dgm:presLayoutVars>
          <dgm:chMax val="2"/>
          <dgm:chPref val="1"/>
          <dgm:bulletEnabled val="1"/>
        </dgm:presLayoutVars>
      </dgm:prSet>
      <dgm:spPr/>
      <dgm:t>
        <a:bodyPr/>
        <a:lstStyle/>
        <a:p>
          <a:endParaRPr lang="tr-TR"/>
        </a:p>
      </dgm:t>
    </dgm:pt>
    <dgm:pt modelId="{C1742AFF-DC85-4AA1-AB3C-66C0C7AF1E9A}" type="pres">
      <dgm:prSet presAssocID="{46B7C6BA-3595-4827-A9AB-BE418823C25E}" presName="ChildAccent1" presStyleCnt="0"/>
      <dgm:spPr/>
    </dgm:pt>
    <dgm:pt modelId="{9E377344-B99A-45A5-9516-599D38B67416}" type="pres">
      <dgm:prSet presAssocID="{46B7C6BA-3595-4827-A9AB-BE418823C25E}" presName="ChildAccent" presStyleLbl="alignImgPlace1" presStyleIdx="4" presStyleCnt="5"/>
      <dgm:spPr/>
      <dgm:t>
        <a:bodyPr/>
        <a:lstStyle/>
        <a:p>
          <a:endParaRPr lang="tr-TR"/>
        </a:p>
      </dgm:t>
    </dgm:pt>
    <dgm:pt modelId="{A0694D0C-8FD8-47B6-833C-18A290AAC799}" type="pres">
      <dgm:prSet presAssocID="{46B7C6BA-3595-4827-A9AB-BE418823C25E}" presName="Child1" presStyleLbl="revTx" presStyleIdx="0" presStyleCnt="0">
        <dgm:presLayoutVars>
          <dgm:chMax val="0"/>
          <dgm:chPref val="0"/>
          <dgm:bulletEnabled val="1"/>
        </dgm:presLayoutVars>
      </dgm:prSet>
      <dgm:spPr/>
      <dgm:t>
        <a:bodyPr/>
        <a:lstStyle/>
        <a:p>
          <a:endParaRPr lang="tr-TR"/>
        </a:p>
      </dgm:t>
    </dgm:pt>
    <dgm:pt modelId="{EB702FD7-A606-4936-8ECD-36592F96EABA}" type="pres">
      <dgm:prSet presAssocID="{46B7C6BA-3595-4827-A9AB-BE418823C25E}" presName="Parent1" presStyleLbl="node1" presStyleIdx="4" presStyleCnt="5">
        <dgm:presLayoutVars>
          <dgm:chMax val="2"/>
          <dgm:chPref val="1"/>
          <dgm:bulletEnabled val="1"/>
        </dgm:presLayoutVars>
      </dgm:prSet>
      <dgm:spPr/>
      <dgm:t>
        <a:bodyPr/>
        <a:lstStyle/>
        <a:p>
          <a:endParaRPr lang="tr-TR"/>
        </a:p>
      </dgm:t>
    </dgm:pt>
  </dgm:ptLst>
  <dgm:cxnLst>
    <dgm:cxn modelId="{800DDC2E-FA61-434C-A4DD-BF6C38AFB8E1}" srcId="{B5362142-687E-424A-AFBE-3515F3C89059}" destId="{46B7C6BA-3595-4827-A9AB-BE418823C25E}" srcOrd="0" destOrd="0" parTransId="{C6342F89-EF81-452F-BD7F-F29F48D89FA0}" sibTransId="{B5FB9F21-417C-48D8-BA90-059A81C4A57D}"/>
    <dgm:cxn modelId="{920876D2-785E-44EA-8A07-23EA77CDACC5}" type="presOf" srcId="{3B2C0EFA-88CC-4FF7-8254-0CAB7F697A7F}" destId="{093F613A-35AE-46D4-BEB8-D73DEE900FA0}" srcOrd="0" destOrd="0" presId="urn:microsoft.com/office/officeart/2011/layout/InterconnectedBlockProcess"/>
    <dgm:cxn modelId="{60A9032F-77C7-45EF-BBA9-5FA91D9D7CB8}" type="presOf" srcId="{E50E064F-EEC9-4B0B-B4E9-6A9A0592215A}" destId="{0A8CE491-FAFB-459A-952D-E7103B299214}" srcOrd="0" destOrd="0" presId="urn:microsoft.com/office/officeart/2011/layout/InterconnectedBlockProcess"/>
    <dgm:cxn modelId="{8565B527-054F-4164-BD11-A839A7C89436}" srcId="{B5362142-687E-424A-AFBE-3515F3C89059}" destId="{53A82523-6AE3-413F-8DC2-E34381B1FB60}" srcOrd="4" destOrd="0" parTransId="{D92797BB-CD89-46F3-A440-1ED9AE3F5C4D}" sibTransId="{152318FD-3905-45AD-8436-2A7685C0D54F}"/>
    <dgm:cxn modelId="{F7E4FC4D-51CE-4758-85D1-93BBBE11BF2B}" type="presOf" srcId="{E4B5E28D-9A6C-404B-A070-80E04B5FECBB}" destId="{E2D6753C-6E96-4339-874C-62170978B5E3}" srcOrd="0" destOrd="0" presId="urn:microsoft.com/office/officeart/2011/layout/InterconnectedBlockProcess"/>
    <dgm:cxn modelId="{F1D6DBBC-0783-4CAC-B79F-EEE4E4B83FE4}" type="presOf" srcId="{E4B5E28D-9A6C-404B-A070-80E04B5FECBB}" destId="{1FAB8119-620F-46E6-9C29-7E547914D0FB}" srcOrd="1" destOrd="0" presId="urn:microsoft.com/office/officeart/2011/layout/InterconnectedBlockProcess"/>
    <dgm:cxn modelId="{A1D9B9F7-12B6-4BC4-AC3A-6ED055D7F6F8}" srcId="{4FF2B453-F295-4E75-9543-0A839703ABA0}" destId="{367E0836-F1F4-499B-AE1F-3098A884E845}" srcOrd="0" destOrd="0" parTransId="{E161BB8D-B469-47F5-8129-93EEDAB10CA0}" sibTransId="{03AB1229-CBC4-423E-BE7D-E46706F9C913}"/>
    <dgm:cxn modelId="{C68CA031-78E5-494C-85B3-71937126042B}" type="presOf" srcId="{53A82523-6AE3-413F-8DC2-E34381B1FB60}" destId="{63BCD064-AC08-4990-B1C4-3952D7D53D41}" srcOrd="0" destOrd="0" presId="urn:microsoft.com/office/officeart/2011/layout/InterconnectedBlockProcess"/>
    <dgm:cxn modelId="{4B092559-85D3-44E7-B4AC-D25DD92B234A}" type="presOf" srcId="{367E0836-F1F4-499B-AE1F-3098A884E845}" destId="{17D8D3F6-4367-4F73-A69D-91F1C21C6FCE}" srcOrd="0" destOrd="0" presId="urn:microsoft.com/office/officeart/2011/layout/InterconnectedBlockProcess"/>
    <dgm:cxn modelId="{FA4A6E1E-3EFE-4547-A556-52B6A89E5E8C}" type="presOf" srcId="{817E8E95-1221-4025-BB1E-DB99D594BFE7}" destId="{A0694D0C-8FD8-47B6-833C-18A290AAC799}" srcOrd="1" destOrd="0" presId="urn:microsoft.com/office/officeart/2011/layout/InterconnectedBlockProcess"/>
    <dgm:cxn modelId="{C5B97581-89AC-43D7-96F0-DC1EAEE8A6CB}" srcId="{3B2C0EFA-88CC-4FF7-8254-0CAB7F697A7F}" destId="{E50E064F-EEC9-4B0B-B4E9-6A9A0592215A}" srcOrd="0" destOrd="0" parTransId="{5DED564D-D712-446D-9E8B-0FDF068C33DF}" sibTransId="{932E03CA-C693-45F7-BE02-A2FCF4B347B3}"/>
    <dgm:cxn modelId="{52F96D8A-6F02-4A25-B3C4-1B08183FA719}" srcId="{B5362142-687E-424A-AFBE-3515F3C89059}" destId="{3B2C0EFA-88CC-4FF7-8254-0CAB7F697A7F}" srcOrd="1" destOrd="0" parTransId="{2169EE35-DDE9-45F1-82BA-A828ADFE7E52}" sibTransId="{9A1F8CBF-507D-4656-8D23-BC1F83E02C35}"/>
    <dgm:cxn modelId="{7BA2E902-2874-4ED9-8AAC-C1E610579B3D}" type="presOf" srcId="{817E8E95-1221-4025-BB1E-DB99D594BFE7}" destId="{9E377344-B99A-45A5-9516-599D38B67416}" srcOrd="0" destOrd="0" presId="urn:microsoft.com/office/officeart/2011/layout/InterconnectedBlockProcess"/>
    <dgm:cxn modelId="{81A81514-61B2-4853-8BF0-AAF7D96CAA5D}" type="presOf" srcId="{1724810D-B7EE-42C1-9F96-E59E3C28BC57}" destId="{B25CA20C-D91E-4519-80D6-4201367626E4}" srcOrd="1" destOrd="0" presId="urn:microsoft.com/office/officeart/2011/layout/InterconnectedBlockProcess"/>
    <dgm:cxn modelId="{33DB804B-B251-40E9-9B39-A7E36650FD32}" type="presOf" srcId="{367E0836-F1F4-499B-AE1F-3098A884E845}" destId="{D0651160-3746-4880-81EF-338778F89D4D}" srcOrd="1" destOrd="0" presId="urn:microsoft.com/office/officeart/2011/layout/InterconnectedBlockProcess"/>
    <dgm:cxn modelId="{D1255608-52E9-4A1A-9DBB-DE54F91F3EFB}" type="presOf" srcId="{4FF2B453-F295-4E75-9543-0A839703ABA0}" destId="{CC14AD52-E3EB-4B51-AD38-95F3F5EF16E7}" srcOrd="0" destOrd="0" presId="urn:microsoft.com/office/officeart/2011/layout/InterconnectedBlockProcess"/>
    <dgm:cxn modelId="{8F50A7E6-C21A-474B-AE2D-AA3F81C7A691}" srcId="{B5362142-687E-424A-AFBE-3515F3C89059}" destId="{3678C44E-9619-41D2-94B4-52050437BA19}" srcOrd="3" destOrd="0" parTransId="{03F20DB0-72F6-40DC-98ED-E86D682AF8B3}" sibTransId="{1F4C6CA3-A1B7-4A59-ACFB-B2BAB1F8CF74}"/>
    <dgm:cxn modelId="{FC58CB50-4F4C-4C0E-BB7A-1C0ED9174881}" type="presOf" srcId="{1724810D-B7EE-42C1-9F96-E59E3C28BC57}" destId="{217BF639-C013-471E-82B0-961BE0C6F940}" srcOrd="0" destOrd="0" presId="urn:microsoft.com/office/officeart/2011/layout/InterconnectedBlockProcess"/>
    <dgm:cxn modelId="{FB542E59-496F-4CEB-81B9-F483219F8238}" type="presOf" srcId="{B5362142-687E-424A-AFBE-3515F3C89059}" destId="{97F426CC-59A6-489B-B8F6-E45D7DF4D8AC}" srcOrd="0" destOrd="0" presId="urn:microsoft.com/office/officeart/2011/layout/InterconnectedBlockProcess"/>
    <dgm:cxn modelId="{D4676DE1-5AF0-49F5-93B7-C7C3CB53875C}" srcId="{3678C44E-9619-41D2-94B4-52050437BA19}" destId="{E4B5E28D-9A6C-404B-A070-80E04B5FECBB}" srcOrd="0" destOrd="0" parTransId="{E12B7197-8FD6-43B2-8345-A69796EEDA66}" sibTransId="{1F51F747-AD6B-43F9-A890-10D5F66A3848}"/>
    <dgm:cxn modelId="{A251C193-F0E7-45E3-8226-2D7F14B4C46F}" type="presOf" srcId="{46B7C6BA-3595-4827-A9AB-BE418823C25E}" destId="{EB702FD7-A606-4936-8ECD-36592F96EABA}" srcOrd="0" destOrd="0" presId="urn:microsoft.com/office/officeart/2011/layout/InterconnectedBlockProcess"/>
    <dgm:cxn modelId="{D7894CEB-781F-4ECD-BB28-A0723B4E1F1A}" srcId="{B5362142-687E-424A-AFBE-3515F3C89059}" destId="{4FF2B453-F295-4E75-9543-0A839703ABA0}" srcOrd="2" destOrd="0" parTransId="{5AB51FC4-E7C6-4DCE-B063-C3120D5A6A87}" sibTransId="{674CF707-8C5A-482C-A69E-55038F2C0D00}"/>
    <dgm:cxn modelId="{930C33EA-110D-462D-B449-4C3135A463A9}" type="presOf" srcId="{E50E064F-EEC9-4B0B-B4E9-6A9A0592215A}" destId="{1BF91EB4-259D-4869-A9BC-8CBB267B24CD}" srcOrd="1" destOrd="0" presId="urn:microsoft.com/office/officeart/2011/layout/InterconnectedBlockProcess"/>
    <dgm:cxn modelId="{9529D523-4527-4A67-86B4-57045E7FF22F}" srcId="{46B7C6BA-3595-4827-A9AB-BE418823C25E}" destId="{817E8E95-1221-4025-BB1E-DB99D594BFE7}" srcOrd="0" destOrd="0" parTransId="{7635E3BA-E0E8-4066-A494-2517753D57EE}" sibTransId="{1A562257-3B78-4ABB-8185-1437C446F469}"/>
    <dgm:cxn modelId="{0A3F9231-CE43-4F2A-8AFA-06DFDFBFA7C5}" type="presOf" srcId="{3678C44E-9619-41D2-94B4-52050437BA19}" destId="{E7750102-2AEA-4D2F-BC12-107220C6D320}" srcOrd="0" destOrd="0" presId="urn:microsoft.com/office/officeart/2011/layout/InterconnectedBlockProcess"/>
    <dgm:cxn modelId="{CF1AF210-4267-4944-B4F2-AF922612458D}" srcId="{53A82523-6AE3-413F-8DC2-E34381B1FB60}" destId="{1724810D-B7EE-42C1-9F96-E59E3C28BC57}" srcOrd="0" destOrd="0" parTransId="{E615F0A5-34CD-43E8-960C-669DC3AA7FD3}" sibTransId="{EA0124CE-2C14-49C7-B302-27A21B985149}"/>
    <dgm:cxn modelId="{7D8BFEB4-6EDC-4216-9E2E-8B66489C3390}" type="presParOf" srcId="{97F426CC-59A6-489B-B8F6-E45D7DF4D8AC}" destId="{ACA038CA-2F4A-41E1-AE54-205BE360C7F2}" srcOrd="0" destOrd="0" presId="urn:microsoft.com/office/officeart/2011/layout/InterconnectedBlockProcess"/>
    <dgm:cxn modelId="{4D3EC292-7B94-4C0C-8C8B-AEF8933E9ED2}" type="presParOf" srcId="{ACA038CA-2F4A-41E1-AE54-205BE360C7F2}" destId="{217BF639-C013-471E-82B0-961BE0C6F940}" srcOrd="0" destOrd="0" presId="urn:microsoft.com/office/officeart/2011/layout/InterconnectedBlockProcess"/>
    <dgm:cxn modelId="{74205F35-357A-44BD-B3E3-0D745414DEDC}" type="presParOf" srcId="{97F426CC-59A6-489B-B8F6-E45D7DF4D8AC}" destId="{B25CA20C-D91E-4519-80D6-4201367626E4}" srcOrd="1" destOrd="0" presId="urn:microsoft.com/office/officeart/2011/layout/InterconnectedBlockProcess"/>
    <dgm:cxn modelId="{348B9E7C-A33F-496A-A44D-247ED9408A24}" type="presParOf" srcId="{97F426CC-59A6-489B-B8F6-E45D7DF4D8AC}" destId="{63BCD064-AC08-4990-B1C4-3952D7D53D41}" srcOrd="2" destOrd="0" presId="urn:microsoft.com/office/officeart/2011/layout/InterconnectedBlockProcess"/>
    <dgm:cxn modelId="{82B7C2CE-76AA-4E9A-B962-4D2379B6C6C8}" type="presParOf" srcId="{97F426CC-59A6-489B-B8F6-E45D7DF4D8AC}" destId="{4838DE4D-55E8-4B45-9FB3-80650A024690}" srcOrd="3" destOrd="0" presId="urn:microsoft.com/office/officeart/2011/layout/InterconnectedBlockProcess"/>
    <dgm:cxn modelId="{8003CF55-E17B-4749-B01F-11F9BCA4A433}" type="presParOf" srcId="{4838DE4D-55E8-4B45-9FB3-80650A024690}" destId="{E2D6753C-6E96-4339-874C-62170978B5E3}" srcOrd="0" destOrd="0" presId="urn:microsoft.com/office/officeart/2011/layout/InterconnectedBlockProcess"/>
    <dgm:cxn modelId="{DF7E4BA9-CE0D-4EED-8868-38461922D5F7}" type="presParOf" srcId="{97F426CC-59A6-489B-B8F6-E45D7DF4D8AC}" destId="{1FAB8119-620F-46E6-9C29-7E547914D0FB}" srcOrd="4" destOrd="0" presId="urn:microsoft.com/office/officeart/2011/layout/InterconnectedBlockProcess"/>
    <dgm:cxn modelId="{E33A170C-6235-438E-B8C3-608E22C0970F}" type="presParOf" srcId="{97F426CC-59A6-489B-B8F6-E45D7DF4D8AC}" destId="{E7750102-2AEA-4D2F-BC12-107220C6D320}" srcOrd="5" destOrd="0" presId="urn:microsoft.com/office/officeart/2011/layout/InterconnectedBlockProcess"/>
    <dgm:cxn modelId="{3D802B53-88CC-4F62-BFA0-C97B2E7FF855}" type="presParOf" srcId="{97F426CC-59A6-489B-B8F6-E45D7DF4D8AC}" destId="{C3F4051E-89C2-429A-8996-4E03ABAEB55E}" srcOrd="6" destOrd="0" presId="urn:microsoft.com/office/officeart/2011/layout/InterconnectedBlockProcess"/>
    <dgm:cxn modelId="{21507530-FE5C-4090-B982-2A3371BB8DB6}" type="presParOf" srcId="{C3F4051E-89C2-429A-8996-4E03ABAEB55E}" destId="{17D8D3F6-4367-4F73-A69D-91F1C21C6FCE}" srcOrd="0" destOrd="0" presId="urn:microsoft.com/office/officeart/2011/layout/InterconnectedBlockProcess"/>
    <dgm:cxn modelId="{C02B570D-E87F-4FC9-9F0F-56BC411C6D73}" type="presParOf" srcId="{97F426CC-59A6-489B-B8F6-E45D7DF4D8AC}" destId="{D0651160-3746-4880-81EF-338778F89D4D}" srcOrd="7" destOrd="0" presId="urn:microsoft.com/office/officeart/2011/layout/InterconnectedBlockProcess"/>
    <dgm:cxn modelId="{CDF389AC-82D6-4DD9-8E75-DC8F9AE32E3D}" type="presParOf" srcId="{97F426CC-59A6-489B-B8F6-E45D7DF4D8AC}" destId="{CC14AD52-E3EB-4B51-AD38-95F3F5EF16E7}" srcOrd="8" destOrd="0" presId="urn:microsoft.com/office/officeart/2011/layout/InterconnectedBlockProcess"/>
    <dgm:cxn modelId="{ECABA289-1826-4CFA-9631-AA09BCF7A939}" type="presParOf" srcId="{97F426CC-59A6-489B-B8F6-E45D7DF4D8AC}" destId="{16B76404-AD92-4313-A143-41658D153F61}" srcOrd="9" destOrd="0" presId="urn:microsoft.com/office/officeart/2011/layout/InterconnectedBlockProcess"/>
    <dgm:cxn modelId="{46EE197A-4A14-4F09-8A31-ED62378613C0}" type="presParOf" srcId="{16B76404-AD92-4313-A143-41658D153F61}" destId="{0A8CE491-FAFB-459A-952D-E7103B299214}" srcOrd="0" destOrd="0" presId="urn:microsoft.com/office/officeart/2011/layout/InterconnectedBlockProcess"/>
    <dgm:cxn modelId="{EEF81FA9-C5B3-4194-A164-8234FE7D7219}" type="presParOf" srcId="{97F426CC-59A6-489B-B8F6-E45D7DF4D8AC}" destId="{1BF91EB4-259D-4869-A9BC-8CBB267B24CD}" srcOrd="10" destOrd="0" presId="urn:microsoft.com/office/officeart/2011/layout/InterconnectedBlockProcess"/>
    <dgm:cxn modelId="{A2661A6D-3DC1-4A5C-970A-1A4DDF750F9C}" type="presParOf" srcId="{97F426CC-59A6-489B-B8F6-E45D7DF4D8AC}" destId="{093F613A-35AE-46D4-BEB8-D73DEE900FA0}" srcOrd="11" destOrd="0" presId="urn:microsoft.com/office/officeart/2011/layout/InterconnectedBlockProcess"/>
    <dgm:cxn modelId="{2B102498-5714-4C4E-A025-89BD4CB9C5A6}" type="presParOf" srcId="{97F426CC-59A6-489B-B8F6-E45D7DF4D8AC}" destId="{C1742AFF-DC85-4AA1-AB3C-66C0C7AF1E9A}" srcOrd="12" destOrd="0" presId="urn:microsoft.com/office/officeart/2011/layout/InterconnectedBlockProcess"/>
    <dgm:cxn modelId="{A474A57E-F58E-406D-9F81-81CFE51A20F5}" type="presParOf" srcId="{C1742AFF-DC85-4AA1-AB3C-66C0C7AF1E9A}" destId="{9E377344-B99A-45A5-9516-599D38B67416}" srcOrd="0" destOrd="0" presId="urn:microsoft.com/office/officeart/2011/layout/InterconnectedBlockProcess"/>
    <dgm:cxn modelId="{DDAFE35B-C4E4-463D-A2CB-0FF34BFD77BC}" type="presParOf" srcId="{97F426CC-59A6-489B-B8F6-E45D7DF4D8AC}" destId="{A0694D0C-8FD8-47B6-833C-18A290AAC799}" srcOrd="13" destOrd="0" presId="urn:microsoft.com/office/officeart/2011/layout/InterconnectedBlockProcess"/>
    <dgm:cxn modelId="{9CCFC1EF-04F3-4427-8FD0-A5D4F9F60D3E}" type="presParOf" srcId="{97F426CC-59A6-489B-B8F6-E45D7DF4D8AC}" destId="{EB702FD7-A606-4936-8ECD-36592F96EABA}" srcOrd="14"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62142-687E-424A-AFBE-3515F3C8905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3B2C0EFA-88CC-4FF7-8254-0CAB7F697A7F}">
      <dgm:prSet phldrT="[Text]" custT="1"/>
      <dgm:spPr>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600" b="1" dirty="0">
            <a:solidFill>
              <a:srgbClr val="7030A0"/>
            </a:solidFill>
          </a:endParaRPr>
        </a:p>
      </dgm:t>
    </dgm:pt>
    <dgm:pt modelId="{2169EE35-DDE9-45F1-82BA-A828ADFE7E52}" type="parTrans" cxnId="{52F96D8A-6F02-4A25-B3C4-1B08183FA719}">
      <dgm:prSet/>
      <dgm:spPr/>
      <dgm:t>
        <a:bodyPr/>
        <a:lstStyle/>
        <a:p>
          <a:endParaRPr lang="en-US"/>
        </a:p>
      </dgm:t>
    </dgm:pt>
    <dgm:pt modelId="{9A1F8CBF-507D-4656-8D23-BC1F83E02C35}" type="sibTrans" cxnId="{52F96D8A-6F02-4A25-B3C4-1B08183FA719}">
      <dgm:prSet/>
      <dgm:spPr/>
      <dgm:t>
        <a:bodyPr/>
        <a:lstStyle/>
        <a:p>
          <a:endParaRPr lang="en-US"/>
        </a:p>
      </dgm:t>
    </dgm:pt>
    <dgm:pt modelId="{4FF2B453-F295-4E75-9543-0A839703ABA0}">
      <dgm:prSet phldrT="[Text]" custT="1"/>
      <dgm:spPr>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600" b="1" dirty="0">
            <a:solidFill>
              <a:schemeClr val="bg1"/>
            </a:solidFill>
          </a:endParaRPr>
        </a:p>
      </dgm:t>
    </dgm:pt>
    <dgm:pt modelId="{5AB51FC4-E7C6-4DCE-B063-C3120D5A6A87}" type="parTrans" cxnId="{D7894CEB-781F-4ECD-BB28-A0723B4E1F1A}">
      <dgm:prSet/>
      <dgm:spPr/>
      <dgm:t>
        <a:bodyPr/>
        <a:lstStyle/>
        <a:p>
          <a:endParaRPr lang="en-US"/>
        </a:p>
      </dgm:t>
    </dgm:pt>
    <dgm:pt modelId="{674CF707-8C5A-482C-A69E-55038F2C0D00}" type="sibTrans" cxnId="{D7894CEB-781F-4ECD-BB28-A0723B4E1F1A}">
      <dgm:prSet/>
      <dgm:spPr/>
      <dgm:t>
        <a:bodyPr/>
        <a:lstStyle/>
        <a:p>
          <a:endParaRPr lang="en-US"/>
        </a:p>
      </dgm:t>
    </dgm:pt>
    <dgm:pt modelId="{46B7C6BA-3595-4827-A9AB-BE418823C25E}">
      <dgm:prSet phldrT="[Text]" custT="1"/>
      <dgm:spPr>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600" b="1" dirty="0">
            <a:solidFill>
              <a:schemeClr val="bg1"/>
            </a:solidFill>
          </a:endParaRPr>
        </a:p>
      </dgm:t>
    </dgm:pt>
    <dgm:pt modelId="{C6342F89-EF81-452F-BD7F-F29F48D89FA0}" type="parTrans" cxnId="{800DDC2E-FA61-434C-A4DD-BF6C38AFB8E1}">
      <dgm:prSet/>
      <dgm:spPr/>
      <dgm:t>
        <a:bodyPr/>
        <a:lstStyle/>
        <a:p>
          <a:endParaRPr lang="en-US"/>
        </a:p>
      </dgm:t>
    </dgm:pt>
    <dgm:pt modelId="{B5FB9F21-417C-48D8-BA90-059A81C4A57D}" type="sibTrans" cxnId="{800DDC2E-FA61-434C-A4DD-BF6C38AFB8E1}">
      <dgm:prSet/>
      <dgm:spPr/>
      <dgm:t>
        <a:bodyPr/>
        <a:lstStyle/>
        <a:p>
          <a:endParaRPr lang="en-US"/>
        </a:p>
      </dgm:t>
    </dgm:pt>
    <dgm:pt modelId="{367E0836-F1F4-499B-AE1F-3098A884E845}">
      <dgm:prSet phldrT="[Text]" custT="1"/>
      <dgm:spPr>
        <a:solidFill>
          <a:srgbClr val="FFFF00">
            <a:alpha val="90000"/>
          </a:srgbClr>
        </a:solidFill>
        <a:ln w="28575">
          <a:solidFill>
            <a:srgbClr val="7030A0"/>
          </a:solidFill>
        </a:ln>
      </dgm:spPr>
      <dgm:t>
        <a:bodyPr/>
        <a:lstStyle/>
        <a:p>
          <a:pPr>
            <a:buFontTx/>
            <a:buNone/>
          </a:pPr>
          <a:r>
            <a:rPr lang="tr" altLang="en-US" sz="1400" b="1" dirty="0"/>
            <a:t>Kıvılcımlardan veya pürüzlü yüzeylere sürtünmeden kaynaklanan yaralanmalara karşı koruma sağlayın</a:t>
          </a:r>
          <a:endParaRPr lang="en-US" sz="1400" b="1" dirty="0"/>
        </a:p>
      </dgm:t>
    </dgm:pt>
    <dgm:pt modelId="{03AB1229-CBC4-423E-BE7D-E46706F9C913}" type="sibTrans" cxnId="{A1D9B9F7-12B6-4BC4-AC3A-6ED055D7F6F8}">
      <dgm:prSet/>
      <dgm:spPr/>
      <dgm:t>
        <a:bodyPr/>
        <a:lstStyle/>
        <a:p>
          <a:endParaRPr lang="en-US"/>
        </a:p>
      </dgm:t>
    </dgm:pt>
    <dgm:pt modelId="{E161BB8D-B469-47F5-8129-93EEDAB10CA0}" type="parTrans" cxnId="{A1D9B9F7-12B6-4BC4-AC3A-6ED055D7F6F8}">
      <dgm:prSet/>
      <dgm:spPr/>
      <dgm:t>
        <a:bodyPr/>
        <a:lstStyle/>
        <a:p>
          <a:endParaRPr lang="en-US"/>
        </a:p>
      </dgm:t>
    </dgm:pt>
    <dgm:pt modelId="{E50E064F-EEC9-4B0B-B4E9-6A9A0592215A}">
      <dgm:prSet phldrT="[Text]" custT="1"/>
      <dgm:spPr>
        <a:solidFill>
          <a:srgbClr val="FFFF00">
            <a:alpha val="90000"/>
          </a:srgbClr>
        </a:solidFill>
        <a:ln w="28575">
          <a:solidFill>
            <a:srgbClr val="7030A0"/>
          </a:solidFill>
        </a:ln>
      </dgm:spPr>
      <dgm:t>
        <a:bodyPr/>
        <a:lstStyle/>
        <a:p>
          <a:pPr>
            <a:buFontTx/>
            <a:buNone/>
          </a:pPr>
          <a:r>
            <a:rPr lang="tr" altLang="en-US" sz="1400" b="1" dirty="0"/>
            <a:t>sıcağa veya soğuğa karşı korur ve yalıtır</a:t>
          </a:r>
          <a:endParaRPr lang="en-US" sz="1400" b="1" dirty="0"/>
        </a:p>
      </dgm:t>
    </dgm:pt>
    <dgm:pt modelId="{932E03CA-C693-45F7-BE02-A2FCF4B347B3}" type="sibTrans" cxnId="{C5B97581-89AC-43D7-96F0-DC1EAEE8A6CB}">
      <dgm:prSet/>
      <dgm:spPr/>
      <dgm:t>
        <a:bodyPr/>
        <a:lstStyle/>
        <a:p>
          <a:endParaRPr lang="en-US"/>
        </a:p>
      </dgm:t>
    </dgm:pt>
    <dgm:pt modelId="{5DED564D-D712-446D-9E8B-0FDF068C33DF}" type="parTrans" cxnId="{C5B97581-89AC-43D7-96F0-DC1EAEE8A6CB}">
      <dgm:prSet/>
      <dgm:spPr/>
      <dgm:t>
        <a:bodyPr/>
        <a:lstStyle/>
        <a:p>
          <a:endParaRPr lang="en-US"/>
        </a:p>
      </dgm:t>
    </dgm:pt>
    <dgm:pt modelId="{3678C44E-9619-41D2-94B4-52050437BA19}">
      <dgm:prSet custT="1"/>
      <dgm:spPr>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600" b="1" dirty="0"/>
        </a:p>
      </dgm:t>
    </dgm:pt>
    <dgm:pt modelId="{03F20DB0-72F6-40DC-98ED-E86D682AF8B3}" type="parTrans" cxnId="{8F50A7E6-C21A-474B-AE2D-AA3F81C7A691}">
      <dgm:prSet/>
      <dgm:spPr/>
      <dgm:t>
        <a:bodyPr/>
        <a:lstStyle/>
        <a:p>
          <a:endParaRPr lang="en-US"/>
        </a:p>
      </dgm:t>
    </dgm:pt>
    <dgm:pt modelId="{1F4C6CA3-A1B7-4A59-ACFB-B2BAB1F8CF74}" type="sibTrans" cxnId="{8F50A7E6-C21A-474B-AE2D-AA3F81C7A691}">
      <dgm:prSet/>
      <dgm:spPr/>
      <dgm:t>
        <a:bodyPr/>
        <a:lstStyle/>
        <a:p>
          <a:endParaRPr lang="en-US"/>
        </a:p>
      </dgm:t>
    </dgm:pt>
    <dgm:pt modelId="{53A82523-6AE3-413F-8DC2-E34381B1FB60}">
      <dgm:prSet phldrT="[Text]" custT="1"/>
      <dgm:spPr>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650" b="1" dirty="0"/>
        </a:p>
      </dgm:t>
    </dgm:pt>
    <dgm:pt modelId="{D92797BB-CD89-46F3-A440-1ED9AE3F5C4D}" type="parTrans" cxnId="{8565B527-054F-4164-BD11-A839A7C89436}">
      <dgm:prSet/>
      <dgm:spPr/>
      <dgm:t>
        <a:bodyPr/>
        <a:lstStyle/>
        <a:p>
          <a:endParaRPr lang="en-US"/>
        </a:p>
      </dgm:t>
    </dgm:pt>
    <dgm:pt modelId="{152318FD-3905-45AD-8436-2A7685C0D54F}" type="sibTrans" cxnId="{8565B527-054F-4164-BD11-A839A7C89436}">
      <dgm:prSet/>
      <dgm:spPr/>
      <dgm:t>
        <a:bodyPr/>
        <a:lstStyle/>
        <a:p>
          <a:endParaRPr lang="en-US"/>
        </a:p>
      </dgm:t>
    </dgm:pt>
    <dgm:pt modelId="{E4B5E28D-9A6C-404B-A070-80E04B5FECBB}">
      <dgm:prSet custT="1"/>
      <dgm:spPr>
        <a:solidFill>
          <a:srgbClr val="FFFF00">
            <a:alpha val="90000"/>
          </a:srgbClr>
        </a:solidFill>
        <a:ln w="28575">
          <a:solidFill>
            <a:srgbClr val="7030A0"/>
          </a:solidFill>
        </a:ln>
      </dgm:spPr>
      <dgm:t>
        <a:bodyPr/>
        <a:lstStyle/>
        <a:p>
          <a:pPr>
            <a:buFontTx/>
            <a:buNone/>
          </a:pPr>
          <a:r>
            <a:rPr lang="tr" altLang="en-US" sz="1400" b="1" dirty="0"/>
            <a:t>nitril, vinil, neopren vb. kimyasal maddelere karşı koruma sağlar</a:t>
          </a:r>
          <a:endParaRPr lang="en-US" sz="1400" b="1" dirty="0"/>
        </a:p>
      </dgm:t>
    </dgm:pt>
    <dgm:pt modelId="{E12B7197-8FD6-43B2-8345-A69796EEDA66}" type="parTrans" cxnId="{D4676DE1-5AF0-49F5-93B7-C7C3CB53875C}">
      <dgm:prSet/>
      <dgm:spPr/>
      <dgm:t>
        <a:bodyPr/>
        <a:lstStyle/>
        <a:p>
          <a:endParaRPr lang="en-US"/>
        </a:p>
      </dgm:t>
    </dgm:pt>
    <dgm:pt modelId="{1F51F747-AD6B-43F9-A890-10D5F66A3848}" type="sibTrans" cxnId="{D4676DE1-5AF0-49F5-93B7-C7C3CB53875C}">
      <dgm:prSet/>
      <dgm:spPr/>
      <dgm:t>
        <a:bodyPr/>
        <a:lstStyle/>
        <a:p>
          <a:endParaRPr lang="en-US"/>
        </a:p>
      </dgm:t>
    </dgm:pt>
    <dgm:pt modelId="{1724810D-B7EE-42C1-9F96-E59E3C28BC57}">
      <dgm:prSet custT="1"/>
      <dgm:spPr>
        <a:solidFill>
          <a:srgbClr val="FFFF00">
            <a:alpha val="90000"/>
          </a:srgbClr>
        </a:solidFill>
        <a:ln w="28575">
          <a:solidFill>
            <a:srgbClr val="7030A0"/>
          </a:solidFill>
        </a:ln>
      </dgm:spPr>
      <dgm:t>
        <a:bodyPr/>
        <a:lstStyle/>
        <a:p>
          <a:pPr algn="l">
            <a:buFontTx/>
            <a:buNone/>
          </a:pPr>
          <a:r>
            <a:rPr lang="tr" altLang="en-US" sz="1400" b="1" dirty="0"/>
            <a:t>kesik ve çiziklere karşı; keskin aletlerle yaygın olarak kullanılır</a:t>
          </a:r>
          <a:endParaRPr lang="en-US" sz="1400" b="1" dirty="0"/>
        </a:p>
      </dgm:t>
    </dgm:pt>
    <dgm:pt modelId="{E615F0A5-34CD-43E8-960C-669DC3AA7FD3}" type="parTrans" cxnId="{CF1AF210-4267-4944-B4F2-AF922612458D}">
      <dgm:prSet/>
      <dgm:spPr/>
      <dgm:t>
        <a:bodyPr/>
        <a:lstStyle/>
        <a:p>
          <a:endParaRPr lang="en-US"/>
        </a:p>
      </dgm:t>
    </dgm:pt>
    <dgm:pt modelId="{EA0124CE-2C14-49C7-B302-27A21B985149}" type="sibTrans" cxnId="{CF1AF210-4267-4944-B4F2-AF922612458D}">
      <dgm:prSet/>
      <dgm:spPr/>
      <dgm:t>
        <a:bodyPr/>
        <a:lstStyle/>
        <a:p>
          <a:endParaRPr lang="en-US"/>
        </a:p>
      </dgm:t>
    </dgm:pt>
    <dgm:pt modelId="{A0EA9838-E8D3-4908-A3A2-5B1CBD1A5E65}">
      <dgm:prSet custT="1"/>
      <dgm:spPr>
        <a:blipFill rotWithShape="0">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8575">
          <a:solidFill>
            <a:schemeClr val="accent4">
              <a:lumMod val="60000"/>
              <a:lumOff val="40000"/>
            </a:schemeClr>
          </a:solidFill>
        </a:ln>
      </dgm:spPr>
      <dgm:t>
        <a:bodyPr/>
        <a:lstStyle/>
        <a:p>
          <a:pPr algn="l"/>
          <a:endParaRPr lang="en-US" sz="1800" b="1" dirty="0"/>
        </a:p>
      </dgm:t>
    </dgm:pt>
    <dgm:pt modelId="{29F67AF5-DC66-44BB-9D28-5CC80CF6E321}" type="parTrans" cxnId="{746491FC-3781-41BE-8602-5F52D46AB5AD}">
      <dgm:prSet/>
      <dgm:spPr/>
      <dgm:t>
        <a:bodyPr/>
        <a:lstStyle/>
        <a:p>
          <a:endParaRPr lang="en-US"/>
        </a:p>
      </dgm:t>
    </dgm:pt>
    <dgm:pt modelId="{E5B37A39-EF82-4B73-96EE-33D692CAB253}" type="sibTrans" cxnId="{746491FC-3781-41BE-8602-5F52D46AB5AD}">
      <dgm:prSet/>
      <dgm:spPr/>
      <dgm:t>
        <a:bodyPr/>
        <a:lstStyle/>
        <a:p>
          <a:endParaRPr lang="en-US"/>
        </a:p>
      </dgm:t>
    </dgm:pt>
    <dgm:pt modelId="{53F867F6-238D-4249-913C-E4EA6713A314}">
      <dgm:prSet custT="1"/>
      <dgm:spPr>
        <a:solidFill>
          <a:srgbClr val="FFFF00">
            <a:alpha val="90000"/>
          </a:srgbClr>
        </a:solidFill>
        <a:ln>
          <a:solidFill>
            <a:srgbClr val="7030A0">
              <a:alpha val="90000"/>
            </a:srgbClr>
          </a:solidFill>
        </a:ln>
      </dgm:spPr>
      <dgm:t>
        <a:bodyPr/>
        <a:lstStyle/>
        <a:p>
          <a:pPr>
            <a:buFontTx/>
            <a:buNone/>
          </a:pPr>
          <a:r>
            <a:rPr lang="tr" altLang="en-US" sz="1300" b="1" dirty="0"/>
            <a:t>ellerinizi yoğun ısıdan koruyun; genellikle erimiş malzemelerle kullanılır</a:t>
          </a:r>
          <a:endParaRPr lang="en-US" sz="1300" b="1" dirty="0"/>
        </a:p>
      </dgm:t>
    </dgm:pt>
    <dgm:pt modelId="{2872C570-094F-4B8B-895A-63A796998EDF}" type="parTrans" cxnId="{61C7349C-E68F-4498-92E1-C0F8B09CAF9C}">
      <dgm:prSet/>
      <dgm:spPr/>
      <dgm:t>
        <a:bodyPr/>
        <a:lstStyle/>
        <a:p>
          <a:endParaRPr lang="en-US"/>
        </a:p>
      </dgm:t>
    </dgm:pt>
    <dgm:pt modelId="{047FA648-E9D1-4A1C-B601-56B5B487B902}" type="sibTrans" cxnId="{61C7349C-E68F-4498-92E1-C0F8B09CAF9C}">
      <dgm:prSet/>
      <dgm:spPr/>
      <dgm:t>
        <a:bodyPr/>
        <a:lstStyle/>
        <a:p>
          <a:endParaRPr lang="en-US"/>
        </a:p>
      </dgm:t>
    </dgm:pt>
    <dgm:pt modelId="{2ED39C5A-2D1A-4E79-9E16-B179CB0A8265}">
      <dgm:prSet phldrT="[Text]" custT="1"/>
      <dgm:spPr>
        <a:solidFill>
          <a:srgbClr val="FFFF00">
            <a:alpha val="90000"/>
          </a:srgbClr>
        </a:solidFill>
        <a:ln w="28575">
          <a:solidFill>
            <a:srgbClr val="7030A0"/>
          </a:solidFill>
        </a:ln>
      </dgm:spPr>
      <dgm:t>
        <a:bodyPr/>
        <a:lstStyle/>
        <a:p>
          <a:pPr algn="l">
            <a:buFontTx/>
            <a:buNone/>
          </a:pPr>
          <a:r>
            <a:rPr lang="tr" altLang="en-US" sz="1400" b="1" dirty="0"/>
            <a:t>hafif tahriş edici maddelere karşı korur</a:t>
          </a:r>
          <a:endParaRPr lang="en-US" sz="1000" b="1" dirty="0"/>
        </a:p>
      </dgm:t>
    </dgm:pt>
    <dgm:pt modelId="{1A87F4B7-66C7-43B2-8E72-5B574B6BEBF7}" type="parTrans" cxnId="{530080FC-104D-4D6F-B809-3C6EF49784EF}">
      <dgm:prSet/>
      <dgm:spPr/>
      <dgm:t>
        <a:bodyPr/>
        <a:lstStyle/>
        <a:p>
          <a:endParaRPr lang="en-US"/>
        </a:p>
      </dgm:t>
    </dgm:pt>
    <dgm:pt modelId="{CF686371-E98E-4D25-A2D2-CB831328CD32}" type="sibTrans" cxnId="{530080FC-104D-4D6F-B809-3C6EF49784EF}">
      <dgm:prSet/>
      <dgm:spPr/>
      <dgm:t>
        <a:bodyPr/>
        <a:lstStyle/>
        <a:p>
          <a:endParaRPr lang="en-US"/>
        </a:p>
      </dgm:t>
    </dgm:pt>
    <dgm:pt modelId="{FD50127B-BB92-443C-AAE8-F00D6DFEE3BB}">
      <dgm:prSet phldrT="[Text]" custT="1"/>
      <dgm:spPr>
        <a:solidFill>
          <a:srgbClr val="FFFF00">
            <a:alpha val="90000"/>
          </a:srgbClr>
        </a:solidFill>
        <a:ln w="28575">
          <a:solidFill>
            <a:srgbClr val="7030A0"/>
          </a:solidFill>
        </a:ln>
      </dgm:spPr>
      <dgm:t>
        <a:bodyPr/>
        <a:lstStyle/>
        <a:p>
          <a:endParaRPr lang="en-US" sz="600" b="1" dirty="0"/>
        </a:p>
      </dgm:t>
    </dgm:pt>
    <dgm:pt modelId="{1578E9BA-010E-49E3-9A47-AFBFA84215F3}" type="parTrans" cxnId="{3419E5F7-6D6B-4FA9-8F9F-5412A3912FC4}">
      <dgm:prSet/>
      <dgm:spPr/>
      <dgm:t>
        <a:bodyPr/>
        <a:lstStyle/>
        <a:p>
          <a:endParaRPr lang="en-US"/>
        </a:p>
      </dgm:t>
    </dgm:pt>
    <dgm:pt modelId="{2FF51A78-BDFD-4180-A0DC-41E5F83EBD44}" type="sibTrans" cxnId="{3419E5F7-6D6B-4FA9-8F9F-5412A3912FC4}">
      <dgm:prSet/>
      <dgm:spPr/>
      <dgm:t>
        <a:bodyPr/>
        <a:lstStyle/>
        <a:p>
          <a:endParaRPr lang="en-US"/>
        </a:p>
      </dgm:t>
    </dgm:pt>
    <dgm:pt modelId="{3353B70C-F9FF-4729-9D43-DC2395518394}">
      <dgm:prSet phldrT="[Text]" custT="1"/>
      <dgm:spPr>
        <a:solidFill>
          <a:srgbClr val="FFFF00">
            <a:alpha val="90000"/>
          </a:srgbClr>
        </a:solidFill>
        <a:ln w="28575">
          <a:solidFill>
            <a:srgbClr val="7030A0"/>
          </a:solidFill>
        </a:ln>
      </dgm:spPr>
      <dgm:t>
        <a:bodyPr/>
        <a:lstStyle/>
        <a:p>
          <a:endParaRPr lang="en-US" sz="500" b="1" dirty="0"/>
        </a:p>
      </dgm:t>
    </dgm:pt>
    <dgm:pt modelId="{7B550DC7-00BB-4CFC-A357-E6DE1004F751}" type="parTrans" cxnId="{BC263D52-D556-4E1E-9787-1C2C85FB4BD2}">
      <dgm:prSet/>
      <dgm:spPr/>
      <dgm:t>
        <a:bodyPr/>
        <a:lstStyle/>
        <a:p>
          <a:endParaRPr lang="en-US"/>
        </a:p>
      </dgm:t>
    </dgm:pt>
    <dgm:pt modelId="{E1AA33D4-2600-4F0A-9BE4-8C0100AA674E}" type="sibTrans" cxnId="{BC263D52-D556-4E1E-9787-1C2C85FB4BD2}">
      <dgm:prSet/>
      <dgm:spPr/>
      <dgm:t>
        <a:bodyPr/>
        <a:lstStyle/>
        <a:p>
          <a:endParaRPr lang="en-US"/>
        </a:p>
      </dgm:t>
    </dgm:pt>
    <dgm:pt modelId="{42A8DBD8-7382-4779-991C-C0D9C559F694}">
      <dgm:prSet phldrT="[Text]" custT="1"/>
      <dgm:spPr>
        <a:solidFill>
          <a:srgbClr val="FFFF00">
            <a:alpha val="90000"/>
          </a:srgbClr>
        </a:solidFill>
        <a:ln w="28575">
          <a:solidFill>
            <a:srgbClr val="7030A0"/>
          </a:solidFill>
        </a:ln>
      </dgm:spPr>
      <dgm:t>
        <a:bodyPr/>
        <a:lstStyle/>
        <a:p>
          <a:pPr algn="l">
            <a:buFontTx/>
            <a:buNone/>
          </a:pPr>
          <a:endParaRPr lang="en-US" sz="1000" b="1" dirty="0"/>
        </a:p>
      </dgm:t>
    </dgm:pt>
    <dgm:pt modelId="{A144AC68-3979-4904-AF5E-A63E03EC2FC2}" type="parTrans" cxnId="{73DD1816-C7A6-473A-ADAA-2AA5687AF46D}">
      <dgm:prSet/>
      <dgm:spPr/>
      <dgm:t>
        <a:bodyPr/>
        <a:lstStyle/>
        <a:p>
          <a:endParaRPr lang="en-US"/>
        </a:p>
      </dgm:t>
    </dgm:pt>
    <dgm:pt modelId="{DD06FA1B-52EB-4A67-B5D4-E52BE02B5544}" type="sibTrans" cxnId="{73DD1816-C7A6-473A-ADAA-2AA5687AF46D}">
      <dgm:prSet/>
      <dgm:spPr/>
      <dgm:t>
        <a:bodyPr/>
        <a:lstStyle/>
        <a:p>
          <a:endParaRPr lang="en-US"/>
        </a:p>
      </dgm:t>
    </dgm:pt>
    <dgm:pt modelId="{985561CC-D0FF-4516-ADB0-1F0C92A64ABE}" type="pres">
      <dgm:prSet presAssocID="{B5362142-687E-424A-AFBE-3515F3C89059}" presName="Name0" presStyleCnt="0">
        <dgm:presLayoutVars>
          <dgm:dir/>
          <dgm:animLvl val="lvl"/>
          <dgm:resizeHandles/>
        </dgm:presLayoutVars>
      </dgm:prSet>
      <dgm:spPr/>
      <dgm:t>
        <a:bodyPr/>
        <a:lstStyle/>
        <a:p>
          <a:endParaRPr lang="tr-TR"/>
        </a:p>
      </dgm:t>
    </dgm:pt>
    <dgm:pt modelId="{F8DB2F5D-51E6-4350-B224-5873AB5B192B}" type="pres">
      <dgm:prSet presAssocID="{46B7C6BA-3595-4827-A9AB-BE418823C25E}" presName="linNode" presStyleCnt="0"/>
      <dgm:spPr/>
    </dgm:pt>
    <dgm:pt modelId="{50EB3909-ABAB-47D4-B0EC-53F2E0520E8C}" type="pres">
      <dgm:prSet presAssocID="{46B7C6BA-3595-4827-A9AB-BE418823C25E}" presName="parentShp" presStyleLbl="node1" presStyleIdx="0" presStyleCnt="6" custScaleX="61623">
        <dgm:presLayoutVars>
          <dgm:bulletEnabled val="1"/>
        </dgm:presLayoutVars>
      </dgm:prSet>
      <dgm:spPr/>
      <dgm:t>
        <a:bodyPr/>
        <a:lstStyle/>
        <a:p>
          <a:endParaRPr lang="tr-TR"/>
        </a:p>
      </dgm:t>
    </dgm:pt>
    <dgm:pt modelId="{E52CB7B0-7206-44CF-815C-7AAA90D3F497}" type="pres">
      <dgm:prSet presAssocID="{46B7C6BA-3595-4827-A9AB-BE418823C25E}" presName="childShp" presStyleLbl="bgAccFollowNode1" presStyleIdx="0" presStyleCnt="6" custScaleX="124668">
        <dgm:presLayoutVars>
          <dgm:bulletEnabled val="1"/>
        </dgm:presLayoutVars>
      </dgm:prSet>
      <dgm:spPr/>
      <dgm:t>
        <a:bodyPr/>
        <a:lstStyle/>
        <a:p>
          <a:endParaRPr lang="tr-TR"/>
        </a:p>
      </dgm:t>
    </dgm:pt>
    <dgm:pt modelId="{CD151E7C-FA9A-477F-9879-603027A04A4D}" type="pres">
      <dgm:prSet presAssocID="{B5FB9F21-417C-48D8-BA90-059A81C4A57D}" presName="spacing" presStyleCnt="0"/>
      <dgm:spPr/>
    </dgm:pt>
    <dgm:pt modelId="{DA005A51-6018-4486-8BE3-4718B4793354}" type="pres">
      <dgm:prSet presAssocID="{3B2C0EFA-88CC-4FF7-8254-0CAB7F697A7F}" presName="linNode" presStyleCnt="0"/>
      <dgm:spPr/>
    </dgm:pt>
    <dgm:pt modelId="{CBC5ADF8-A51E-4E08-AE49-29529CC46456}" type="pres">
      <dgm:prSet presAssocID="{3B2C0EFA-88CC-4FF7-8254-0CAB7F697A7F}" presName="parentShp" presStyleLbl="node1" presStyleIdx="1" presStyleCnt="6" custScaleX="76066">
        <dgm:presLayoutVars>
          <dgm:bulletEnabled val="1"/>
        </dgm:presLayoutVars>
      </dgm:prSet>
      <dgm:spPr/>
      <dgm:t>
        <a:bodyPr/>
        <a:lstStyle/>
        <a:p>
          <a:endParaRPr lang="tr-TR"/>
        </a:p>
      </dgm:t>
    </dgm:pt>
    <dgm:pt modelId="{4AA4B253-CDFE-421D-B214-E18EEF2B5AC0}" type="pres">
      <dgm:prSet presAssocID="{3B2C0EFA-88CC-4FF7-8254-0CAB7F697A7F}" presName="childShp" presStyleLbl="bgAccFollowNode1" presStyleIdx="1" presStyleCnt="6" custScaleX="115039" custLinFactNeighborX="1280" custLinFactNeighborY="-1223">
        <dgm:presLayoutVars>
          <dgm:bulletEnabled val="1"/>
        </dgm:presLayoutVars>
      </dgm:prSet>
      <dgm:spPr/>
      <dgm:t>
        <a:bodyPr/>
        <a:lstStyle/>
        <a:p>
          <a:endParaRPr lang="tr-TR"/>
        </a:p>
      </dgm:t>
    </dgm:pt>
    <dgm:pt modelId="{EEF201A5-98A5-4B57-A94E-AEE079AA9784}" type="pres">
      <dgm:prSet presAssocID="{9A1F8CBF-507D-4656-8D23-BC1F83E02C35}" presName="spacing" presStyleCnt="0"/>
      <dgm:spPr/>
    </dgm:pt>
    <dgm:pt modelId="{7D6EC647-C0D1-4462-A180-517C5D9E768B}" type="pres">
      <dgm:prSet presAssocID="{4FF2B453-F295-4E75-9543-0A839703ABA0}" presName="linNode" presStyleCnt="0"/>
      <dgm:spPr/>
    </dgm:pt>
    <dgm:pt modelId="{7B0C33F9-395E-427E-9F8F-C5A61B82D859}" type="pres">
      <dgm:prSet presAssocID="{4FF2B453-F295-4E75-9543-0A839703ABA0}" presName="parentShp" presStyleLbl="node1" presStyleIdx="2" presStyleCnt="6" custScaleX="86382">
        <dgm:presLayoutVars>
          <dgm:bulletEnabled val="1"/>
        </dgm:presLayoutVars>
      </dgm:prSet>
      <dgm:spPr/>
      <dgm:t>
        <a:bodyPr/>
        <a:lstStyle/>
        <a:p>
          <a:endParaRPr lang="tr-TR"/>
        </a:p>
      </dgm:t>
    </dgm:pt>
    <dgm:pt modelId="{38D4441B-7B76-4B36-93C3-C78A60EA83AD}" type="pres">
      <dgm:prSet presAssocID="{4FF2B453-F295-4E75-9543-0A839703ABA0}" presName="childShp" presStyleLbl="bgAccFollowNode1" presStyleIdx="2" presStyleCnt="6" custScaleX="108162">
        <dgm:presLayoutVars>
          <dgm:bulletEnabled val="1"/>
        </dgm:presLayoutVars>
      </dgm:prSet>
      <dgm:spPr/>
      <dgm:t>
        <a:bodyPr/>
        <a:lstStyle/>
        <a:p>
          <a:endParaRPr lang="tr-TR"/>
        </a:p>
      </dgm:t>
    </dgm:pt>
    <dgm:pt modelId="{F62E9CAE-EE7D-4463-8ED2-F8F6A0E96992}" type="pres">
      <dgm:prSet presAssocID="{674CF707-8C5A-482C-A69E-55038F2C0D00}" presName="spacing" presStyleCnt="0"/>
      <dgm:spPr/>
    </dgm:pt>
    <dgm:pt modelId="{9B343B39-EAE0-417F-A8A0-7DABD8E9A7F8}" type="pres">
      <dgm:prSet presAssocID="{3678C44E-9619-41D2-94B4-52050437BA19}" presName="linNode" presStyleCnt="0"/>
      <dgm:spPr/>
    </dgm:pt>
    <dgm:pt modelId="{19398ADF-CAA2-412E-AD45-2467DFC35FB0}" type="pres">
      <dgm:prSet presAssocID="{3678C44E-9619-41D2-94B4-52050437BA19}" presName="parentShp" presStyleLbl="node1" presStyleIdx="3" presStyleCnt="6" custScaleX="88446">
        <dgm:presLayoutVars>
          <dgm:bulletEnabled val="1"/>
        </dgm:presLayoutVars>
      </dgm:prSet>
      <dgm:spPr/>
      <dgm:t>
        <a:bodyPr/>
        <a:lstStyle/>
        <a:p>
          <a:endParaRPr lang="tr-TR"/>
        </a:p>
      </dgm:t>
    </dgm:pt>
    <dgm:pt modelId="{AF2A0E4B-DCA6-43A9-AC9B-B56E28B5642C}" type="pres">
      <dgm:prSet presAssocID="{3678C44E-9619-41D2-94B4-52050437BA19}" presName="childShp" presStyleLbl="bgAccFollowNode1" presStyleIdx="3" presStyleCnt="6" custScaleX="107244">
        <dgm:presLayoutVars>
          <dgm:bulletEnabled val="1"/>
        </dgm:presLayoutVars>
      </dgm:prSet>
      <dgm:spPr/>
      <dgm:t>
        <a:bodyPr/>
        <a:lstStyle/>
        <a:p>
          <a:endParaRPr lang="tr-TR"/>
        </a:p>
      </dgm:t>
    </dgm:pt>
    <dgm:pt modelId="{86AD22A3-EF61-47CB-BF0B-3EDC4185CCE6}" type="pres">
      <dgm:prSet presAssocID="{1F4C6CA3-A1B7-4A59-ACFB-B2BAB1F8CF74}" presName="spacing" presStyleCnt="0"/>
      <dgm:spPr/>
    </dgm:pt>
    <dgm:pt modelId="{F31BCEAF-4E93-4131-B367-35D2F2F5C0FB}" type="pres">
      <dgm:prSet presAssocID="{53A82523-6AE3-413F-8DC2-E34381B1FB60}" presName="linNode" presStyleCnt="0"/>
      <dgm:spPr/>
    </dgm:pt>
    <dgm:pt modelId="{17D92FA6-AD17-4333-9EA4-1E9193AC32F2}" type="pres">
      <dgm:prSet presAssocID="{53A82523-6AE3-413F-8DC2-E34381B1FB60}" presName="parentShp" presStyleLbl="node1" presStyleIdx="4" presStyleCnt="6">
        <dgm:presLayoutVars>
          <dgm:bulletEnabled val="1"/>
        </dgm:presLayoutVars>
      </dgm:prSet>
      <dgm:spPr/>
      <dgm:t>
        <a:bodyPr/>
        <a:lstStyle/>
        <a:p>
          <a:endParaRPr lang="tr-TR"/>
        </a:p>
      </dgm:t>
    </dgm:pt>
    <dgm:pt modelId="{36E0F828-9C61-496C-B18F-4291138B8526}" type="pres">
      <dgm:prSet presAssocID="{53A82523-6AE3-413F-8DC2-E34381B1FB60}" presName="childShp" presStyleLbl="bgAccFollowNode1" presStyleIdx="4" presStyleCnt="6" custScaleX="112513">
        <dgm:presLayoutVars>
          <dgm:bulletEnabled val="1"/>
        </dgm:presLayoutVars>
      </dgm:prSet>
      <dgm:spPr/>
      <dgm:t>
        <a:bodyPr/>
        <a:lstStyle/>
        <a:p>
          <a:endParaRPr lang="tr-TR"/>
        </a:p>
      </dgm:t>
    </dgm:pt>
    <dgm:pt modelId="{C68781F9-22B8-45D7-B2E2-2499E9AF0CFB}" type="pres">
      <dgm:prSet presAssocID="{152318FD-3905-45AD-8436-2A7685C0D54F}" presName="spacing" presStyleCnt="0"/>
      <dgm:spPr/>
    </dgm:pt>
    <dgm:pt modelId="{5D94C06B-8DE6-4F0D-8FAA-E8AA9258ED03}" type="pres">
      <dgm:prSet presAssocID="{A0EA9838-E8D3-4908-A3A2-5B1CBD1A5E65}" presName="linNode" presStyleCnt="0"/>
      <dgm:spPr/>
    </dgm:pt>
    <dgm:pt modelId="{12E67826-5FCF-42E5-A986-A5C237B1DEAD}" type="pres">
      <dgm:prSet presAssocID="{A0EA9838-E8D3-4908-A3A2-5B1CBD1A5E65}" presName="parentShp" presStyleLbl="node1" presStyleIdx="5" presStyleCnt="6">
        <dgm:presLayoutVars>
          <dgm:bulletEnabled val="1"/>
        </dgm:presLayoutVars>
      </dgm:prSet>
      <dgm:spPr/>
      <dgm:t>
        <a:bodyPr/>
        <a:lstStyle/>
        <a:p>
          <a:endParaRPr lang="tr-TR"/>
        </a:p>
      </dgm:t>
    </dgm:pt>
    <dgm:pt modelId="{DDC072ED-AD6A-4872-8E03-46F01897065D}" type="pres">
      <dgm:prSet presAssocID="{A0EA9838-E8D3-4908-A3A2-5B1CBD1A5E65}" presName="childShp" presStyleLbl="bgAccFollowNode1" presStyleIdx="5" presStyleCnt="6">
        <dgm:presLayoutVars>
          <dgm:bulletEnabled val="1"/>
        </dgm:presLayoutVars>
      </dgm:prSet>
      <dgm:spPr/>
      <dgm:t>
        <a:bodyPr/>
        <a:lstStyle/>
        <a:p>
          <a:endParaRPr lang="tr-TR"/>
        </a:p>
      </dgm:t>
    </dgm:pt>
  </dgm:ptLst>
  <dgm:cxnLst>
    <dgm:cxn modelId="{800DDC2E-FA61-434C-A4DD-BF6C38AFB8E1}" srcId="{B5362142-687E-424A-AFBE-3515F3C89059}" destId="{46B7C6BA-3595-4827-A9AB-BE418823C25E}" srcOrd="0" destOrd="0" parTransId="{C6342F89-EF81-452F-BD7F-F29F48D89FA0}" sibTransId="{B5FB9F21-417C-48D8-BA90-059A81C4A57D}"/>
    <dgm:cxn modelId="{6FC39F81-A804-4669-B5DA-55885BD742A8}" type="presOf" srcId="{3B2C0EFA-88CC-4FF7-8254-0CAB7F697A7F}" destId="{CBC5ADF8-A51E-4E08-AE49-29529CC46456}" srcOrd="0" destOrd="0" presId="urn:microsoft.com/office/officeart/2005/8/layout/vList6"/>
    <dgm:cxn modelId="{8565B527-054F-4164-BD11-A839A7C89436}" srcId="{B5362142-687E-424A-AFBE-3515F3C89059}" destId="{53A82523-6AE3-413F-8DC2-E34381B1FB60}" srcOrd="4" destOrd="0" parTransId="{D92797BB-CD89-46F3-A440-1ED9AE3F5C4D}" sibTransId="{152318FD-3905-45AD-8436-2A7685C0D54F}"/>
    <dgm:cxn modelId="{D71792DA-D507-49AF-B3E3-9B001223FDA0}" type="presOf" srcId="{FD50127B-BB92-443C-AAE8-F00D6DFEE3BB}" destId="{4AA4B253-CDFE-421D-B214-E18EEF2B5AC0}" srcOrd="0" destOrd="0" presId="urn:microsoft.com/office/officeart/2005/8/layout/vList6"/>
    <dgm:cxn modelId="{A8C282D1-EC9F-433B-8057-2D239B4EB3AD}" type="presOf" srcId="{E4B5E28D-9A6C-404B-A070-80E04B5FECBB}" destId="{AF2A0E4B-DCA6-43A9-AC9B-B56E28B5642C}" srcOrd="0" destOrd="0" presId="urn:microsoft.com/office/officeart/2005/8/layout/vList6"/>
    <dgm:cxn modelId="{73DD1816-C7A6-473A-ADAA-2AA5687AF46D}" srcId="{46B7C6BA-3595-4827-A9AB-BE418823C25E}" destId="{42A8DBD8-7382-4779-991C-C0D9C559F694}" srcOrd="0" destOrd="0" parTransId="{A144AC68-3979-4904-AF5E-A63E03EC2FC2}" sibTransId="{DD06FA1B-52EB-4A67-B5D4-E52BE02B5544}"/>
    <dgm:cxn modelId="{A1D9B9F7-12B6-4BC4-AC3A-6ED055D7F6F8}" srcId="{4FF2B453-F295-4E75-9543-0A839703ABA0}" destId="{367E0836-F1F4-499B-AE1F-3098A884E845}" srcOrd="1" destOrd="0" parTransId="{E161BB8D-B469-47F5-8129-93EEDAB10CA0}" sibTransId="{03AB1229-CBC4-423E-BE7D-E46706F9C913}"/>
    <dgm:cxn modelId="{AB40FA64-FCED-4429-A9D3-CE1120A9DD6D}" type="presOf" srcId="{3353B70C-F9FF-4729-9D43-DC2395518394}" destId="{38D4441B-7B76-4B36-93C3-C78A60EA83AD}" srcOrd="0" destOrd="0" presId="urn:microsoft.com/office/officeart/2005/8/layout/vList6"/>
    <dgm:cxn modelId="{A9A8A3A6-60AF-450F-A93A-859A49E55BD8}" type="presOf" srcId="{1724810D-B7EE-42C1-9F96-E59E3C28BC57}" destId="{36E0F828-9C61-496C-B18F-4291138B8526}" srcOrd="0" destOrd="0" presId="urn:microsoft.com/office/officeart/2005/8/layout/vList6"/>
    <dgm:cxn modelId="{48FE6CA4-20CA-4473-8A99-56FD253C5E75}" type="presOf" srcId="{46B7C6BA-3595-4827-A9AB-BE418823C25E}" destId="{50EB3909-ABAB-47D4-B0EC-53F2E0520E8C}" srcOrd="0" destOrd="0" presId="urn:microsoft.com/office/officeart/2005/8/layout/vList6"/>
    <dgm:cxn modelId="{BC263D52-D556-4E1E-9787-1C2C85FB4BD2}" srcId="{4FF2B453-F295-4E75-9543-0A839703ABA0}" destId="{3353B70C-F9FF-4729-9D43-DC2395518394}" srcOrd="0" destOrd="0" parTransId="{7B550DC7-00BB-4CFC-A357-E6DE1004F751}" sibTransId="{E1AA33D4-2600-4F0A-9BE4-8C0100AA674E}"/>
    <dgm:cxn modelId="{61C7349C-E68F-4498-92E1-C0F8B09CAF9C}" srcId="{A0EA9838-E8D3-4908-A3A2-5B1CBD1A5E65}" destId="{53F867F6-238D-4249-913C-E4EA6713A314}" srcOrd="0" destOrd="0" parTransId="{2872C570-094F-4B8B-895A-63A796998EDF}" sibTransId="{047FA648-E9D1-4A1C-B601-56B5B487B902}"/>
    <dgm:cxn modelId="{F8FE57EC-65B7-41BE-B093-1B78823CE53E}" type="presOf" srcId="{E50E064F-EEC9-4B0B-B4E9-6A9A0592215A}" destId="{4AA4B253-CDFE-421D-B214-E18EEF2B5AC0}" srcOrd="0" destOrd="1" presId="urn:microsoft.com/office/officeart/2005/8/layout/vList6"/>
    <dgm:cxn modelId="{DACADD86-3B1D-4CB9-9C14-B5B3DB532CB5}" type="presOf" srcId="{B5362142-687E-424A-AFBE-3515F3C89059}" destId="{985561CC-D0FF-4516-ADB0-1F0C92A64ABE}" srcOrd="0" destOrd="0" presId="urn:microsoft.com/office/officeart/2005/8/layout/vList6"/>
    <dgm:cxn modelId="{746491FC-3781-41BE-8602-5F52D46AB5AD}" srcId="{B5362142-687E-424A-AFBE-3515F3C89059}" destId="{A0EA9838-E8D3-4908-A3A2-5B1CBD1A5E65}" srcOrd="5" destOrd="0" parTransId="{29F67AF5-DC66-44BB-9D28-5CC80CF6E321}" sibTransId="{E5B37A39-EF82-4B73-96EE-33D692CAB253}"/>
    <dgm:cxn modelId="{1AEB7C51-BC82-49EA-BBAF-FA7E326C5645}" type="presOf" srcId="{53A82523-6AE3-413F-8DC2-E34381B1FB60}" destId="{17D92FA6-AD17-4333-9EA4-1E9193AC32F2}" srcOrd="0" destOrd="0" presId="urn:microsoft.com/office/officeart/2005/8/layout/vList6"/>
    <dgm:cxn modelId="{C5B97581-89AC-43D7-96F0-DC1EAEE8A6CB}" srcId="{3B2C0EFA-88CC-4FF7-8254-0CAB7F697A7F}" destId="{E50E064F-EEC9-4B0B-B4E9-6A9A0592215A}" srcOrd="1" destOrd="0" parTransId="{5DED564D-D712-446D-9E8B-0FDF068C33DF}" sibTransId="{932E03CA-C693-45F7-BE02-A2FCF4B347B3}"/>
    <dgm:cxn modelId="{9010BA22-CAE2-49F1-A800-00E232026A48}" type="presOf" srcId="{42A8DBD8-7382-4779-991C-C0D9C559F694}" destId="{E52CB7B0-7206-44CF-815C-7AAA90D3F497}" srcOrd="0" destOrd="0" presId="urn:microsoft.com/office/officeart/2005/8/layout/vList6"/>
    <dgm:cxn modelId="{52F96D8A-6F02-4A25-B3C4-1B08183FA719}" srcId="{B5362142-687E-424A-AFBE-3515F3C89059}" destId="{3B2C0EFA-88CC-4FF7-8254-0CAB7F697A7F}" srcOrd="1" destOrd="0" parTransId="{2169EE35-DDE9-45F1-82BA-A828ADFE7E52}" sibTransId="{9A1F8CBF-507D-4656-8D23-BC1F83E02C35}"/>
    <dgm:cxn modelId="{350DB854-76AF-4083-A77C-95F44C9200FC}" type="presOf" srcId="{A0EA9838-E8D3-4908-A3A2-5B1CBD1A5E65}" destId="{12E67826-5FCF-42E5-A986-A5C237B1DEAD}" srcOrd="0" destOrd="0" presId="urn:microsoft.com/office/officeart/2005/8/layout/vList6"/>
    <dgm:cxn modelId="{8F50A7E6-C21A-474B-AE2D-AA3F81C7A691}" srcId="{B5362142-687E-424A-AFBE-3515F3C89059}" destId="{3678C44E-9619-41D2-94B4-52050437BA19}" srcOrd="3" destOrd="0" parTransId="{03F20DB0-72F6-40DC-98ED-E86D682AF8B3}" sibTransId="{1F4C6CA3-A1B7-4A59-ACFB-B2BAB1F8CF74}"/>
    <dgm:cxn modelId="{B5F74E06-B35C-4D46-9DB3-000AA9FCA93A}" type="presOf" srcId="{2ED39C5A-2D1A-4E79-9E16-B179CB0A8265}" destId="{E52CB7B0-7206-44CF-815C-7AAA90D3F497}" srcOrd="0" destOrd="1" presId="urn:microsoft.com/office/officeart/2005/8/layout/vList6"/>
    <dgm:cxn modelId="{15F873AB-2A20-4949-A26E-00F11C0F629A}" type="presOf" srcId="{4FF2B453-F295-4E75-9543-0A839703ABA0}" destId="{7B0C33F9-395E-427E-9F8F-C5A61B82D859}" srcOrd="0" destOrd="0" presId="urn:microsoft.com/office/officeart/2005/8/layout/vList6"/>
    <dgm:cxn modelId="{3201A730-3179-445C-8FB2-04D554A6D034}" type="presOf" srcId="{3678C44E-9619-41D2-94B4-52050437BA19}" destId="{19398ADF-CAA2-412E-AD45-2467DFC35FB0}" srcOrd="0" destOrd="0" presId="urn:microsoft.com/office/officeart/2005/8/layout/vList6"/>
    <dgm:cxn modelId="{3419E5F7-6D6B-4FA9-8F9F-5412A3912FC4}" srcId="{3B2C0EFA-88CC-4FF7-8254-0CAB7F697A7F}" destId="{FD50127B-BB92-443C-AAE8-F00D6DFEE3BB}" srcOrd="0" destOrd="0" parTransId="{1578E9BA-010E-49E3-9A47-AFBFA84215F3}" sibTransId="{2FF51A78-BDFD-4180-A0DC-41E5F83EBD44}"/>
    <dgm:cxn modelId="{D4676DE1-5AF0-49F5-93B7-C7C3CB53875C}" srcId="{3678C44E-9619-41D2-94B4-52050437BA19}" destId="{E4B5E28D-9A6C-404B-A070-80E04B5FECBB}" srcOrd="0" destOrd="0" parTransId="{E12B7197-8FD6-43B2-8345-A69796EEDA66}" sibTransId="{1F51F747-AD6B-43F9-A890-10D5F66A3848}"/>
    <dgm:cxn modelId="{D7894CEB-781F-4ECD-BB28-A0723B4E1F1A}" srcId="{B5362142-687E-424A-AFBE-3515F3C89059}" destId="{4FF2B453-F295-4E75-9543-0A839703ABA0}" srcOrd="2" destOrd="0" parTransId="{5AB51FC4-E7C6-4DCE-B063-C3120D5A6A87}" sibTransId="{674CF707-8C5A-482C-A69E-55038F2C0D00}"/>
    <dgm:cxn modelId="{DF4B3400-7DCB-4A76-A9E2-E73B361FB6D7}" type="presOf" srcId="{53F867F6-238D-4249-913C-E4EA6713A314}" destId="{DDC072ED-AD6A-4872-8E03-46F01897065D}" srcOrd="0" destOrd="0" presId="urn:microsoft.com/office/officeart/2005/8/layout/vList6"/>
    <dgm:cxn modelId="{530080FC-104D-4D6F-B809-3C6EF49784EF}" srcId="{46B7C6BA-3595-4827-A9AB-BE418823C25E}" destId="{2ED39C5A-2D1A-4E79-9E16-B179CB0A8265}" srcOrd="1" destOrd="0" parTransId="{1A87F4B7-66C7-43B2-8E72-5B574B6BEBF7}" sibTransId="{CF686371-E98E-4D25-A2D2-CB831328CD32}"/>
    <dgm:cxn modelId="{D394E2AA-57D2-4047-B0BA-FFBBF23753B8}" type="presOf" srcId="{367E0836-F1F4-499B-AE1F-3098A884E845}" destId="{38D4441B-7B76-4B36-93C3-C78A60EA83AD}" srcOrd="0" destOrd="1" presId="urn:microsoft.com/office/officeart/2005/8/layout/vList6"/>
    <dgm:cxn modelId="{CF1AF210-4267-4944-B4F2-AF922612458D}" srcId="{53A82523-6AE3-413F-8DC2-E34381B1FB60}" destId="{1724810D-B7EE-42C1-9F96-E59E3C28BC57}" srcOrd="0" destOrd="0" parTransId="{E615F0A5-34CD-43E8-960C-669DC3AA7FD3}" sibTransId="{EA0124CE-2C14-49C7-B302-27A21B985149}"/>
    <dgm:cxn modelId="{92407C35-95F6-46B2-B568-E3F59EAD760C}" type="presParOf" srcId="{985561CC-D0FF-4516-ADB0-1F0C92A64ABE}" destId="{F8DB2F5D-51E6-4350-B224-5873AB5B192B}" srcOrd="0" destOrd="0" presId="urn:microsoft.com/office/officeart/2005/8/layout/vList6"/>
    <dgm:cxn modelId="{902749EC-3ACA-42F0-94B7-6D0381A00296}" type="presParOf" srcId="{F8DB2F5D-51E6-4350-B224-5873AB5B192B}" destId="{50EB3909-ABAB-47D4-B0EC-53F2E0520E8C}" srcOrd="0" destOrd="0" presId="urn:microsoft.com/office/officeart/2005/8/layout/vList6"/>
    <dgm:cxn modelId="{A84B0FB8-18ED-4859-AC9A-5EF026C07BEC}" type="presParOf" srcId="{F8DB2F5D-51E6-4350-B224-5873AB5B192B}" destId="{E52CB7B0-7206-44CF-815C-7AAA90D3F497}" srcOrd="1" destOrd="0" presId="urn:microsoft.com/office/officeart/2005/8/layout/vList6"/>
    <dgm:cxn modelId="{A12EB343-D656-44BE-AFDB-D5A81B0ED9CC}" type="presParOf" srcId="{985561CC-D0FF-4516-ADB0-1F0C92A64ABE}" destId="{CD151E7C-FA9A-477F-9879-603027A04A4D}" srcOrd="1" destOrd="0" presId="urn:microsoft.com/office/officeart/2005/8/layout/vList6"/>
    <dgm:cxn modelId="{295AD179-E286-4BD0-94D0-1791550E6BFE}" type="presParOf" srcId="{985561CC-D0FF-4516-ADB0-1F0C92A64ABE}" destId="{DA005A51-6018-4486-8BE3-4718B4793354}" srcOrd="2" destOrd="0" presId="urn:microsoft.com/office/officeart/2005/8/layout/vList6"/>
    <dgm:cxn modelId="{9E961AF4-E721-458C-9FA9-044C7D6CA5F6}" type="presParOf" srcId="{DA005A51-6018-4486-8BE3-4718B4793354}" destId="{CBC5ADF8-A51E-4E08-AE49-29529CC46456}" srcOrd="0" destOrd="0" presId="urn:microsoft.com/office/officeart/2005/8/layout/vList6"/>
    <dgm:cxn modelId="{2651817F-A64F-4644-9FA4-E303282C4FCA}" type="presParOf" srcId="{DA005A51-6018-4486-8BE3-4718B4793354}" destId="{4AA4B253-CDFE-421D-B214-E18EEF2B5AC0}" srcOrd="1" destOrd="0" presId="urn:microsoft.com/office/officeart/2005/8/layout/vList6"/>
    <dgm:cxn modelId="{0C64457B-0B13-4113-8856-F225CE71B941}" type="presParOf" srcId="{985561CC-D0FF-4516-ADB0-1F0C92A64ABE}" destId="{EEF201A5-98A5-4B57-A94E-AEE079AA9784}" srcOrd="3" destOrd="0" presId="urn:microsoft.com/office/officeart/2005/8/layout/vList6"/>
    <dgm:cxn modelId="{895D9387-2765-43A0-9300-17A63E8A1230}" type="presParOf" srcId="{985561CC-D0FF-4516-ADB0-1F0C92A64ABE}" destId="{7D6EC647-C0D1-4462-A180-517C5D9E768B}" srcOrd="4" destOrd="0" presId="urn:microsoft.com/office/officeart/2005/8/layout/vList6"/>
    <dgm:cxn modelId="{EE3880A0-4AF6-412E-A823-75636DD42EC8}" type="presParOf" srcId="{7D6EC647-C0D1-4462-A180-517C5D9E768B}" destId="{7B0C33F9-395E-427E-9F8F-C5A61B82D859}" srcOrd="0" destOrd="0" presId="urn:microsoft.com/office/officeart/2005/8/layout/vList6"/>
    <dgm:cxn modelId="{A2F9F040-2FCC-4790-AF81-635E7E8834B8}" type="presParOf" srcId="{7D6EC647-C0D1-4462-A180-517C5D9E768B}" destId="{38D4441B-7B76-4B36-93C3-C78A60EA83AD}" srcOrd="1" destOrd="0" presId="urn:microsoft.com/office/officeart/2005/8/layout/vList6"/>
    <dgm:cxn modelId="{25CC54D1-B093-4525-B8ED-A4B61AB2261A}" type="presParOf" srcId="{985561CC-D0FF-4516-ADB0-1F0C92A64ABE}" destId="{F62E9CAE-EE7D-4463-8ED2-F8F6A0E96992}" srcOrd="5" destOrd="0" presId="urn:microsoft.com/office/officeart/2005/8/layout/vList6"/>
    <dgm:cxn modelId="{95706EAF-008E-41A3-929E-528457D3186E}" type="presParOf" srcId="{985561CC-D0FF-4516-ADB0-1F0C92A64ABE}" destId="{9B343B39-EAE0-417F-A8A0-7DABD8E9A7F8}" srcOrd="6" destOrd="0" presId="urn:microsoft.com/office/officeart/2005/8/layout/vList6"/>
    <dgm:cxn modelId="{C0E7921B-5321-4924-8BE7-643DDDA85131}" type="presParOf" srcId="{9B343B39-EAE0-417F-A8A0-7DABD8E9A7F8}" destId="{19398ADF-CAA2-412E-AD45-2467DFC35FB0}" srcOrd="0" destOrd="0" presId="urn:microsoft.com/office/officeart/2005/8/layout/vList6"/>
    <dgm:cxn modelId="{C730B97E-A61F-479D-8124-41FA373A401C}" type="presParOf" srcId="{9B343B39-EAE0-417F-A8A0-7DABD8E9A7F8}" destId="{AF2A0E4B-DCA6-43A9-AC9B-B56E28B5642C}" srcOrd="1" destOrd="0" presId="urn:microsoft.com/office/officeart/2005/8/layout/vList6"/>
    <dgm:cxn modelId="{2434D84C-B952-4728-855F-D75D5B780773}" type="presParOf" srcId="{985561CC-D0FF-4516-ADB0-1F0C92A64ABE}" destId="{86AD22A3-EF61-47CB-BF0B-3EDC4185CCE6}" srcOrd="7" destOrd="0" presId="urn:microsoft.com/office/officeart/2005/8/layout/vList6"/>
    <dgm:cxn modelId="{A528AB0D-77BA-48B6-A703-364FCA09D1C5}" type="presParOf" srcId="{985561CC-D0FF-4516-ADB0-1F0C92A64ABE}" destId="{F31BCEAF-4E93-4131-B367-35D2F2F5C0FB}" srcOrd="8" destOrd="0" presId="urn:microsoft.com/office/officeart/2005/8/layout/vList6"/>
    <dgm:cxn modelId="{F56AD197-6C69-43E1-93C8-90519A43018D}" type="presParOf" srcId="{F31BCEAF-4E93-4131-B367-35D2F2F5C0FB}" destId="{17D92FA6-AD17-4333-9EA4-1E9193AC32F2}" srcOrd="0" destOrd="0" presId="urn:microsoft.com/office/officeart/2005/8/layout/vList6"/>
    <dgm:cxn modelId="{AE9D22B7-807F-4DBC-98F3-46AFB7203F7E}" type="presParOf" srcId="{F31BCEAF-4E93-4131-B367-35D2F2F5C0FB}" destId="{36E0F828-9C61-496C-B18F-4291138B8526}" srcOrd="1" destOrd="0" presId="urn:microsoft.com/office/officeart/2005/8/layout/vList6"/>
    <dgm:cxn modelId="{3EB8B460-83CE-4804-98DD-2B369C91AB58}" type="presParOf" srcId="{985561CC-D0FF-4516-ADB0-1F0C92A64ABE}" destId="{C68781F9-22B8-45D7-B2E2-2499E9AF0CFB}" srcOrd="9" destOrd="0" presId="urn:microsoft.com/office/officeart/2005/8/layout/vList6"/>
    <dgm:cxn modelId="{B430C844-2884-409D-A974-69EEAB786DB2}" type="presParOf" srcId="{985561CC-D0FF-4516-ADB0-1F0C92A64ABE}" destId="{5D94C06B-8DE6-4F0D-8FAA-E8AA9258ED03}" srcOrd="10" destOrd="0" presId="urn:microsoft.com/office/officeart/2005/8/layout/vList6"/>
    <dgm:cxn modelId="{E25A23B3-9397-46E4-9E57-3C64168B7DB2}" type="presParOf" srcId="{5D94C06B-8DE6-4F0D-8FAA-E8AA9258ED03}" destId="{12E67826-5FCF-42E5-A986-A5C237B1DEAD}" srcOrd="0" destOrd="0" presId="urn:microsoft.com/office/officeart/2005/8/layout/vList6"/>
    <dgm:cxn modelId="{B4A1EB9C-D1BC-4245-967F-737176C7D2C6}" type="presParOf" srcId="{5D94C06B-8DE6-4F0D-8FAA-E8AA9258ED03}" destId="{DDC072ED-AD6A-4872-8E03-46F01897065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BF639-C013-471E-82B0-961BE0C6F940}">
      <dsp:nvSpPr>
        <dsp:cNvPr id="0" name=""/>
        <dsp:cNvSpPr/>
      </dsp:nvSpPr>
      <dsp:spPr>
        <a:xfrm>
          <a:off x="4709327" y="804243"/>
          <a:ext cx="1179397" cy="2992476"/>
        </a:xfrm>
        <a:prstGeom prst="wedgeRectCallout">
          <a:avLst>
            <a:gd name="adj1" fmla="val 0"/>
            <a:gd name="adj2" fmla="val 0"/>
          </a:avLst>
        </a:prstGeom>
        <a:solidFill>
          <a:schemeClr val="accent1">
            <a:tint val="50000"/>
            <a:hueOff val="0"/>
            <a:satOff val="0"/>
            <a:lumOff val="0"/>
            <a:alphaOff val="0"/>
          </a:schemeClr>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lvl="0" algn="ctr" defTabSz="666750">
            <a:lnSpc>
              <a:spcPct val="90000"/>
            </a:lnSpc>
            <a:spcBef>
              <a:spcPct val="0"/>
            </a:spcBef>
            <a:spcAft>
              <a:spcPct val="35000"/>
            </a:spcAft>
          </a:pPr>
          <a:r>
            <a:rPr lang="tr" sz="1500" b="1" kern="1200" dirty="0"/>
            <a:t>Elektrik koruması </a:t>
          </a:r>
          <a:r>
            <a:rPr lang="tr" sz="1500" b="1" kern="1200" dirty="0" smtClean="0"/>
            <a:t>yok.</a:t>
          </a:r>
          <a:endParaRPr lang="tr" sz="1500" b="1" kern="1200" dirty="0"/>
        </a:p>
      </dsp:txBody>
      <dsp:txXfrm>
        <a:off x="4859036" y="804243"/>
        <a:ext cx="1029688" cy="2992476"/>
      </dsp:txXfrm>
    </dsp:sp>
    <dsp:sp modelId="{63BCD064-AC08-4990-B1C4-3952D7D53D41}">
      <dsp:nvSpPr>
        <dsp:cNvPr id="0" name=""/>
        <dsp:cNvSpPr/>
      </dsp:nvSpPr>
      <dsp:spPr>
        <a:xfrm>
          <a:off x="4709887" y="115603"/>
          <a:ext cx="1178277" cy="629160"/>
        </a:xfrm>
        <a:prstGeom prst="rect">
          <a:avLst/>
        </a:prstGeom>
        <a:solidFill>
          <a:srgbClr val="7030A0"/>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666750">
            <a:lnSpc>
              <a:spcPct val="90000"/>
            </a:lnSpc>
            <a:spcBef>
              <a:spcPct val="0"/>
            </a:spcBef>
            <a:spcAft>
              <a:spcPct val="35000"/>
            </a:spcAft>
          </a:pPr>
          <a:r>
            <a:rPr lang="tr" altLang="en-US" sz="1500" b="1" kern="1200" dirty="0"/>
            <a:t>C sınıfı</a:t>
          </a:r>
          <a:endParaRPr lang="en-US" sz="1500" b="1" kern="1200" dirty="0"/>
        </a:p>
      </dsp:txBody>
      <dsp:txXfrm>
        <a:off x="4709887" y="115603"/>
        <a:ext cx="1178277" cy="629160"/>
      </dsp:txXfrm>
    </dsp:sp>
    <dsp:sp modelId="{E2D6753C-6E96-4339-874C-62170978B5E3}">
      <dsp:nvSpPr>
        <dsp:cNvPr id="0" name=""/>
        <dsp:cNvSpPr/>
      </dsp:nvSpPr>
      <dsp:spPr>
        <a:xfrm>
          <a:off x="3534553" y="804243"/>
          <a:ext cx="1178277" cy="2805446"/>
        </a:xfrm>
        <a:prstGeom prst="wedgeRectCallout">
          <a:avLst>
            <a:gd name="adj1" fmla="val 62500"/>
            <a:gd name="adj2" fmla="val 20830"/>
          </a:avLst>
        </a:prstGeom>
        <a:solidFill>
          <a:schemeClr val="accent1">
            <a:tint val="50000"/>
            <a:hueOff val="0"/>
            <a:satOff val="0"/>
            <a:lumOff val="0"/>
            <a:alphaOff val="0"/>
          </a:schemeClr>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lvl="0" algn="r" defTabSz="666750">
            <a:lnSpc>
              <a:spcPct val="90000"/>
            </a:lnSpc>
            <a:spcBef>
              <a:spcPct val="0"/>
            </a:spcBef>
            <a:spcAft>
              <a:spcPct val="35000"/>
            </a:spcAft>
          </a:pPr>
          <a:r>
            <a:rPr lang="tr" sz="1500" b="1" kern="1200" dirty="0"/>
            <a:t>20.000 volta dayanacak şekilde test </a:t>
          </a:r>
          <a:r>
            <a:rPr lang="tr" sz="1500" b="1" kern="1200" dirty="0" smtClean="0"/>
            <a:t>edilmiştir.</a:t>
          </a:r>
          <a:endParaRPr lang="tr" sz="1500" b="1" kern="1200" dirty="0"/>
        </a:p>
      </dsp:txBody>
      <dsp:txXfrm>
        <a:off x="3684120" y="804243"/>
        <a:ext cx="1028711" cy="2805446"/>
      </dsp:txXfrm>
    </dsp:sp>
    <dsp:sp modelId="{E7750102-2AEA-4D2F-BC12-107220C6D320}">
      <dsp:nvSpPr>
        <dsp:cNvPr id="0" name=""/>
        <dsp:cNvSpPr/>
      </dsp:nvSpPr>
      <dsp:spPr>
        <a:xfrm>
          <a:off x="3534553" y="149639"/>
          <a:ext cx="1178277" cy="65460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666750">
            <a:lnSpc>
              <a:spcPct val="90000"/>
            </a:lnSpc>
            <a:spcBef>
              <a:spcPct val="0"/>
            </a:spcBef>
            <a:spcAft>
              <a:spcPct val="35000"/>
            </a:spcAft>
          </a:pPr>
          <a:r>
            <a:rPr lang="tr" sz="1500" b="1" kern="1200" dirty="0"/>
            <a:t>E sınıfı</a:t>
          </a:r>
        </a:p>
      </dsp:txBody>
      <dsp:txXfrm>
        <a:off x="3534553" y="149639"/>
        <a:ext cx="1178277" cy="654604"/>
      </dsp:txXfrm>
    </dsp:sp>
    <dsp:sp modelId="{17D8D3F6-4367-4F73-A69D-91F1C21C6FCE}">
      <dsp:nvSpPr>
        <dsp:cNvPr id="0" name=""/>
        <dsp:cNvSpPr/>
      </dsp:nvSpPr>
      <dsp:spPr>
        <a:xfrm>
          <a:off x="2356275" y="804243"/>
          <a:ext cx="1178277" cy="2618416"/>
        </a:xfrm>
        <a:prstGeom prst="wedgeRectCallout">
          <a:avLst>
            <a:gd name="adj1" fmla="val 62500"/>
            <a:gd name="adj2" fmla="val 20830"/>
          </a:avLst>
        </a:prstGeom>
        <a:solidFill>
          <a:schemeClr val="accent1">
            <a:tint val="50000"/>
            <a:hueOff val="0"/>
            <a:satOff val="0"/>
            <a:lumOff val="0"/>
            <a:alphaOff val="0"/>
          </a:schemeClr>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lvl="0" algn="r" defTabSz="666750">
            <a:lnSpc>
              <a:spcPct val="90000"/>
            </a:lnSpc>
            <a:spcBef>
              <a:spcPct val="0"/>
            </a:spcBef>
            <a:spcAft>
              <a:spcPct val="35000"/>
            </a:spcAft>
          </a:pPr>
          <a:r>
            <a:rPr lang="tr" altLang="en-US" sz="1500" b="1" kern="1200" dirty="0"/>
            <a:t>2200 volta dayanacak şekilde test </a:t>
          </a:r>
          <a:r>
            <a:rPr lang="tr" altLang="en-US" sz="1500" b="1" kern="1200" dirty="0" smtClean="0"/>
            <a:t>edilmiştir.</a:t>
          </a:r>
          <a:endParaRPr lang="en-US" sz="1500" b="1" kern="1200" dirty="0"/>
        </a:p>
      </dsp:txBody>
      <dsp:txXfrm>
        <a:off x="2505842" y="804243"/>
        <a:ext cx="1028711" cy="2618416"/>
      </dsp:txXfrm>
    </dsp:sp>
    <dsp:sp modelId="{CC14AD52-E3EB-4B51-AD38-95F3F5EF16E7}">
      <dsp:nvSpPr>
        <dsp:cNvPr id="0" name=""/>
        <dsp:cNvSpPr/>
      </dsp:nvSpPr>
      <dsp:spPr>
        <a:xfrm>
          <a:off x="2356275" y="246147"/>
          <a:ext cx="1178277" cy="56108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666750">
            <a:lnSpc>
              <a:spcPct val="90000"/>
            </a:lnSpc>
            <a:spcBef>
              <a:spcPct val="0"/>
            </a:spcBef>
            <a:spcAft>
              <a:spcPct val="35000"/>
            </a:spcAft>
          </a:pPr>
          <a:r>
            <a:rPr lang="tr" sz="1500" b="1" kern="1200" dirty="0">
              <a:solidFill>
                <a:schemeClr val="bg1"/>
              </a:solidFill>
            </a:rPr>
            <a:t>Sınıf G</a:t>
          </a:r>
        </a:p>
      </dsp:txBody>
      <dsp:txXfrm>
        <a:off x="2356275" y="246147"/>
        <a:ext cx="1178277" cy="561089"/>
      </dsp:txXfrm>
    </dsp:sp>
    <dsp:sp modelId="{0A8CE491-FAFB-459A-952D-E7103B299214}">
      <dsp:nvSpPr>
        <dsp:cNvPr id="0" name=""/>
        <dsp:cNvSpPr/>
      </dsp:nvSpPr>
      <dsp:spPr>
        <a:xfrm>
          <a:off x="1177998" y="804243"/>
          <a:ext cx="1178277" cy="2431386"/>
        </a:xfrm>
        <a:prstGeom prst="wedgeRectCallout">
          <a:avLst>
            <a:gd name="adj1" fmla="val 62500"/>
            <a:gd name="adj2" fmla="val 20830"/>
          </a:avLst>
        </a:prstGeom>
        <a:solidFill>
          <a:schemeClr val="accent1">
            <a:tint val="50000"/>
            <a:hueOff val="0"/>
            <a:satOff val="0"/>
            <a:lumOff val="0"/>
            <a:alphaOff val="0"/>
          </a:schemeClr>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lvl="0" algn="r" defTabSz="666750">
            <a:lnSpc>
              <a:spcPct val="90000"/>
            </a:lnSpc>
            <a:spcBef>
              <a:spcPct val="0"/>
            </a:spcBef>
            <a:spcAft>
              <a:spcPct val="35000"/>
            </a:spcAft>
          </a:pPr>
          <a:r>
            <a:rPr lang="tr" altLang="en-US" sz="1500" b="1" kern="1200" dirty="0" smtClean="0"/>
            <a:t>Hem </a:t>
          </a:r>
          <a:r>
            <a:rPr lang="tr" altLang="en-US" sz="1500" b="1" kern="1200" dirty="0"/>
            <a:t>yandan darbelere </a:t>
          </a:r>
          <a:r>
            <a:rPr lang="tr" altLang="en-US" sz="1500" b="1" kern="1200" dirty="0" smtClean="0"/>
            <a:t>hem </a:t>
          </a:r>
          <a:r>
            <a:rPr lang="tr" altLang="en-US" sz="1500" b="1" kern="1200" dirty="0"/>
            <a:t>de kafanın üstüne gelen darbelere karşı koruma sağlar</a:t>
          </a:r>
          <a:endParaRPr lang="en-US" sz="1500" b="1" kern="1200" dirty="0"/>
        </a:p>
      </dsp:txBody>
      <dsp:txXfrm>
        <a:off x="1327564" y="804243"/>
        <a:ext cx="1028711" cy="2431386"/>
      </dsp:txXfrm>
    </dsp:sp>
    <dsp:sp modelId="{093F613A-35AE-46D4-BEB8-D73DEE900FA0}">
      <dsp:nvSpPr>
        <dsp:cNvPr id="0" name=""/>
        <dsp:cNvSpPr/>
      </dsp:nvSpPr>
      <dsp:spPr>
        <a:xfrm>
          <a:off x="1177998" y="336669"/>
          <a:ext cx="1178277" cy="46757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666750">
            <a:lnSpc>
              <a:spcPct val="90000"/>
            </a:lnSpc>
            <a:spcBef>
              <a:spcPct val="0"/>
            </a:spcBef>
            <a:spcAft>
              <a:spcPct val="35000"/>
            </a:spcAft>
          </a:pPr>
          <a:r>
            <a:rPr lang="tr" sz="1500" b="1" kern="1200" dirty="0">
              <a:solidFill>
                <a:schemeClr val="bg1"/>
              </a:solidFill>
            </a:rPr>
            <a:t>Tip 2</a:t>
          </a:r>
        </a:p>
      </dsp:txBody>
      <dsp:txXfrm>
        <a:off x="1177998" y="336669"/>
        <a:ext cx="1178277" cy="467574"/>
      </dsp:txXfrm>
    </dsp:sp>
    <dsp:sp modelId="{9E377344-B99A-45A5-9516-599D38B67416}">
      <dsp:nvSpPr>
        <dsp:cNvPr id="0" name=""/>
        <dsp:cNvSpPr/>
      </dsp:nvSpPr>
      <dsp:spPr>
        <a:xfrm>
          <a:off x="-279" y="804243"/>
          <a:ext cx="1178277" cy="2244357"/>
        </a:xfrm>
        <a:prstGeom prst="wedgeRectCallout">
          <a:avLst>
            <a:gd name="adj1" fmla="val 62500"/>
            <a:gd name="adj2" fmla="val 20830"/>
          </a:avLst>
        </a:prstGeom>
        <a:solidFill>
          <a:schemeClr val="accent1">
            <a:tint val="50000"/>
            <a:hueOff val="0"/>
            <a:satOff val="0"/>
            <a:lumOff val="0"/>
            <a:alphaOff val="0"/>
          </a:schemeClr>
        </a:solid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lvl="0" algn="ctr" defTabSz="666750">
            <a:lnSpc>
              <a:spcPct val="90000"/>
            </a:lnSpc>
            <a:spcBef>
              <a:spcPct val="0"/>
            </a:spcBef>
            <a:spcAft>
              <a:spcPct val="35000"/>
            </a:spcAft>
          </a:pPr>
          <a:r>
            <a:rPr lang="tr" altLang="en-US" sz="1500" b="1" kern="1200" dirty="0" smtClean="0"/>
            <a:t>Başın </a:t>
          </a:r>
          <a:r>
            <a:rPr lang="tr" altLang="en-US" sz="1500" b="1" kern="1200" dirty="0"/>
            <a:t>üstüne gelen bir darbenin darbe kuvvetini azaltmak</a:t>
          </a:r>
          <a:endParaRPr lang="en-US" sz="1500" b="1" kern="1200" dirty="0"/>
        </a:p>
      </dsp:txBody>
      <dsp:txXfrm>
        <a:off x="149286" y="804243"/>
        <a:ext cx="1028711" cy="2244357"/>
      </dsp:txXfrm>
    </dsp:sp>
    <dsp:sp modelId="{EB702FD7-A606-4936-8ECD-36592F96EABA}">
      <dsp:nvSpPr>
        <dsp:cNvPr id="0" name=""/>
        <dsp:cNvSpPr/>
      </dsp:nvSpPr>
      <dsp:spPr>
        <a:xfrm>
          <a:off x="-279" y="430184"/>
          <a:ext cx="1178277" cy="37405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666750">
            <a:lnSpc>
              <a:spcPct val="90000"/>
            </a:lnSpc>
            <a:spcBef>
              <a:spcPct val="0"/>
            </a:spcBef>
            <a:spcAft>
              <a:spcPct val="35000"/>
            </a:spcAft>
          </a:pPr>
          <a:r>
            <a:rPr lang="tr" sz="1500" b="1" kern="1200" dirty="0">
              <a:solidFill>
                <a:schemeClr val="bg1"/>
              </a:solidFill>
            </a:rPr>
            <a:t>Tip 1</a:t>
          </a:r>
        </a:p>
      </dsp:txBody>
      <dsp:txXfrm>
        <a:off x="-279" y="430184"/>
        <a:ext cx="1178277" cy="374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CB7B0-7206-44CF-815C-7AAA90D3F497}">
      <dsp:nvSpPr>
        <dsp:cNvPr id="0" name=""/>
        <dsp:cNvSpPr/>
      </dsp:nvSpPr>
      <dsp:spPr>
        <a:xfrm>
          <a:off x="1940732" y="693"/>
          <a:ext cx="5824394" cy="873191"/>
        </a:xfrm>
        <a:prstGeom prst="rightArrow">
          <a:avLst>
            <a:gd name="adj1" fmla="val 75000"/>
            <a:gd name="adj2" fmla="val 50000"/>
          </a:avLst>
        </a:prstGeom>
        <a:solidFill>
          <a:srgbClr val="FFFF00">
            <a:alpha val="90000"/>
          </a:srgbClr>
        </a:solidFill>
        <a:ln w="285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FontTx/>
            <a:buChar char="••"/>
          </a:pPr>
          <a:endParaRPr lang="en-US" sz="1000" b="1" kern="1200" dirty="0"/>
        </a:p>
        <a:p>
          <a:pPr marL="114300" lvl="1" indent="-114300" algn="l" defTabSz="622300">
            <a:lnSpc>
              <a:spcPct val="90000"/>
            </a:lnSpc>
            <a:spcBef>
              <a:spcPct val="0"/>
            </a:spcBef>
            <a:spcAft>
              <a:spcPct val="15000"/>
            </a:spcAft>
            <a:buFontTx/>
            <a:buChar char="••"/>
          </a:pPr>
          <a:r>
            <a:rPr lang="tr" altLang="en-US" sz="1400" b="1" kern="1200" dirty="0"/>
            <a:t>hafif tahriş edici maddelere karşı korur</a:t>
          </a:r>
          <a:endParaRPr lang="en-US" sz="1000" b="1" kern="1200" dirty="0"/>
        </a:p>
      </dsp:txBody>
      <dsp:txXfrm>
        <a:off x="1940732" y="109842"/>
        <a:ext cx="5496947" cy="654893"/>
      </dsp:txXfrm>
    </dsp:sp>
    <dsp:sp modelId="{50EB3909-ABAB-47D4-B0EC-53F2E0520E8C}">
      <dsp:nvSpPr>
        <dsp:cNvPr id="0" name=""/>
        <dsp:cNvSpPr/>
      </dsp:nvSpPr>
      <dsp:spPr>
        <a:xfrm>
          <a:off x="21412" y="693"/>
          <a:ext cx="1919319" cy="873191"/>
        </a:xfrm>
        <a:prstGeom prst="roundRect">
          <a:avLst/>
        </a:prstGeom>
        <a:blipFill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endParaRPr lang="en-US" sz="1600" b="1" kern="1200" dirty="0">
            <a:solidFill>
              <a:schemeClr val="bg1"/>
            </a:solidFill>
          </a:endParaRPr>
        </a:p>
      </dsp:txBody>
      <dsp:txXfrm>
        <a:off x="64038" y="43319"/>
        <a:ext cx="1834067" cy="787939"/>
      </dsp:txXfrm>
    </dsp:sp>
    <dsp:sp modelId="{4AA4B253-CDFE-421D-B214-E18EEF2B5AC0}">
      <dsp:nvSpPr>
        <dsp:cNvPr id="0" name=""/>
        <dsp:cNvSpPr/>
      </dsp:nvSpPr>
      <dsp:spPr>
        <a:xfrm>
          <a:off x="2412005" y="950524"/>
          <a:ext cx="5374534" cy="873191"/>
        </a:xfrm>
        <a:prstGeom prst="rightArrow">
          <a:avLst>
            <a:gd name="adj1" fmla="val 75000"/>
            <a:gd name="adj2" fmla="val 50000"/>
          </a:avLst>
        </a:prstGeom>
        <a:solidFill>
          <a:srgbClr val="FFFF00">
            <a:alpha val="90000"/>
          </a:srgbClr>
        </a:solidFill>
        <a:ln w="285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t" anchorCtr="0">
          <a:noAutofit/>
        </a:bodyPr>
        <a:lstStyle/>
        <a:p>
          <a:pPr marL="57150" lvl="1" indent="-57150" algn="l" defTabSz="266700">
            <a:lnSpc>
              <a:spcPct val="90000"/>
            </a:lnSpc>
            <a:spcBef>
              <a:spcPct val="0"/>
            </a:spcBef>
            <a:spcAft>
              <a:spcPct val="15000"/>
            </a:spcAft>
            <a:buChar char="••"/>
          </a:pPr>
          <a:endParaRPr lang="en-US" sz="600" b="1" kern="1200" dirty="0"/>
        </a:p>
        <a:p>
          <a:pPr marL="114300" lvl="1" indent="-114300" algn="l" defTabSz="622300">
            <a:lnSpc>
              <a:spcPct val="90000"/>
            </a:lnSpc>
            <a:spcBef>
              <a:spcPct val="0"/>
            </a:spcBef>
            <a:spcAft>
              <a:spcPct val="15000"/>
            </a:spcAft>
            <a:buFontTx/>
            <a:buChar char="••"/>
          </a:pPr>
          <a:r>
            <a:rPr lang="tr" altLang="en-US" sz="1400" b="1" kern="1200" dirty="0"/>
            <a:t>sıcağa veya soğuğa karşı korur ve yalıtır</a:t>
          </a:r>
          <a:endParaRPr lang="en-US" sz="1400" b="1" kern="1200" dirty="0"/>
        </a:p>
      </dsp:txBody>
      <dsp:txXfrm>
        <a:off x="2412005" y="1059673"/>
        <a:ext cx="5047087" cy="654893"/>
      </dsp:txXfrm>
    </dsp:sp>
    <dsp:sp modelId="{CBC5ADF8-A51E-4E08-AE49-29529CC46456}">
      <dsp:nvSpPr>
        <dsp:cNvPr id="0" name=""/>
        <dsp:cNvSpPr/>
      </dsp:nvSpPr>
      <dsp:spPr>
        <a:xfrm>
          <a:off x="21420" y="961203"/>
          <a:ext cx="2369163" cy="873191"/>
        </a:xfrm>
        <a:prstGeom prst="roundRect">
          <a:avLst/>
        </a:prstGeom>
        <a:blipFill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endParaRPr lang="en-US" sz="1600" b="1" kern="1200" dirty="0">
            <a:solidFill>
              <a:srgbClr val="7030A0"/>
            </a:solidFill>
          </a:endParaRPr>
        </a:p>
      </dsp:txBody>
      <dsp:txXfrm>
        <a:off x="64046" y="1003829"/>
        <a:ext cx="2283911" cy="787939"/>
      </dsp:txXfrm>
    </dsp:sp>
    <dsp:sp modelId="{38D4441B-7B76-4B36-93C3-C78A60EA83AD}">
      <dsp:nvSpPr>
        <dsp:cNvPr id="0" name=""/>
        <dsp:cNvSpPr/>
      </dsp:nvSpPr>
      <dsp:spPr>
        <a:xfrm>
          <a:off x="2711880" y="1921714"/>
          <a:ext cx="5053246" cy="873191"/>
        </a:xfrm>
        <a:prstGeom prst="rightArrow">
          <a:avLst>
            <a:gd name="adj1" fmla="val 75000"/>
            <a:gd name="adj2" fmla="val 50000"/>
          </a:avLst>
        </a:prstGeom>
        <a:solidFill>
          <a:srgbClr val="FFFF00">
            <a:alpha val="90000"/>
          </a:srgbClr>
        </a:solidFill>
        <a:ln w="285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t" anchorCtr="0">
          <a:noAutofit/>
        </a:bodyPr>
        <a:lstStyle/>
        <a:p>
          <a:pPr marL="57150" lvl="1" indent="-57150" algn="l" defTabSz="222250">
            <a:lnSpc>
              <a:spcPct val="90000"/>
            </a:lnSpc>
            <a:spcBef>
              <a:spcPct val="0"/>
            </a:spcBef>
            <a:spcAft>
              <a:spcPct val="15000"/>
            </a:spcAft>
            <a:buChar char="••"/>
          </a:pPr>
          <a:endParaRPr lang="en-US" sz="500" b="1" kern="1200" dirty="0"/>
        </a:p>
        <a:p>
          <a:pPr marL="114300" lvl="1" indent="-114300" algn="l" defTabSz="622300">
            <a:lnSpc>
              <a:spcPct val="90000"/>
            </a:lnSpc>
            <a:spcBef>
              <a:spcPct val="0"/>
            </a:spcBef>
            <a:spcAft>
              <a:spcPct val="15000"/>
            </a:spcAft>
            <a:buFontTx/>
            <a:buChar char="••"/>
          </a:pPr>
          <a:r>
            <a:rPr lang="tr" altLang="en-US" sz="1400" b="1" kern="1200" dirty="0"/>
            <a:t>Kıvılcımlardan veya pürüzlü yüzeylere sürtünmeden kaynaklanan yaralanmalara karşı koruma sağlayın</a:t>
          </a:r>
          <a:endParaRPr lang="en-US" sz="1400" b="1" kern="1200" dirty="0"/>
        </a:p>
      </dsp:txBody>
      <dsp:txXfrm>
        <a:off x="2711880" y="2030863"/>
        <a:ext cx="4725799" cy="654893"/>
      </dsp:txXfrm>
    </dsp:sp>
    <dsp:sp modelId="{7B0C33F9-395E-427E-9F8F-C5A61B82D859}">
      <dsp:nvSpPr>
        <dsp:cNvPr id="0" name=""/>
        <dsp:cNvSpPr/>
      </dsp:nvSpPr>
      <dsp:spPr>
        <a:xfrm>
          <a:off x="21412" y="1921714"/>
          <a:ext cx="2690467" cy="873191"/>
        </a:xfrm>
        <a:prstGeom prst="roundRect">
          <a:avLst/>
        </a:prstGeom>
        <a:blipFill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endParaRPr lang="en-US" sz="1600" b="1" kern="1200" dirty="0">
            <a:solidFill>
              <a:schemeClr val="bg1"/>
            </a:solidFill>
          </a:endParaRPr>
        </a:p>
      </dsp:txBody>
      <dsp:txXfrm>
        <a:off x="64038" y="1964340"/>
        <a:ext cx="2605215" cy="787939"/>
      </dsp:txXfrm>
    </dsp:sp>
    <dsp:sp modelId="{AF2A0E4B-DCA6-43A9-AC9B-B56E28B5642C}">
      <dsp:nvSpPr>
        <dsp:cNvPr id="0" name=""/>
        <dsp:cNvSpPr/>
      </dsp:nvSpPr>
      <dsp:spPr>
        <a:xfrm>
          <a:off x="2765467" y="2882224"/>
          <a:ext cx="5010358" cy="873191"/>
        </a:xfrm>
        <a:prstGeom prst="rightArrow">
          <a:avLst>
            <a:gd name="adj1" fmla="val 75000"/>
            <a:gd name="adj2" fmla="val 50000"/>
          </a:avLst>
        </a:prstGeom>
        <a:solidFill>
          <a:srgbClr val="FFFF00">
            <a:alpha val="90000"/>
          </a:srgbClr>
        </a:solidFill>
        <a:ln w="285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FontTx/>
            <a:buChar char="••"/>
          </a:pPr>
          <a:r>
            <a:rPr lang="tr" altLang="en-US" sz="1400" b="1" kern="1200" dirty="0"/>
            <a:t>nitril, vinil, neopren vb. kimyasal maddelere karşı koruma sağlar</a:t>
          </a:r>
          <a:endParaRPr lang="en-US" sz="1400" b="1" kern="1200" dirty="0"/>
        </a:p>
      </dsp:txBody>
      <dsp:txXfrm>
        <a:off x="2765467" y="2991373"/>
        <a:ext cx="4682911" cy="654893"/>
      </dsp:txXfrm>
    </dsp:sp>
    <dsp:sp modelId="{19398ADF-CAA2-412E-AD45-2467DFC35FB0}">
      <dsp:nvSpPr>
        <dsp:cNvPr id="0" name=""/>
        <dsp:cNvSpPr/>
      </dsp:nvSpPr>
      <dsp:spPr>
        <a:xfrm>
          <a:off x="10714" y="2882224"/>
          <a:ext cx="2754753" cy="873191"/>
        </a:xfrm>
        <a:prstGeom prst="roundRect">
          <a:avLst/>
        </a:prstGeom>
        <a:blipFill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endParaRPr lang="en-US" sz="1600" b="1" kern="1200" dirty="0"/>
        </a:p>
      </dsp:txBody>
      <dsp:txXfrm>
        <a:off x="53340" y="2924850"/>
        <a:ext cx="2669501" cy="787939"/>
      </dsp:txXfrm>
    </dsp:sp>
    <dsp:sp modelId="{36E0F828-9C61-496C-B18F-4291138B8526}">
      <dsp:nvSpPr>
        <dsp:cNvPr id="0" name=""/>
        <dsp:cNvSpPr/>
      </dsp:nvSpPr>
      <dsp:spPr>
        <a:xfrm>
          <a:off x="2897618" y="3842735"/>
          <a:ext cx="4886922" cy="873191"/>
        </a:xfrm>
        <a:prstGeom prst="rightArrow">
          <a:avLst>
            <a:gd name="adj1" fmla="val 75000"/>
            <a:gd name="adj2" fmla="val 50000"/>
          </a:avLst>
        </a:prstGeom>
        <a:solidFill>
          <a:srgbClr val="FFFF00">
            <a:alpha val="90000"/>
          </a:srgbClr>
        </a:solidFill>
        <a:ln w="285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FontTx/>
            <a:buChar char="••"/>
          </a:pPr>
          <a:r>
            <a:rPr lang="tr" altLang="en-US" sz="1400" b="1" kern="1200" dirty="0"/>
            <a:t>kesik ve çiziklere karşı; keskin aletlerle yaygın olarak kullanılır</a:t>
          </a:r>
          <a:endParaRPr lang="en-US" sz="1400" b="1" kern="1200" dirty="0"/>
        </a:p>
      </dsp:txBody>
      <dsp:txXfrm>
        <a:off x="2897618" y="3951884"/>
        <a:ext cx="4559475" cy="654893"/>
      </dsp:txXfrm>
    </dsp:sp>
    <dsp:sp modelId="{17D92FA6-AD17-4333-9EA4-1E9193AC32F2}">
      <dsp:nvSpPr>
        <dsp:cNvPr id="0" name=""/>
        <dsp:cNvSpPr/>
      </dsp:nvSpPr>
      <dsp:spPr>
        <a:xfrm>
          <a:off x="1998" y="3842735"/>
          <a:ext cx="2895619" cy="873191"/>
        </a:xfrm>
        <a:prstGeom prst="roundRect">
          <a:avLst/>
        </a:prstGeom>
        <a:blipFill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l" defTabSz="733425">
            <a:lnSpc>
              <a:spcPct val="90000"/>
            </a:lnSpc>
            <a:spcBef>
              <a:spcPct val="0"/>
            </a:spcBef>
            <a:spcAft>
              <a:spcPct val="35000"/>
            </a:spcAft>
          </a:pPr>
          <a:endParaRPr lang="en-US" sz="1650" b="1" kern="1200" dirty="0"/>
        </a:p>
      </dsp:txBody>
      <dsp:txXfrm>
        <a:off x="44624" y="3885361"/>
        <a:ext cx="2810367" cy="787939"/>
      </dsp:txXfrm>
    </dsp:sp>
    <dsp:sp modelId="{DDC072ED-AD6A-4872-8E03-46F01897065D}">
      <dsp:nvSpPr>
        <dsp:cNvPr id="0" name=""/>
        <dsp:cNvSpPr/>
      </dsp:nvSpPr>
      <dsp:spPr>
        <a:xfrm>
          <a:off x="3114616" y="4803245"/>
          <a:ext cx="4671924" cy="873191"/>
        </a:xfrm>
        <a:prstGeom prst="rightArrow">
          <a:avLst>
            <a:gd name="adj1" fmla="val 75000"/>
            <a:gd name="adj2" fmla="val 50000"/>
          </a:avLst>
        </a:prstGeom>
        <a:solidFill>
          <a:srgbClr val="FFFF00">
            <a:alpha val="90000"/>
          </a:srgbClr>
        </a:solidFill>
        <a:ln w="25400" cap="flat" cmpd="sng" algn="ctr">
          <a:solidFill>
            <a:srgbClr val="7030A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FontTx/>
            <a:buChar char="••"/>
          </a:pPr>
          <a:r>
            <a:rPr lang="tr" altLang="en-US" sz="1300" b="1" kern="1200" dirty="0"/>
            <a:t>ellerinizi yoğun ısıdan koruyun; genellikle erimiş malzemelerle kullanılır</a:t>
          </a:r>
          <a:endParaRPr lang="en-US" sz="1300" b="1" kern="1200" dirty="0"/>
        </a:p>
      </dsp:txBody>
      <dsp:txXfrm>
        <a:off x="3114616" y="4912394"/>
        <a:ext cx="4344477" cy="654893"/>
      </dsp:txXfrm>
    </dsp:sp>
    <dsp:sp modelId="{12E67826-5FCF-42E5-A986-A5C237B1DEAD}">
      <dsp:nvSpPr>
        <dsp:cNvPr id="0" name=""/>
        <dsp:cNvSpPr/>
      </dsp:nvSpPr>
      <dsp:spPr>
        <a:xfrm>
          <a:off x="0" y="4803245"/>
          <a:ext cx="3114616" cy="873191"/>
        </a:xfrm>
        <a:prstGeom prst="roundRect">
          <a:avLst/>
        </a:prstGeom>
        <a:blipFill rotWithShape="0">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857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endParaRPr lang="en-US" sz="1800" b="1" kern="1200" dirty="0"/>
        </a:p>
      </dsp:txBody>
      <dsp:txXfrm>
        <a:off x="42626" y="4845871"/>
        <a:ext cx="3029364" cy="787939"/>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8D09F-547D-4D33-A69E-D3D47DA7AE55}"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4B0ED-601B-4F7C-B772-08CB1E83B3C9}" type="slidenum">
              <a:rPr lang="en-US" smtClean="0"/>
              <a:t>‹#›</a:t>
            </a:fld>
            <a:endParaRPr lang="en-US"/>
          </a:p>
        </p:txBody>
      </p:sp>
    </p:spTree>
    <p:extLst>
      <p:ext uri="{BB962C8B-B14F-4D97-AF65-F5344CB8AC3E}">
        <p14:creationId xmlns:p14="http://schemas.microsoft.com/office/powerpoint/2010/main" val="111689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tr" altLang="en-US" sz="1200" dirty="0">
                <a:latin typeface="Calibri" panose="020F0502020204030204" pitchFamily="34" charset="0"/>
              </a:rPr>
              <a:t>Tehlikelerin mevcut olması halinde işveren:</a:t>
            </a:r>
          </a:p>
          <a:p>
            <a:pPr marL="457200" lvl="1" indent="0">
              <a:buNone/>
            </a:pPr>
            <a:r>
              <a:rPr lang="tr" altLang="en-US" sz="1200" dirty="0">
                <a:latin typeface="Calibri" panose="020F0502020204030204" pitchFamily="34" charset="0"/>
              </a:rPr>
              <a:t>Belirlenen tehlikeler için etkilenen her çalışanın uygun KKD'yi seçin ve kullanmasını sağlayın</a:t>
            </a:r>
          </a:p>
          <a:p>
            <a:pPr marL="457200" lvl="1" indent="0">
              <a:buNone/>
            </a:pPr>
            <a:r>
              <a:rPr lang="tr" altLang="en-US" sz="1200" dirty="0">
                <a:latin typeface="Calibri" panose="020F0502020204030204" pitchFamily="34" charset="0"/>
              </a:rPr>
              <a:t>Seçim kararlarını iletin</a:t>
            </a:r>
          </a:p>
          <a:p>
            <a:pPr marL="457200" lvl="1" indent="0">
              <a:buNone/>
            </a:pPr>
            <a:r>
              <a:rPr lang="tr" altLang="en-US" sz="1200" dirty="0">
                <a:latin typeface="Calibri" panose="020F0502020204030204" pitchFamily="34" charset="0"/>
              </a:rPr>
              <a:t>Her çalışana uygun KKD'yi seçin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74B0ED-601B-4F7C-B772-08CB1E83B3C9}" type="slidenum">
              <a:rPr lang="en-US" smtClean="0"/>
              <a:t>5</a:t>
            </a:fld>
            <a:endParaRPr lang="en-US"/>
          </a:p>
        </p:txBody>
      </p:sp>
    </p:spTree>
    <p:extLst>
      <p:ext uri="{BB962C8B-B14F-4D97-AF65-F5344CB8AC3E}">
        <p14:creationId xmlns:p14="http://schemas.microsoft.com/office/powerpoint/2010/main" val="216074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tr" dirty="0" smtClean="0"/>
              <a:t>“Koruyucu kask veya baret takmak, bir çalışanın kafasını yaralanmadan korumanın en kolay yollarından biridir. Baretler, çalışanları darbe ve delinme tehlikelerinin yanı sıra elektrik çarpması ve yanık tehlikelerinden de koruyabilir.</a:t>
            </a:r>
            <a:r>
              <a:rPr lang="en-US" dirty="0" smtClean="0"/>
              <a:t/>
            </a:r>
            <a:br>
              <a:rPr lang="en-US" dirty="0" smtClean="0"/>
            </a:br>
            <a:r>
              <a:rPr lang="tr" dirty="0" smtClean="0"/>
              <a:t> </a:t>
            </a:r>
            <a:r>
              <a:rPr lang="en-US" dirty="0" smtClean="0"/>
              <a:t/>
            </a:r>
            <a:br>
              <a:rPr lang="en-US" dirty="0" smtClean="0"/>
            </a:br>
            <a:r>
              <a:rPr lang="tr" dirty="0" smtClean="0"/>
              <a:t>İşverenler, aşağıdakilerden herhangi birinin geçerli olması durumunda çalışanlarının baş koruması kullanmasını sağlamalıdır:</a:t>
            </a:r>
          </a:p>
          <a:p>
            <a:pPr marL="166684" indent="-166684">
              <a:buFont typeface="Arial" panose="020B0604020202020204" pitchFamily="34" charset="0"/>
              <a:buChar char="•"/>
            </a:pPr>
            <a:r>
              <a:rPr lang="tr" dirty="0" smtClean="0"/>
              <a:t>Nesneler yukarıdan düşebilir ve kafalarına çarpabilir;</a:t>
            </a:r>
          </a:p>
          <a:p>
            <a:pPr marL="166684" indent="-166684">
              <a:buFont typeface="Arial" panose="020B0604020202020204" pitchFamily="34" charset="0"/>
              <a:buChar char="•"/>
            </a:pPr>
            <a:r>
              <a:rPr lang="tr" dirty="0" smtClean="0"/>
              <a:t>Başlarını açıktaki borular veya kirişler gibi sabit nesnelere çarpabilirler; veya</a:t>
            </a:r>
          </a:p>
          <a:p>
            <a:pPr marL="166684" indent="-166684">
              <a:buFont typeface="Arial" panose="020B0604020202020204" pitchFamily="34" charset="0"/>
              <a:buChar char="•"/>
            </a:pPr>
            <a:r>
              <a:rPr lang="tr" dirty="0" smtClean="0"/>
              <a:t>Elektrik tehlikelerine kazara kafa teması olasılığı vardır. </a:t>
            </a:r>
            <a:r>
              <a:rPr lang="en-US" dirty="0" smtClean="0"/>
              <a:t/>
            </a:r>
            <a:br>
              <a:rPr lang="en-US" dirty="0" smtClean="0"/>
            </a:br>
            <a:r>
              <a:rPr lang="tr" dirty="0" smtClean="0"/>
              <a:t>(OSHA Yayını </a:t>
            </a:r>
            <a:r>
              <a:rPr lang="tr" baseline="0" dirty="0" smtClean="0"/>
              <a:t>3151-12R, </a:t>
            </a:r>
            <a:r>
              <a:rPr lang="tr" dirty="0" smtClean="0"/>
              <a:t>2003)</a:t>
            </a:r>
          </a:p>
          <a:p>
            <a:endParaRPr lang="en-US" dirty="0"/>
          </a:p>
        </p:txBody>
      </p:sp>
      <p:sp>
        <p:nvSpPr>
          <p:cNvPr id="4" name="Slide Number Placeholder 3"/>
          <p:cNvSpPr>
            <a:spLocks noGrp="1"/>
          </p:cNvSpPr>
          <p:nvPr>
            <p:ph type="sldNum" sz="quarter" idx="10"/>
          </p:nvPr>
        </p:nvSpPr>
        <p:spPr/>
        <p:txBody>
          <a:bodyPr/>
          <a:lstStyle/>
          <a:p>
            <a:fld id="{0F6C6ECD-E119-4B29-A31F-F4F2A203725D}" type="slidenum">
              <a:rPr lang="en-US" smtClean="0"/>
              <a:t>8</a:t>
            </a:fld>
            <a:endParaRPr lang="en-US"/>
          </a:p>
        </p:txBody>
      </p:sp>
    </p:spTree>
    <p:extLst>
      <p:ext uri="{BB962C8B-B14F-4D97-AF65-F5344CB8AC3E}">
        <p14:creationId xmlns:p14="http://schemas.microsoft.com/office/powerpoint/2010/main" val="118708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4D92CFB-F75D-4938-A694-1A673B55DB5A}" type="slidenum">
              <a:rPr lang="en-US" smtClean="0">
                <a:latin typeface="Times New Roman" panose="02020603050405020304" pitchFamily="18" charset="0"/>
              </a:rPr>
              <a:pPr/>
              <a:t>9</a:t>
            </a:fld>
            <a:endParaRPr lang="en-US" smtClean="0">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xfrm>
            <a:off x="1905000" y="484188"/>
            <a:ext cx="3940175" cy="2954337"/>
          </a:xfrm>
          <a:ln cap="flat"/>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8980">
              <a:defRPr/>
            </a:pPr>
            <a:r>
              <a:rPr lang="tr" b="1" dirty="0" smtClean="0"/>
              <a:t>https://www.osha.gov/Publications/osha3151.html</a:t>
            </a:r>
          </a:p>
          <a:p>
            <a:endParaRPr lang="en-US" dirty="0" smtClean="0"/>
          </a:p>
          <a:p>
            <a:r>
              <a:rPr lang="tr" dirty="0" smtClean="0"/>
              <a:t>“Günümüzde piyasada pek çok baret türü mevcut. ANSI standart gerekliliklerini karşılayan koruyucu başlık seçmenin yanı sıra işverenler, çalışanların işyerindeki potansiyel tehlikelere karşı uygun koruma sağlayan baretler giymelerini sağlamalıdır. İşverenlerin bu seçimi yaparken elektrik tehlikeleri de dahil olmak üzere tüm potansiyel tehlikeleri anlaması önemlidir. Bu, kapsamlı bir tehlike analizi ve mevcut farklı koruyucu başlık türlerine ilişkin farkındalık yoluyla yapılabilir."</a:t>
            </a:r>
          </a:p>
          <a:p>
            <a:pPr defTabSz="888980">
              <a:defRPr/>
            </a:pPr>
            <a:r>
              <a:rPr lang="tr" dirty="0" smtClean="0"/>
              <a:t>(OSHA Yayını </a:t>
            </a:r>
            <a:r>
              <a:rPr lang="tr" baseline="0" dirty="0" smtClean="0"/>
              <a:t>3151-12R, </a:t>
            </a:r>
            <a:r>
              <a:rPr lang="tr" dirty="0" smtClean="0"/>
              <a:t>2003)</a:t>
            </a:r>
          </a:p>
          <a:p>
            <a:pPr defTabSz="888980">
              <a:defRPr/>
            </a:pPr>
            <a:endParaRPr lang="en-US" dirty="0" smtClean="0"/>
          </a:p>
          <a:p>
            <a:pPr defTabSz="888980">
              <a:defRPr/>
            </a:pPr>
            <a:r>
              <a:rPr lang="tr" dirty="0" smtClean="0"/>
              <a:t>Sınıfı </a:t>
            </a:r>
            <a:r>
              <a:rPr lang="tr" baseline="0" dirty="0" smtClean="0"/>
              <a:t>baretler, bina inşaatı, gemi yapımı, kerestecilik ve imalat gibi genel hizmet amaçlı kullanıma yöneliktir. G Sınıfı baretler darbelere karşı iyi koruma sağlar ancak voltaj koruması sınırlıdır (2.200 voltta test edilmiştir).</a:t>
            </a:r>
            <a:endParaRPr lang="en-US" dirty="0" smtClean="0"/>
          </a:p>
          <a:p>
            <a:r>
              <a:rPr lang="en-US" dirty="0" smtClean="0"/>
              <a:t/>
            </a:r>
            <a:br>
              <a:rPr lang="en-US" dirty="0" smtClean="0"/>
            </a:br>
            <a:endParaRPr lang="en-US" dirty="0" smtClean="0"/>
          </a:p>
          <a:p>
            <a:endParaRPr lang="es-PR" dirty="0" smtClean="0"/>
          </a:p>
        </p:txBody>
      </p:sp>
    </p:spTree>
    <p:extLst>
      <p:ext uri="{BB962C8B-B14F-4D97-AF65-F5344CB8AC3E}">
        <p14:creationId xmlns:p14="http://schemas.microsoft.com/office/powerpoint/2010/main" val="379230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 dirty="0" smtClean="0"/>
              <a:t>E Sınıfı baretler elektrik/kamu hizmeti işleri için tasarlanmıştır. Düşen nesnelere karşı koruma sağlarlar </a:t>
            </a:r>
            <a:r>
              <a:rPr lang="tr" baseline="0" dirty="0" smtClean="0"/>
              <a:t>ve daha yüksek voltaj seviyelerine sahip iletkenlere karşı koruma sağlarlar (20.000 voltta test edilmiştir).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C6ECD-E119-4B29-A31F-F4F2A203725D}" type="slidenum">
              <a:rPr lang="en-US" smtClean="0"/>
              <a:t>10</a:t>
            </a:fld>
            <a:endParaRPr lang="en-US"/>
          </a:p>
        </p:txBody>
      </p:sp>
    </p:spTree>
    <p:extLst>
      <p:ext uri="{BB962C8B-B14F-4D97-AF65-F5344CB8AC3E}">
        <p14:creationId xmlns:p14="http://schemas.microsoft.com/office/powerpoint/2010/main" val="232490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F6C6ECD-E119-4B29-A31F-F4F2A203725D}" type="slidenum">
              <a:rPr lang="en-US" smtClean="0"/>
              <a:t>12</a:t>
            </a:fld>
            <a:endParaRPr lang="en-US"/>
          </a:p>
        </p:txBody>
      </p:sp>
    </p:spTree>
    <p:extLst>
      <p:ext uri="{BB962C8B-B14F-4D97-AF65-F5344CB8AC3E}">
        <p14:creationId xmlns:p14="http://schemas.microsoft.com/office/powerpoint/2010/main" val="7169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C6ECD-E119-4B29-A31F-F4F2A203725D}" type="slidenum">
              <a:rPr lang="en-US" smtClean="0"/>
              <a:t>13</a:t>
            </a:fld>
            <a:endParaRPr lang="en-US"/>
          </a:p>
        </p:txBody>
      </p:sp>
    </p:spTree>
    <p:extLst>
      <p:ext uri="{BB962C8B-B14F-4D97-AF65-F5344CB8AC3E}">
        <p14:creationId xmlns:p14="http://schemas.microsoft.com/office/powerpoint/2010/main" val="142212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tr" sz="1200" b="0" i="0" kern="1200" dirty="0" smtClean="0">
                <a:solidFill>
                  <a:schemeClr val="tx1"/>
                </a:solidFill>
                <a:effectLst/>
                <a:latin typeface="+mn-lt"/>
                <a:ea typeface="+mn-ea"/>
                <a:cs typeface="+mn-cs"/>
              </a:rPr>
              <a:t>Gözleri ısı tehlikelerinden korumak için birincil koruma olarak koruyucu gözlükler kullanılır. Gözlükler gözlerin etrafında koruyucu bir conta oluşturarak nesnelerin veya sıvıların gözlüklerin altına veya çevresine girmesini önler. Bu özellikle sıçrayabilecek erimiş metallerle veya çevresinde çalışırken önemlidir.</a:t>
            </a:r>
          </a:p>
          <a:p>
            <a:endParaRPr lang="en-US" sz="1200" b="0" i="0" kern="1200" dirty="0" smtClean="0">
              <a:solidFill>
                <a:schemeClr val="tx1"/>
              </a:solidFill>
              <a:effectLst/>
              <a:latin typeface="+mn-lt"/>
              <a:ea typeface="+mn-ea"/>
              <a:cs typeface="+mn-cs"/>
            </a:endParaRPr>
          </a:p>
          <a:p>
            <a:r>
              <a:rPr lang="tr" sz="1200" b="0" i="0" kern="1200" dirty="0" smtClean="0">
                <a:solidFill>
                  <a:schemeClr val="tx1"/>
                </a:solidFill>
                <a:effectLst/>
                <a:latin typeface="+mn-lt"/>
                <a:ea typeface="+mn-ea"/>
                <a:cs typeface="+mn-cs"/>
              </a:rPr>
              <a:t>Çalışanlar yüksek sıcaklıklara maruz kaldıklarında birincil koruyucuların sağladığının ötesinde ek korumaya ihtiyaç duyulabilir. Şiddetli sıcaklıklara maruz kalma durumunda ısıyı yansıtan yüz koruyucuyla birlikte güvenlik gözlükleri kullanın. Güvenlik gözlüklerini seçerken belirli lens, çerçeve ve havalandırma seçeneklerini göz önünde bulundurun.</a:t>
            </a:r>
          </a:p>
          <a:p>
            <a:endParaRPr lang="en-US" sz="1200" b="0" i="0" kern="1200" dirty="0" smtClean="0">
              <a:solidFill>
                <a:schemeClr val="tx1"/>
              </a:solidFill>
              <a:effectLst/>
              <a:latin typeface="+mn-lt"/>
              <a:ea typeface="+mn-ea"/>
              <a:cs typeface="+mn-cs"/>
            </a:endParaRPr>
          </a:p>
          <a:p>
            <a:r>
              <a:rPr lang="tr" sz="1200" b="0" i="0" kern="1200" dirty="0" smtClean="0">
                <a:solidFill>
                  <a:schemeClr val="tx1"/>
                </a:solidFill>
                <a:effectLst/>
                <a:latin typeface="+mn-lt"/>
                <a:ea typeface="+mn-ea"/>
                <a:cs typeface="+mn-cs"/>
              </a:rPr>
              <a:t>Havalandırmalı gözlükler hava dolaşımına izin verirken havadaki parçacıklara, toza, sıvılara veya ışığa karşı koruma sağlar.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C6ECD-E119-4B29-A31F-F4F2A2037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58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469900"/>
            <a:ext cx="4214813" cy="3160713"/>
          </a:xfrm>
        </p:spPr>
      </p:sp>
      <p:sp>
        <p:nvSpPr>
          <p:cNvPr id="3" name="Notes Placeholder 2"/>
          <p:cNvSpPr>
            <a:spLocks noGrp="1"/>
          </p:cNvSpPr>
          <p:nvPr>
            <p:ph type="body" idx="1"/>
          </p:nvPr>
        </p:nvSpPr>
        <p:spPr/>
        <p:txBody>
          <a:bodyPr/>
          <a:lstStyle/>
          <a:p>
            <a:r>
              <a:rPr lang="tr" b="1" dirty="0" smtClean="0"/>
              <a:t>https://www.osha.gov/SLTC/etools/eyeandface/ppe/impact.html#faceshields</a:t>
            </a:r>
          </a:p>
          <a:p>
            <a:endParaRPr lang="en-US" dirty="0" smtClean="0"/>
          </a:p>
          <a:p>
            <a:r>
              <a:rPr lang="tr" dirty="0" smtClean="0">
                <a:effectLst/>
              </a:rPr>
              <a:t>“Yüz kalkanları, yüzün tamamını veya bir kısmını uçan parçalar, nesneler, büyük talaşlar ve parçacıklar gibi darbe tehlikelerinden korumayı amaçlamaktadır. Yüz siperlikleri tek başına kullanıldığında çalışanları darbe tehlikelerinden korumaz </a:t>
            </a:r>
            <a:r>
              <a:rPr lang="tr" i="1" dirty="0" smtClean="0">
                <a:effectLst/>
              </a:rPr>
              <a:t>. </a:t>
            </a:r>
            <a:r>
              <a:rPr lang="tr" dirty="0" smtClean="0">
                <a:effectLst/>
              </a:rPr>
              <a:t>Tek başına gözlük veya koruyucu gözlüklerin sağladığının ötesinde ek koruma sağlamak için, toz veya olası sıçramaların olmadığı durumlarda bile yüz siperlerini koruyucu gözlük veya koruyucu gözlüklerle birlikte kullanın." </a:t>
            </a:r>
            <a:r>
              <a:rPr lang="en-US" dirty="0" smtClean="0">
                <a:effectLst/>
              </a:rPr>
              <a:t/>
            </a:r>
            <a:br>
              <a:rPr lang="en-US" dirty="0" smtClean="0">
                <a:effectLst/>
              </a:rPr>
            </a:br>
            <a:r>
              <a:rPr lang="tr" dirty="0" smtClean="0">
                <a:effectLst/>
              </a:rPr>
              <a:t>(OSHA Göz </a:t>
            </a:r>
            <a:r>
              <a:rPr lang="tr" baseline="0" dirty="0" smtClean="0">
                <a:effectLst/>
              </a:rPr>
              <a:t>ve Yüz Koruma </a:t>
            </a:r>
            <a:r>
              <a:rPr lang="tr" baseline="0" dirty="0" err="1" smtClean="0">
                <a:effectLst/>
              </a:rPr>
              <a:t>eTool </a:t>
            </a:r>
            <a:r>
              <a:rPr lang="tr" baseline="0" dirty="0" smtClean="0">
                <a:effectLst/>
              </a:rPr>
              <a:t>, 2002)</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15</a:t>
            </a:fld>
            <a:endParaRPr lang="en-US"/>
          </a:p>
        </p:txBody>
      </p:sp>
    </p:spTree>
    <p:extLst>
      <p:ext uri="{BB962C8B-B14F-4D97-AF65-F5344CB8AC3E}">
        <p14:creationId xmlns:p14="http://schemas.microsoft.com/office/powerpoint/2010/main" val="403323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tm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gif"/><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777"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9219414" cy="4901938"/>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2813404159"/>
              </p:ext>
            </p:extLst>
          </p:nvPr>
        </p:nvGraphicFramePr>
        <p:xfrm>
          <a:off x="1" y="4901938"/>
          <a:ext cx="9144000" cy="1956062"/>
        </p:xfrm>
        <a:graphic>
          <a:graphicData uri="http://schemas.openxmlformats.org/drawingml/2006/table">
            <a:tbl>
              <a:tblPr firstRow="1" bandRow="1">
                <a:tableStyleId>{7DF18680-E054-41AD-8BC1-D1AEF772440D}</a:tableStyleId>
              </a:tblPr>
              <a:tblGrid>
                <a:gridCol w="9144000">
                  <a:extLst>
                    <a:ext uri="{9D8B030D-6E8A-4147-A177-3AD203B41FA5}">
                      <a16:colId xmlns:a16="http://schemas.microsoft.com/office/drawing/2014/main" val="607291917"/>
                    </a:ext>
                  </a:extLst>
                </a:gridCol>
              </a:tblGrid>
              <a:tr h="1956062">
                <a:tc>
                  <a:txBody>
                    <a:bodyPr/>
                    <a:lstStyle/>
                    <a:p>
                      <a:pPr algn="ctr"/>
                      <a:r>
                        <a:rPr lang="tr-TR" sz="2400" b="1" dirty="0" smtClean="0">
                          <a:solidFill>
                            <a:schemeClr val="tx1">
                              <a:lumMod val="85000"/>
                              <a:lumOff val="15000"/>
                            </a:schemeClr>
                          </a:solidFill>
                        </a:rPr>
                        <a:t>AFET</a:t>
                      </a:r>
                      <a:r>
                        <a:rPr lang="tr-TR" sz="2400" b="1" baseline="0" dirty="0" smtClean="0">
                          <a:solidFill>
                            <a:schemeClr val="tx1">
                              <a:lumMod val="85000"/>
                              <a:lumOff val="15000"/>
                            </a:schemeClr>
                          </a:solidFill>
                        </a:rPr>
                        <a:t> VE ACİL DURUMLARDA KİŞİSEL KORUYUCU EKİPMANLAR</a:t>
                      </a:r>
                    </a:p>
                    <a:p>
                      <a:endParaRPr lang="tr-TR" b="1" baseline="0" dirty="0" smtClean="0">
                        <a:solidFill>
                          <a:schemeClr val="tx1">
                            <a:lumMod val="85000"/>
                            <a:lumOff val="15000"/>
                          </a:schemeClr>
                        </a:solidFill>
                      </a:endParaRPr>
                    </a:p>
                    <a:p>
                      <a:endParaRPr lang="tr-TR" baseline="0" dirty="0" smtClean="0"/>
                    </a:p>
                    <a:p>
                      <a:pPr algn="ctr"/>
                      <a:r>
                        <a:rPr lang="tr-TR" baseline="0" dirty="0" smtClean="0"/>
                        <a:t>              </a:t>
                      </a:r>
                      <a:r>
                        <a:rPr lang="tr-TR" baseline="0" dirty="0" smtClean="0">
                          <a:solidFill>
                            <a:schemeClr val="tx1">
                              <a:lumMod val="85000"/>
                              <a:lumOff val="15000"/>
                            </a:schemeClr>
                          </a:solidFill>
                        </a:rPr>
                        <a:t>ÖĞR. GÖR. NURAY DEMİRALP</a:t>
                      </a:r>
                    </a:p>
                    <a:p>
                      <a:pPr algn="ctr"/>
                      <a:r>
                        <a:rPr lang="tr-TR" baseline="0" dirty="0" smtClean="0">
                          <a:solidFill>
                            <a:schemeClr val="tx1">
                              <a:lumMod val="85000"/>
                              <a:lumOff val="15000"/>
                            </a:schemeClr>
                          </a:solidFill>
                        </a:rPr>
                        <a:t>BOZKURT MESLEK YÜKSEK OKULU SİVİL SAVUNMA VE İTFAİYECİLİK PROGRAMI</a:t>
                      </a:r>
                    </a:p>
                    <a:p>
                      <a:endParaRPr lang="tr-TR" dirty="0"/>
                    </a:p>
                  </a:txBody>
                  <a:tcPr>
                    <a:solidFill>
                      <a:schemeClr val="bg1">
                        <a:lumMod val="85000"/>
                      </a:schemeClr>
                    </a:solidFill>
                  </a:tcPr>
                </a:tc>
                <a:extLst>
                  <a:ext uri="{0D108BD9-81ED-4DB2-BD59-A6C34878D82A}">
                    <a16:rowId xmlns:a16="http://schemas.microsoft.com/office/drawing/2014/main" val="3855399939"/>
                  </a:ext>
                </a:extLst>
              </a:tr>
            </a:tbl>
          </a:graphicData>
        </a:graphic>
      </p:graphicFrame>
    </p:spTree>
    <p:extLst>
      <p:ext uri="{BB962C8B-B14F-4D97-AF65-F5344CB8AC3E}">
        <p14:creationId xmlns:p14="http://schemas.microsoft.com/office/powerpoint/2010/main" val="3284920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1.gstatic.com/images?q=tbn:ANd9GcRUaOXe8Wv45SIzh98pG4P-DQrIz0oTP6WwP4kKXrrrVfcp0L6F_3qUi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390" y="1327324"/>
            <a:ext cx="2743201" cy="1899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4"/>
          <p:cNvSpPr>
            <a:spLocks noGrp="1"/>
          </p:cNvSpPr>
          <p:nvPr>
            <p:ph idx="1"/>
          </p:nvPr>
        </p:nvSpPr>
        <p:spPr>
          <a:xfrm>
            <a:off x="0" y="1300045"/>
            <a:ext cx="6019800" cy="1954478"/>
          </a:xfrm>
        </p:spPr>
        <p:txBody>
          <a:bodyPr>
            <a:normAutofit fontScale="92500" lnSpcReduction="10000"/>
          </a:bodyPr>
          <a:lstStyle/>
          <a:p>
            <a:pPr marL="457200" lvl="1" indent="0">
              <a:buNone/>
            </a:pPr>
            <a:r>
              <a:rPr lang="tr" sz="2400" dirty="0" smtClean="0"/>
              <a:t>SINIF E </a:t>
            </a:r>
          </a:p>
          <a:p>
            <a:pPr lvl="2"/>
            <a:r>
              <a:rPr lang="tr" sz="2000" dirty="0" smtClean="0"/>
              <a:t>Elektrik/kamu hizmetleri için tasarlanmıştır.</a:t>
            </a:r>
          </a:p>
          <a:p>
            <a:pPr lvl="2"/>
            <a:r>
              <a:rPr lang="tr" sz="2000" dirty="0" smtClean="0"/>
              <a:t>Düşen nesnelere ve darbelere karşı koruma sağlar.</a:t>
            </a:r>
          </a:p>
          <a:p>
            <a:pPr lvl="2"/>
            <a:r>
              <a:rPr lang="tr" sz="2000" dirty="0" smtClean="0"/>
              <a:t>Yüksek voltaja karşı elektrik koruması </a:t>
            </a:r>
            <a:r>
              <a:rPr lang="en-US" sz="2000" dirty="0" smtClean="0"/>
              <a:t/>
            </a:r>
            <a:br>
              <a:rPr lang="en-US" sz="2000" dirty="0" smtClean="0"/>
            </a:br>
            <a:r>
              <a:rPr lang="tr" sz="2000" dirty="0"/>
              <a:t>( </a:t>
            </a:r>
            <a:r>
              <a:rPr lang="tr" sz="2000" dirty="0" smtClean="0"/>
              <a:t>20.000 volta kadar test edilmiştir)</a:t>
            </a:r>
            <a:endParaRPr lang="en-US" sz="2000" dirty="0"/>
          </a:p>
        </p:txBody>
      </p:sp>
      <p:sp>
        <p:nvSpPr>
          <p:cNvPr id="2" name="Title 1"/>
          <p:cNvSpPr>
            <a:spLocks noGrp="1"/>
          </p:cNvSpPr>
          <p:nvPr>
            <p:ph type="title"/>
          </p:nvPr>
        </p:nvSpPr>
        <p:spPr/>
        <p:txBody>
          <a:bodyPr/>
          <a:lstStyle/>
          <a:p>
            <a:r>
              <a:rPr lang="tr" dirty="0" smtClean="0"/>
              <a:t>Baret</a:t>
            </a:r>
            <a:endParaRPr lang="en-US" dirty="0"/>
          </a:p>
        </p:txBody>
      </p:sp>
      <p:sp>
        <p:nvSpPr>
          <p:cNvPr id="7" name="Content Placeholder 4"/>
          <p:cNvSpPr txBox="1">
            <a:spLocks/>
          </p:cNvSpPr>
          <p:nvPr/>
        </p:nvSpPr>
        <p:spPr>
          <a:xfrm>
            <a:off x="272590" y="3494676"/>
            <a:ext cx="5826552" cy="24234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tr" sz="2400" dirty="0" smtClean="0"/>
              <a:t>SINIF C </a:t>
            </a:r>
          </a:p>
          <a:p>
            <a:pPr lvl="2"/>
            <a:r>
              <a:rPr lang="tr" sz="2000" dirty="0" smtClean="0"/>
              <a:t>Konfor için tasarlandı; sınırlı koruma sunar.</a:t>
            </a:r>
          </a:p>
          <a:p>
            <a:pPr lvl="2"/>
            <a:r>
              <a:rPr lang="tr" sz="2000" dirty="0" smtClean="0"/>
              <a:t>Sabit nesnelere çarpabilecek kafaları korur.</a:t>
            </a:r>
          </a:p>
          <a:p>
            <a:pPr lvl="2"/>
            <a:r>
              <a:rPr lang="tr" sz="2000" dirty="0" smtClean="0"/>
              <a:t>Düşen nesnelere veya elektrik tehlikelerine karşı koruma sağlamaz.</a:t>
            </a:r>
            <a:endParaRPr lang="en-US" sz="2000" dirty="0"/>
          </a:p>
        </p:txBody>
      </p:sp>
      <p:pic>
        <p:nvPicPr>
          <p:cNvPr id="3" name="Resim 2"/>
          <p:cNvPicPr>
            <a:picLocks noChangeAspect="1"/>
          </p:cNvPicPr>
          <p:nvPr/>
        </p:nvPicPr>
        <p:blipFill>
          <a:blip r:embed="rId4"/>
          <a:stretch>
            <a:fillRect/>
          </a:stretch>
        </p:blipFill>
        <p:spPr>
          <a:xfrm>
            <a:off x="6292390" y="4070368"/>
            <a:ext cx="2593847" cy="1740039"/>
          </a:xfrm>
          <a:prstGeom prst="rect">
            <a:avLst/>
          </a:prstGeom>
        </p:spPr>
      </p:pic>
    </p:spTree>
    <p:extLst>
      <p:ext uri="{BB962C8B-B14F-4D97-AF65-F5344CB8AC3E}">
        <p14:creationId xmlns:p14="http://schemas.microsoft.com/office/powerpoint/2010/main" val="3441320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60000"/>
              <a:lumOff val="4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Baş Koruma </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graphicFrame>
        <p:nvGraphicFramePr>
          <p:cNvPr id="8" name="Content Placeholder 2">
            <a:extLst>
              <a:ext uri="{FF2B5EF4-FFF2-40B4-BE49-F238E27FC236}">
                <a16:creationId xmlns:a16="http://schemas.microsoft.com/office/drawing/2014/main" id="{C236531E-12C6-4EDC-B24B-45876177B2E8}"/>
              </a:ext>
            </a:extLst>
          </p:cNvPr>
          <p:cNvGraphicFramePr>
            <a:graphicFrameLocks/>
          </p:cNvGraphicFramePr>
          <p:nvPr>
            <p:extLst>
              <p:ext uri="{D42A27DB-BD31-4B8C-83A1-F6EECF244321}">
                <p14:modId xmlns:p14="http://schemas.microsoft.com/office/powerpoint/2010/main" val="3889772728"/>
              </p:ext>
            </p:extLst>
          </p:nvPr>
        </p:nvGraphicFramePr>
        <p:xfrm>
          <a:off x="672611" y="1621210"/>
          <a:ext cx="5888445" cy="3912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0F5F98A9-AEF0-4C50-9297-6A8791AF0F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33483" y="3314969"/>
            <a:ext cx="2350261" cy="2259866"/>
          </a:xfrm>
          <a:prstGeom prst="rect">
            <a:avLst/>
          </a:prstGeom>
        </p:spPr>
      </p:pic>
    </p:spTree>
    <p:extLst>
      <p:ext uri="{BB962C8B-B14F-4D97-AF65-F5344CB8AC3E}">
        <p14:creationId xmlns:p14="http://schemas.microsoft.com/office/powerpoint/2010/main" val="2452330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10705" y="431276"/>
            <a:ext cx="7315200" cy="838200"/>
          </a:xfrm>
          <a:solidFill>
            <a:schemeClr val="accent4">
              <a:lumMod val="60000"/>
              <a:lumOff val="40000"/>
            </a:schemeClr>
          </a:solidFill>
        </p:spPr>
        <p:txBody>
          <a:bodyPr/>
          <a:lstStyle/>
          <a:p>
            <a:pPr marL="0" indent="0">
              <a:buNone/>
            </a:pPr>
            <a:r>
              <a:rPr lang="tr" dirty="0"/>
              <a:t>Göz ve </a:t>
            </a:r>
            <a:r>
              <a:rPr lang="tr" dirty="0" smtClean="0"/>
              <a:t>Yüz </a:t>
            </a:r>
            <a:r>
              <a:rPr lang="tr" dirty="0"/>
              <a:t>K</a:t>
            </a:r>
            <a:r>
              <a:rPr lang="tr" dirty="0" smtClean="0"/>
              <a:t>oruması</a:t>
            </a:r>
            <a:r>
              <a:rPr lang="tr" dirty="0"/>
              <a:t>:</a:t>
            </a:r>
          </a:p>
        </p:txBody>
      </p:sp>
      <p:pic>
        <p:nvPicPr>
          <p:cNvPr id="5122" name="Picture 2" descr="http://www.asu.edu/ehs/images-nl/eye-protection.png" title="Types of Eye and face pro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64" y="1827719"/>
            <a:ext cx="5656083" cy="4224342"/>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187704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054" y="1097774"/>
            <a:ext cx="7315200" cy="1307235"/>
          </a:xfrm>
        </p:spPr>
        <p:txBody>
          <a:bodyPr>
            <a:normAutofit lnSpcReduction="10000"/>
          </a:bodyPr>
          <a:lstStyle/>
          <a:p>
            <a:pPr marL="57150" indent="0">
              <a:buNone/>
            </a:pPr>
            <a:r>
              <a:rPr lang="tr" sz="2800" dirty="0" smtClean="0"/>
              <a:t>Emniyet gözlükleri</a:t>
            </a:r>
          </a:p>
          <a:p>
            <a:pPr marL="457200" lvl="1" indent="0">
              <a:buNone/>
            </a:pPr>
            <a:r>
              <a:rPr lang="tr" sz="2400" dirty="0" smtClean="0">
                <a:solidFill>
                  <a:srgbClr val="00B050"/>
                </a:solidFill>
              </a:rPr>
              <a:t>Tehlikeli kimyasal ve parçacıkların orta dereceli darbelerine karşı koruma sağlamak için kullanılır.</a:t>
            </a:r>
            <a:endParaRPr lang="en-US" sz="2400" dirty="0">
              <a:solidFill>
                <a:srgbClr val="00B050"/>
              </a:solidFill>
            </a:endParaRPr>
          </a:p>
        </p:txBody>
      </p:sp>
      <p:grpSp>
        <p:nvGrpSpPr>
          <p:cNvPr id="2" name="Group 1" title="Safety glasses"/>
          <p:cNvGrpSpPr/>
          <p:nvPr/>
        </p:nvGrpSpPr>
        <p:grpSpPr>
          <a:xfrm>
            <a:off x="796053" y="2553971"/>
            <a:ext cx="7584375" cy="3254540"/>
            <a:chOff x="1164772" y="2553971"/>
            <a:chExt cx="6555110" cy="3018562"/>
          </a:xfrm>
        </p:grpSpPr>
        <p:pic>
          <p:nvPicPr>
            <p:cNvPr id="3074" name="Picture 2" descr="http://images.ccohs.ca/oshanswers/PPE026b.gif" title="Safety gl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772" y="2755035"/>
              <a:ext cx="3288882" cy="2504036"/>
            </a:xfrm>
            <a:prstGeom prst="rect">
              <a:avLst/>
            </a:prstGeom>
            <a:solidFill>
              <a:srgbClr val="FFFFFF">
                <a:shade val="85000"/>
              </a:srgbClr>
            </a:solidFill>
            <a:ln w="127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6" name="Picture 4" descr="http://www.uksportseyewear.co.uk/shopimages/products/extras/site-safety-glasses.jpg" title="Safety glas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8931" y="2553971"/>
              <a:ext cx="2360951" cy="960120"/>
            </a:xfrm>
            <a:prstGeom prst="rect">
              <a:avLst/>
            </a:prstGeom>
            <a:solidFill>
              <a:srgbClr val="FFFFFF">
                <a:shade val="85000"/>
              </a:srgbClr>
            </a:solidFill>
            <a:ln w="127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4" title="Safety glass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582" y="3962808"/>
              <a:ext cx="2400300" cy="1609725"/>
            </a:xfrm>
            <a:prstGeom prst="rect">
              <a:avLst/>
            </a:prstGeom>
            <a:ln>
              <a:solidFill>
                <a:schemeClr val="tx1"/>
              </a:solidFill>
            </a:ln>
          </p:spPr>
        </p:pic>
      </p:grpSp>
      <p:sp>
        <p:nvSpPr>
          <p:cNvPr id="6" name="Title 5"/>
          <p:cNvSpPr>
            <a:spLocks noGrp="1"/>
          </p:cNvSpPr>
          <p:nvPr>
            <p:ph type="title"/>
          </p:nvPr>
        </p:nvSpPr>
        <p:spPr/>
        <p:txBody>
          <a:bodyPr/>
          <a:lstStyle/>
          <a:p>
            <a:r>
              <a:rPr lang="tr" dirty="0" smtClean="0"/>
              <a:t>KKD Türleri</a:t>
            </a:r>
            <a:endParaRPr lang="en-US" dirty="0"/>
          </a:p>
        </p:txBody>
      </p:sp>
    </p:spTree>
    <p:extLst>
      <p:ext uri="{BB962C8B-B14F-4D97-AF65-F5344CB8AC3E}">
        <p14:creationId xmlns:p14="http://schemas.microsoft.com/office/powerpoint/2010/main" val="1709181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219" y="182459"/>
            <a:ext cx="8229600" cy="1143000"/>
          </a:xfrm>
        </p:spPr>
        <p:txBody>
          <a:bodyPr/>
          <a:lstStyle/>
          <a:p>
            <a:r>
              <a:rPr lang="tr" b="1" dirty="0" smtClean="0">
                <a:solidFill>
                  <a:schemeClr val="tx1"/>
                </a:solidFill>
              </a:rPr>
              <a:t>KKD Türleri</a:t>
            </a:r>
            <a:endParaRPr lang="en-US" b="1" dirty="0">
              <a:solidFill>
                <a:schemeClr val="tx1"/>
              </a:solidFill>
            </a:endParaRPr>
          </a:p>
        </p:txBody>
      </p:sp>
      <p:sp>
        <p:nvSpPr>
          <p:cNvPr id="3" name="Content Placeholder 2"/>
          <p:cNvSpPr>
            <a:spLocks noGrp="1"/>
          </p:cNvSpPr>
          <p:nvPr>
            <p:ph sz="half" idx="2"/>
          </p:nvPr>
        </p:nvSpPr>
        <p:spPr>
          <a:xfrm>
            <a:off x="331219" y="1091204"/>
            <a:ext cx="4038600" cy="725963"/>
          </a:xfrm>
        </p:spPr>
        <p:txBody>
          <a:bodyPr/>
          <a:lstStyle/>
          <a:p>
            <a:pPr marL="0" indent="0">
              <a:buNone/>
            </a:pPr>
            <a:endParaRPr lang="tr-TR" dirty="0" smtClean="0"/>
          </a:p>
          <a:p>
            <a:pPr marL="0" indent="0">
              <a:buNone/>
            </a:pPr>
            <a:endParaRPr lang="tr-TR" dirty="0"/>
          </a:p>
          <a:p>
            <a:pPr marL="0" indent="0">
              <a:buNone/>
            </a:pPr>
            <a:endParaRPr lang="tr-TR" dirty="0" smtClean="0"/>
          </a:p>
          <a:p>
            <a:pPr marL="0" indent="0">
              <a:buNone/>
            </a:pPr>
            <a:endParaRPr lang="en-US" dirty="0"/>
          </a:p>
        </p:txBody>
      </p:sp>
      <p:sp>
        <p:nvSpPr>
          <p:cNvPr id="6" name="Rectangle 5"/>
          <p:cNvSpPr/>
          <p:nvPr/>
        </p:nvSpPr>
        <p:spPr>
          <a:xfrm>
            <a:off x="331219" y="4134712"/>
            <a:ext cx="22878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a:ln>
                  <a:noFill/>
                </a:ln>
                <a:solidFill>
                  <a:prstClr val="black"/>
                </a:solidFill>
                <a:effectLst/>
                <a:uLnTx/>
                <a:uFillTx/>
                <a:latin typeface="Tahoma" panose="020B0604030504040204" pitchFamily="34" charset="0"/>
                <a:ea typeface="+mn-ea"/>
                <a:cs typeface="+mn-cs"/>
              </a:rPr>
              <a:t>Doğrudan havalandırmalı</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417407" y="4169440"/>
            <a:ext cx="238398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smtClean="0">
                <a:ln>
                  <a:noFill/>
                </a:ln>
                <a:solidFill>
                  <a:prstClr val="black"/>
                </a:solidFill>
                <a:effectLst/>
                <a:uLnTx/>
                <a:uFillTx/>
                <a:latin typeface="Tahoma" panose="020B0604030504040204" pitchFamily="34" charset="0"/>
                <a:ea typeface="+mn-ea"/>
                <a:cs typeface="+mn-cs"/>
              </a:rPr>
              <a:t>Dolaylı havalandırmalı</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5062" name="Picture 6" descr="Figure 15. Indirect-ventilated Gogg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219" y="2582240"/>
            <a:ext cx="2194919" cy="1471990"/>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6255934" y="4169440"/>
            <a:ext cx="192232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smtClean="0">
                <a:ln>
                  <a:noFill/>
                </a:ln>
                <a:solidFill>
                  <a:prstClr val="black"/>
                </a:solidFill>
                <a:effectLst/>
                <a:uLnTx/>
                <a:uFillTx/>
                <a:latin typeface="Tahoma" panose="020B0604030504040204" pitchFamily="34" charset="0"/>
                <a:ea typeface="+mn-ea"/>
                <a:cs typeface="+mn-cs"/>
              </a:rPr>
              <a:t>Havalandırmasız</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5064" name="Picture 8" descr="Figure 16. Non-ventilated Gogg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527" y="2580073"/>
            <a:ext cx="2089136" cy="1476323"/>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010759" y="4504044"/>
            <a:ext cx="2743959" cy="107721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Buğulanabilir ve lensin sık sık </a:t>
            </a:r>
            <a:r>
              <a:rPr kumimoji="0" lang="tr"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temizlenmesini gerektirebilir</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11" name="Rectangle 10"/>
          <p:cNvSpPr/>
          <p:nvPr/>
        </p:nvSpPr>
        <p:spPr>
          <a:xfrm>
            <a:off x="3377219" y="4653982"/>
            <a:ext cx="2727979" cy="107721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Hava sirkülasyonuna izin vererek buğulanmayı </a:t>
            </a:r>
            <a:r>
              <a:rPr kumimoji="0" lang="tr"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önler.</a:t>
            </a:r>
            <a:endParaRPr kumimoji="0" lang="tr" sz="1800" b="0" i="0" u="sng"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12" name="Rectangle 11"/>
          <p:cNvSpPr/>
          <p:nvPr/>
        </p:nvSpPr>
        <p:spPr>
          <a:xfrm>
            <a:off x="331219" y="4697362"/>
            <a:ext cx="2767089" cy="13542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Büyük parçacıkların </a:t>
            </a:r>
            <a:r>
              <a:rPr kumimoji="0" lang="tr"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gözlüğün içine doğrudan geçişine izin vermez.</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pic>
        <p:nvPicPr>
          <p:cNvPr id="16" name="Picture 4" descr="Figure 14. Direct-ventilated Goggles"/>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3118" y="2658207"/>
            <a:ext cx="2137790" cy="1433677"/>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580028" y="973036"/>
            <a:ext cx="7731981" cy="1413719"/>
          </a:xfrm>
        </p:spPr>
        <p:txBody>
          <a:bodyPr>
            <a:normAutofit/>
          </a:bodyPr>
          <a:lstStyle/>
          <a:p>
            <a:pPr marL="0" indent="0">
              <a:buNone/>
            </a:pPr>
            <a:r>
              <a:rPr lang="tr" sz="2800" dirty="0" smtClean="0">
                <a:ea typeface="Tahoma" panose="020B0604030504040204" pitchFamily="34" charset="0"/>
              </a:rPr>
              <a:t>Koruyucu Gözlük</a:t>
            </a:r>
            <a:endParaRPr lang="tr" sz="2800" dirty="0">
              <a:ea typeface="Tahoma" panose="020B0604030504040204" pitchFamily="34" charset="0"/>
            </a:endParaRPr>
          </a:p>
          <a:p>
            <a:pPr algn="just"/>
            <a:r>
              <a:rPr lang="tr" sz="2400" dirty="0" smtClean="0">
                <a:solidFill>
                  <a:srgbClr val="FF0000"/>
                </a:solidFill>
                <a:ea typeface="Tahoma" panose="020B0604030504040204" pitchFamily="34" charset="0"/>
              </a:rPr>
              <a:t>Gözleri ve gözleri </a:t>
            </a:r>
            <a:r>
              <a:rPr lang="tr" sz="2400" dirty="0">
                <a:solidFill>
                  <a:srgbClr val="FF0000"/>
                </a:solidFill>
                <a:ea typeface="Tahoma" panose="020B0604030504040204" pitchFamily="34" charset="0"/>
              </a:rPr>
              <a:t>hemen çevreleyen </a:t>
            </a:r>
            <a:r>
              <a:rPr lang="tr" sz="2400" dirty="0" smtClean="0">
                <a:solidFill>
                  <a:srgbClr val="FF0000"/>
                </a:solidFill>
                <a:ea typeface="Tahoma" panose="020B0604030504040204" pitchFamily="34" charset="0"/>
              </a:rPr>
              <a:t>yüz bölgesini darbelere, toz ve sıçramalara karşı koruma sağlar.</a:t>
            </a:r>
          </a:p>
        </p:txBody>
      </p:sp>
    </p:spTree>
    <p:extLst>
      <p:ext uri="{BB962C8B-B14F-4D97-AF65-F5344CB8AC3E}">
        <p14:creationId xmlns:p14="http://schemas.microsoft.com/office/powerpoint/2010/main" val="262647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815" y="1075587"/>
            <a:ext cx="5793558" cy="4191000"/>
          </a:xfrm>
          <a:solidFill>
            <a:schemeClr val="accent3">
              <a:lumMod val="20000"/>
              <a:lumOff val="80000"/>
            </a:schemeClr>
          </a:solidFill>
        </p:spPr>
        <p:txBody>
          <a:bodyPr>
            <a:noAutofit/>
          </a:bodyPr>
          <a:lstStyle/>
          <a:p>
            <a:pPr marL="0" indent="0">
              <a:buNone/>
            </a:pPr>
            <a:r>
              <a:rPr lang="tr" sz="2800" dirty="0" smtClean="0">
                <a:solidFill>
                  <a:srgbClr val="000000"/>
                </a:solidFill>
                <a:ea typeface="Tahoma" panose="020B0604030504040204" pitchFamily="34" charset="0"/>
              </a:rPr>
              <a:t>Yüz Koruyucu </a:t>
            </a:r>
            <a:r>
              <a:rPr lang="tr" sz="2800" dirty="0">
                <a:solidFill>
                  <a:srgbClr val="000000"/>
                </a:solidFill>
                <a:ea typeface="Tahoma" panose="020B0604030504040204" pitchFamily="34" charset="0"/>
              </a:rPr>
              <a:t>M</a:t>
            </a:r>
            <a:r>
              <a:rPr lang="tr" sz="2800" dirty="0" smtClean="0">
                <a:solidFill>
                  <a:srgbClr val="000000"/>
                </a:solidFill>
                <a:ea typeface="Tahoma" panose="020B0604030504040204" pitchFamily="34" charset="0"/>
              </a:rPr>
              <a:t>askeler</a:t>
            </a:r>
          </a:p>
          <a:p>
            <a:pPr lvl="1">
              <a:buFont typeface="Wingdings" panose="05000000000000000000" pitchFamily="2" charset="2"/>
              <a:buChar char="§"/>
            </a:pPr>
            <a:r>
              <a:rPr lang="tr" sz="2400" dirty="0" smtClean="0">
                <a:solidFill>
                  <a:srgbClr val="000000"/>
                </a:solidFill>
                <a:ea typeface="Tahoma" panose="020B0604030504040204" pitchFamily="34" charset="0"/>
              </a:rPr>
              <a:t>Yüzü tozlardan, sıçrama potansiyeli olan tehlikeli sıvılardan korur. </a:t>
            </a:r>
          </a:p>
          <a:p>
            <a:pPr lvl="1">
              <a:buFont typeface="Wingdings" panose="05000000000000000000" pitchFamily="2" charset="2"/>
              <a:buChar char="§"/>
            </a:pPr>
            <a:r>
              <a:rPr lang="tr" sz="2400" dirty="0" smtClean="0">
                <a:solidFill>
                  <a:srgbClr val="000000"/>
                </a:solidFill>
                <a:ea typeface="Tahoma" panose="020B0604030504040204" pitchFamily="34" charset="0"/>
              </a:rPr>
              <a:t>Kalkanlar </a:t>
            </a:r>
            <a:r>
              <a:rPr lang="tr" sz="2400" dirty="0">
                <a:solidFill>
                  <a:srgbClr val="000000"/>
                </a:solidFill>
                <a:ea typeface="Tahoma" panose="020B0604030504040204" pitchFamily="34" charset="0"/>
              </a:rPr>
              <a:t>göz koruması için değil yüz koruması içindir. </a:t>
            </a:r>
            <a:endParaRPr lang="tr" sz="2400" dirty="0" smtClean="0">
              <a:solidFill>
                <a:srgbClr val="000000"/>
              </a:solidFill>
              <a:ea typeface="Tahoma" panose="020B0604030504040204" pitchFamily="34" charset="0"/>
            </a:endParaRPr>
          </a:p>
          <a:p>
            <a:pPr lvl="1">
              <a:buFont typeface="Wingdings" panose="05000000000000000000" pitchFamily="2" charset="2"/>
              <a:buChar char="§"/>
            </a:pPr>
            <a:r>
              <a:rPr lang="tr" sz="2400" dirty="0" smtClean="0">
                <a:solidFill>
                  <a:srgbClr val="000000"/>
                </a:solidFill>
                <a:ea typeface="Tahoma" panose="020B0604030504040204" pitchFamily="34" charset="0"/>
              </a:rPr>
              <a:t>Gözleri </a:t>
            </a:r>
            <a:r>
              <a:rPr lang="tr" sz="2400" dirty="0">
                <a:solidFill>
                  <a:srgbClr val="000000"/>
                </a:solidFill>
                <a:ea typeface="Tahoma" panose="020B0604030504040204" pitchFamily="34" charset="0"/>
              </a:rPr>
              <a:t>korumak için, yan siperlikli güvenlik gözlükleri </a:t>
            </a:r>
            <a:r>
              <a:rPr lang="tr" sz="2400" dirty="0" smtClean="0">
                <a:solidFill>
                  <a:srgbClr val="000000"/>
                </a:solidFill>
                <a:ea typeface="Tahoma" panose="020B0604030504040204" pitchFamily="34" charset="0"/>
              </a:rPr>
              <a:t>veya </a:t>
            </a:r>
            <a:r>
              <a:rPr lang="tr" sz="2400" dirty="0">
                <a:solidFill>
                  <a:srgbClr val="000000"/>
                </a:solidFill>
                <a:ea typeface="Tahoma" panose="020B0604030504040204" pitchFamily="34" charset="0"/>
              </a:rPr>
              <a:t>yüz siperinin altına koruyucu gözlük takın.</a:t>
            </a:r>
          </a:p>
          <a:p>
            <a:pPr lvl="1">
              <a:buFont typeface="Wingdings" panose="05000000000000000000" pitchFamily="2" charset="2"/>
              <a:buChar char="§"/>
            </a:pPr>
            <a:endParaRPr lang="en-US" sz="2400" dirty="0">
              <a:latin typeface="+mj-lt"/>
            </a:endParaRPr>
          </a:p>
        </p:txBody>
      </p:sp>
      <p:pic>
        <p:nvPicPr>
          <p:cNvPr id="6" name="Picture 2" descr="http://www.elitecarcareproducts.co.uk/Catalogue/Photos/Large/10091.jpg" title="face shield"/>
          <p:cNvPicPr>
            <a:picLocks noChangeAspect="1" noChangeArrowheads="1"/>
          </p:cNvPicPr>
          <p:nvPr/>
        </p:nvPicPr>
        <p:blipFill rotWithShape="1">
          <a:blip r:embed="rId3">
            <a:extLst>
              <a:ext uri="{28A0092B-C50C-407E-A947-70E740481C1C}">
                <a14:useLocalDpi xmlns:a14="http://schemas.microsoft.com/office/drawing/2010/main" val="0"/>
              </a:ext>
            </a:extLst>
          </a:blip>
          <a:srcRect l="12616" r="10923"/>
          <a:stretch/>
        </p:blipFill>
        <p:spPr bwMode="auto">
          <a:xfrm>
            <a:off x="6739983" y="2058618"/>
            <a:ext cx="2133600" cy="2092856"/>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08045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FF9BCB99-B765-40E3-970D-21316A944F17}"/>
              </a:ext>
            </a:extLst>
          </p:cNvPr>
          <p:cNvGrpSpPr>
            <a:grpSpLocks/>
          </p:cNvGrpSpPr>
          <p:nvPr/>
        </p:nvGrpSpPr>
        <p:grpSpPr bwMode="auto">
          <a:xfrm>
            <a:off x="342327" y="1705123"/>
            <a:ext cx="4606745" cy="4417691"/>
            <a:chOff x="1781769" y="415080"/>
            <a:chExt cx="7179589" cy="7113636"/>
          </a:xfrm>
        </p:grpSpPr>
        <p:sp>
          <p:nvSpPr>
            <p:cNvPr id="4" name="Oval 3">
              <a:extLst>
                <a:ext uri="{FF2B5EF4-FFF2-40B4-BE49-F238E27FC236}">
                  <a16:creationId xmlns:a16="http://schemas.microsoft.com/office/drawing/2014/main" id="{BB1266E6-F5CD-460E-947E-FD283BEFD847}"/>
                </a:ext>
              </a:extLst>
            </p:cNvPr>
            <p:cNvSpPr/>
            <p:nvPr/>
          </p:nvSpPr>
          <p:spPr bwMode="auto">
            <a:xfrm>
              <a:off x="1781769" y="1935236"/>
              <a:ext cx="1510541" cy="1530689"/>
            </a:xfrm>
            <a:prstGeom prst="ellipse">
              <a:avLst/>
            </a:prstGeom>
            <a:solidFill>
              <a:schemeClr val="accent6">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Buharlar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cxnSp>
          <p:nvCxnSpPr>
            <p:cNvPr id="5" name="Straight Arrow Connector 11">
              <a:extLst>
                <a:ext uri="{FF2B5EF4-FFF2-40B4-BE49-F238E27FC236}">
                  <a16:creationId xmlns:a16="http://schemas.microsoft.com/office/drawing/2014/main" id="{287B0369-41AF-4BE1-8A7E-30B03A37BDEA}"/>
                </a:ext>
              </a:extLst>
            </p:cNvPr>
            <p:cNvCxnSpPr>
              <a:cxnSpLocks noChangeShapeType="1"/>
            </p:cNvCxnSpPr>
            <p:nvPr/>
          </p:nvCxnSpPr>
          <p:spPr bwMode="auto">
            <a:xfrm flipH="1">
              <a:off x="2538824" y="3597100"/>
              <a:ext cx="7070" cy="749593"/>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642694C5-5E80-4292-8877-6C7FFD32D461}"/>
                </a:ext>
              </a:extLst>
            </p:cNvPr>
            <p:cNvCxnSpPr>
              <a:cxnSpLocks noChangeShapeType="1"/>
            </p:cNvCxnSpPr>
            <p:nvPr/>
          </p:nvCxnSpPr>
          <p:spPr bwMode="auto">
            <a:xfrm>
              <a:off x="5099526" y="1143689"/>
              <a:ext cx="697776" cy="970"/>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BD8A14F1-714E-4557-9293-A7D195D48345}"/>
                </a:ext>
              </a:extLst>
            </p:cNvPr>
            <p:cNvCxnSpPr>
              <a:cxnSpLocks noChangeShapeType="1"/>
            </p:cNvCxnSpPr>
            <p:nvPr/>
          </p:nvCxnSpPr>
          <p:spPr bwMode="auto">
            <a:xfrm flipH="1">
              <a:off x="3069622" y="1641489"/>
              <a:ext cx="445376" cy="419100"/>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cxnSp>
          <p:nvCxnSpPr>
            <p:cNvPr id="8" name="Straight Arrow Connector 29">
              <a:extLst>
                <a:ext uri="{FF2B5EF4-FFF2-40B4-BE49-F238E27FC236}">
                  <a16:creationId xmlns:a16="http://schemas.microsoft.com/office/drawing/2014/main" id="{C6F9ECED-3577-42A6-A217-80C59F4FFA4E}"/>
                </a:ext>
              </a:extLst>
            </p:cNvPr>
            <p:cNvCxnSpPr>
              <a:cxnSpLocks noChangeShapeType="1"/>
            </p:cNvCxnSpPr>
            <p:nvPr/>
          </p:nvCxnSpPr>
          <p:spPr bwMode="auto">
            <a:xfrm>
              <a:off x="2809415" y="6048028"/>
              <a:ext cx="547877" cy="366360"/>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sp>
          <p:nvSpPr>
            <p:cNvPr id="9" name="Oval 8">
              <a:extLst>
                <a:ext uri="{FF2B5EF4-FFF2-40B4-BE49-F238E27FC236}">
                  <a16:creationId xmlns:a16="http://schemas.microsoft.com/office/drawing/2014/main" id="{2B23D685-2D2E-4427-BD51-A1F8FCB99A47}"/>
                </a:ext>
              </a:extLst>
            </p:cNvPr>
            <p:cNvSpPr/>
            <p:nvPr/>
          </p:nvSpPr>
          <p:spPr bwMode="auto">
            <a:xfrm>
              <a:off x="3473140" y="415080"/>
              <a:ext cx="1510539" cy="1530689"/>
            </a:xfrm>
            <a:prstGeom prst="ellipse">
              <a:avLst/>
            </a:prstGeom>
            <a:solidFill>
              <a:schemeClr val="accent5">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Tozlar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sp>
          <p:nvSpPr>
            <p:cNvPr id="10" name="Oval 9">
              <a:extLst>
                <a:ext uri="{FF2B5EF4-FFF2-40B4-BE49-F238E27FC236}">
                  <a16:creationId xmlns:a16="http://schemas.microsoft.com/office/drawing/2014/main" id="{0F16C5AE-B8B0-4C32-B2C9-46146AD6BEA0}"/>
                </a:ext>
              </a:extLst>
            </p:cNvPr>
            <p:cNvSpPr/>
            <p:nvPr/>
          </p:nvSpPr>
          <p:spPr bwMode="auto">
            <a:xfrm>
              <a:off x="5875821" y="489160"/>
              <a:ext cx="1510539" cy="1530689"/>
            </a:xfrm>
            <a:prstGeom prst="ellipse">
              <a:avLst/>
            </a:prstGeom>
            <a:solidFill>
              <a:schemeClr val="accent4">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Sisler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sp>
          <p:nvSpPr>
            <p:cNvPr id="11" name="Oval 10">
              <a:extLst>
                <a:ext uri="{FF2B5EF4-FFF2-40B4-BE49-F238E27FC236}">
                  <a16:creationId xmlns:a16="http://schemas.microsoft.com/office/drawing/2014/main" id="{49DF3C7E-2745-4BC0-A827-0E293CA153B4}"/>
                </a:ext>
              </a:extLst>
            </p:cNvPr>
            <p:cNvSpPr/>
            <p:nvPr/>
          </p:nvSpPr>
          <p:spPr bwMode="auto">
            <a:xfrm>
              <a:off x="7338997" y="1898323"/>
              <a:ext cx="1510539" cy="1530689"/>
            </a:xfrm>
            <a:prstGeom prst="ellipse">
              <a:avLst/>
            </a:prstGeom>
            <a:solidFill>
              <a:schemeClr val="accent5">
                <a:lumMod val="60000"/>
                <a:lumOff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chemeClr val="tx1"/>
                  </a:solidFill>
                </a:rPr>
                <a:t>Dumanlar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cxnSp>
          <p:nvCxnSpPr>
            <p:cNvPr id="12" name="Straight Arrow Connector 11">
              <a:extLst>
                <a:ext uri="{FF2B5EF4-FFF2-40B4-BE49-F238E27FC236}">
                  <a16:creationId xmlns:a16="http://schemas.microsoft.com/office/drawing/2014/main" id="{A5979341-5956-4C01-B129-6CEDC40D510A}"/>
                </a:ext>
              </a:extLst>
            </p:cNvPr>
            <p:cNvCxnSpPr>
              <a:cxnSpLocks noChangeShapeType="1"/>
            </p:cNvCxnSpPr>
            <p:nvPr/>
          </p:nvCxnSpPr>
          <p:spPr bwMode="auto">
            <a:xfrm>
              <a:off x="7463702" y="1374351"/>
              <a:ext cx="514658" cy="484874"/>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sp>
          <p:nvSpPr>
            <p:cNvPr id="13" name="Oval 12">
              <a:extLst>
                <a:ext uri="{FF2B5EF4-FFF2-40B4-BE49-F238E27FC236}">
                  <a16:creationId xmlns:a16="http://schemas.microsoft.com/office/drawing/2014/main" id="{7BD5ABA6-5823-4CAA-8CF1-98C88968EDDE}"/>
                </a:ext>
              </a:extLst>
            </p:cNvPr>
            <p:cNvSpPr/>
            <p:nvPr/>
          </p:nvSpPr>
          <p:spPr bwMode="auto">
            <a:xfrm>
              <a:off x="1781769" y="4282575"/>
              <a:ext cx="1497801" cy="1493665"/>
            </a:xfrm>
            <a:prstGeom prst="ellipse">
              <a:avLst/>
            </a:prstGeom>
            <a:solidFill>
              <a:schemeClr val="accent5">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Spreyler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sp>
          <p:nvSpPr>
            <p:cNvPr id="14" name="Oval 13">
              <a:extLst>
                <a:ext uri="{FF2B5EF4-FFF2-40B4-BE49-F238E27FC236}">
                  <a16:creationId xmlns:a16="http://schemas.microsoft.com/office/drawing/2014/main" id="{ACE6B92F-E715-48D2-BB1B-D09A195CF777}"/>
                </a:ext>
              </a:extLst>
            </p:cNvPr>
            <p:cNvSpPr/>
            <p:nvPr/>
          </p:nvSpPr>
          <p:spPr bwMode="auto">
            <a:xfrm>
              <a:off x="5797302" y="5971442"/>
              <a:ext cx="1510541" cy="1530689"/>
            </a:xfrm>
            <a:prstGeom prst="ellipse">
              <a:avLst/>
            </a:prstGeom>
            <a:solidFill>
              <a:srgbClr val="0F39C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Gazlar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sp>
          <p:nvSpPr>
            <p:cNvPr id="15" name="Oval 14">
              <a:extLst>
                <a:ext uri="{FF2B5EF4-FFF2-40B4-BE49-F238E27FC236}">
                  <a16:creationId xmlns:a16="http://schemas.microsoft.com/office/drawing/2014/main" id="{6F22D66A-ABA3-4111-9C4E-E33E3CAB4994}"/>
                </a:ext>
              </a:extLst>
            </p:cNvPr>
            <p:cNvSpPr/>
            <p:nvPr/>
          </p:nvSpPr>
          <p:spPr bwMode="auto">
            <a:xfrm>
              <a:off x="3322189" y="5998028"/>
              <a:ext cx="1510542" cy="1530688"/>
            </a:xfrm>
            <a:prstGeom prst="ellipse">
              <a:avLst/>
            </a:prstGeom>
            <a:solidFill>
              <a:schemeClr val="accent2">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TR" sz="2000" dirty="0" err="1" smtClean="0">
                  <a:solidFill>
                    <a:srgbClr val="FFC000"/>
                  </a:solidFill>
                </a:rPr>
                <a:t>Aerosollar</a:t>
              </a:r>
              <a:endParaRPr lang="en-US" sz="2000" dirty="0">
                <a:solidFill>
                  <a:srgbClr val="FFC000"/>
                </a:solidFill>
              </a:endParaRPr>
            </a:p>
          </p:txBody>
        </p:sp>
        <p:sp>
          <p:nvSpPr>
            <p:cNvPr id="16" name="Oval 15">
              <a:extLst>
                <a:ext uri="{FF2B5EF4-FFF2-40B4-BE49-F238E27FC236}">
                  <a16:creationId xmlns:a16="http://schemas.microsoft.com/office/drawing/2014/main" id="{33328904-65FC-4997-A171-65D2E2211EB7}"/>
                </a:ext>
              </a:extLst>
            </p:cNvPr>
            <p:cNvSpPr/>
            <p:nvPr/>
          </p:nvSpPr>
          <p:spPr bwMode="auto">
            <a:xfrm>
              <a:off x="7450817" y="4351650"/>
              <a:ext cx="1510541" cy="1530689"/>
            </a:xfrm>
            <a:prstGeom prst="ellipse">
              <a:avLst/>
            </a:prstGeom>
            <a:solidFill>
              <a:srgbClr val="991EB2"/>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tIns="91440" bIns="91440" anchor="ctr"/>
            <a:lstStyle/>
            <a:p>
              <a:pPr marL="231775" indent="-231775" algn="ctr" eaLnBrk="1" hangingPunct="1">
                <a:spcBef>
                  <a:spcPct val="35000"/>
                </a:spcBef>
                <a:buClr>
                  <a:srgbClr val="FF140A"/>
                </a:buClr>
                <a:buFont typeface="Wingdings" pitchFamily="-65" charset="2"/>
                <a:buNone/>
                <a:defRPr/>
              </a:pPr>
              <a:endParaRPr lang="en-US" sz="20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endParaRPr>
            </a:p>
            <a:p>
              <a:pPr marL="231775" indent="-231775" algn="ctr">
                <a:spcBef>
                  <a:spcPct val="35000"/>
                </a:spcBef>
                <a:buClr>
                  <a:srgbClr val="FF140A"/>
                </a:buClr>
                <a:defRPr/>
              </a:pPr>
              <a:r>
                <a:rPr lang="tr" sz="2000" b="1" dirty="0">
                  <a:solidFill>
                    <a:srgbClr val="FFC000"/>
                  </a:solidFill>
                </a:rPr>
                <a:t>Sisler</a:t>
              </a:r>
            </a:p>
            <a:p>
              <a:pPr marL="231775" indent="-231775" algn="r" eaLnBrk="1" hangingPunct="1">
                <a:spcBef>
                  <a:spcPct val="35000"/>
                </a:spcBef>
                <a:buClr>
                  <a:srgbClr val="FF140A"/>
                </a:buClr>
                <a:buFont typeface="Wingdings" pitchFamily="-65" charset="2"/>
                <a:buNone/>
                <a:defRPr/>
              </a:pPr>
              <a:endParaRPr lang="en-US" sz="2000" dirty="0">
                <a:solidFill>
                  <a:srgbClr val="FFC000"/>
                </a:solidFill>
              </a:endParaRPr>
            </a:p>
          </p:txBody>
        </p:sp>
        <p:cxnSp>
          <p:nvCxnSpPr>
            <p:cNvPr id="17" name="Straight Arrow Connector 29">
              <a:extLst>
                <a:ext uri="{FF2B5EF4-FFF2-40B4-BE49-F238E27FC236}">
                  <a16:creationId xmlns:a16="http://schemas.microsoft.com/office/drawing/2014/main" id="{9E72C4D8-7D3A-407F-8534-08918953FC88}"/>
                </a:ext>
              </a:extLst>
            </p:cNvPr>
            <p:cNvCxnSpPr>
              <a:cxnSpLocks noChangeShapeType="1"/>
            </p:cNvCxnSpPr>
            <p:nvPr/>
          </p:nvCxnSpPr>
          <p:spPr bwMode="auto">
            <a:xfrm>
              <a:off x="5012483" y="6763369"/>
              <a:ext cx="633921" cy="2"/>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cxnSp>
          <p:nvCxnSpPr>
            <p:cNvPr id="18" name="Straight Arrow Connector 29">
              <a:extLst>
                <a:ext uri="{FF2B5EF4-FFF2-40B4-BE49-F238E27FC236}">
                  <a16:creationId xmlns:a16="http://schemas.microsoft.com/office/drawing/2014/main" id="{6BE84FDA-5E3B-4B65-9EBE-5CFCCFBC2B92}"/>
                </a:ext>
              </a:extLst>
            </p:cNvPr>
            <p:cNvCxnSpPr>
              <a:cxnSpLocks noChangeShapeType="1"/>
            </p:cNvCxnSpPr>
            <p:nvPr/>
          </p:nvCxnSpPr>
          <p:spPr bwMode="auto">
            <a:xfrm flipV="1">
              <a:off x="8192869" y="3597100"/>
              <a:ext cx="0" cy="685476"/>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cxnSp>
          <p:nvCxnSpPr>
            <p:cNvPr id="19" name="Straight Arrow Connector 29">
              <a:extLst>
                <a:ext uri="{FF2B5EF4-FFF2-40B4-BE49-F238E27FC236}">
                  <a16:creationId xmlns:a16="http://schemas.microsoft.com/office/drawing/2014/main" id="{03DF8549-857F-4759-98CE-D3EE66634D87}"/>
                </a:ext>
              </a:extLst>
            </p:cNvPr>
            <p:cNvCxnSpPr>
              <a:cxnSpLocks noChangeShapeType="1"/>
            </p:cNvCxnSpPr>
            <p:nvPr/>
          </p:nvCxnSpPr>
          <p:spPr bwMode="auto">
            <a:xfrm flipV="1">
              <a:off x="7254471" y="5883098"/>
              <a:ext cx="611473" cy="505609"/>
            </a:xfrm>
            <a:prstGeom prst="straightConnector1">
              <a:avLst/>
            </a:prstGeom>
            <a:noFill/>
            <a:ln w="19050" algn="ctr">
              <a:solidFill>
                <a:srgbClr val="7030A0"/>
              </a:solidFill>
              <a:round/>
              <a:headEnd type="arrow" w="med" len="med"/>
              <a:tailEnd type="arrow" w="med" len="med"/>
            </a:ln>
            <a:extLst>
              <a:ext uri="{909E8E84-426E-40DD-AFC4-6F175D3DCCD1}">
                <a14:hiddenFill xmlns:a14="http://schemas.microsoft.com/office/drawing/2010/main">
                  <a:noFill/>
                </a14:hiddenFill>
              </a:ext>
            </a:extLst>
          </p:spPr>
        </p:cxnSp>
      </p:grpSp>
      <p:pic>
        <p:nvPicPr>
          <p:cNvPr id="21" name="Picture 20">
            <a:extLst>
              <a:ext uri="{FF2B5EF4-FFF2-40B4-BE49-F238E27FC236}">
                <a16:creationId xmlns:a16="http://schemas.microsoft.com/office/drawing/2014/main" id="{99FC27A6-1D50-46E2-B3B0-EA6DAFAEE1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6747" y="1372891"/>
            <a:ext cx="3622545" cy="4689089"/>
          </a:xfrm>
          <a:prstGeom prst="rect">
            <a:avLst/>
          </a:prstGeom>
        </p:spPr>
      </p:pic>
      <p:sp>
        <p:nvSpPr>
          <p:cNvPr id="22" name="Title 1">
            <a:extLst>
              <a:ext uri="{FF2B5EF4-FFF2-40B4-BE49-F238E27FC236}">
                <a16:creationId xmlns:a16="http://schemas.microsoft.com/office/drawing/2014/main" id="{0DDF9022-0474-4258-B9FE-F182B60871DF}"/>
              </a:ext>
            </a:extLst>
          </p:cNvPr>
          <p:cNvSpPr txBox="1">
            <a:spLocks/>
          </p:cNvSpPr>
          <p:nvPr/>
        </p:nvSpPr>
        <p:spPr>
          <a:xfrm>
            <a:off x="778818" y="325824"/>
            <a:ext cx="7200900" cy="770866"/>
          </a:xfrm>
          <a:prstGeom prst="rect">
            <a:avLst/>
          </a:prstGeom>
          <a:solidFill>
            <a:schemeClr val="accent5">
              <a:lumMod val="75000"/>
            </a:schemeClr>
          </a:solidFill>
          <a:ln w="28575">
            <a:solidFill>
              <a:srgbClr val="FFC00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 sz="3200" b="1" dirty="0">
                <a:solidFill>
                  <a:schemeClr val="bg1"/>
                </a:solidFill>
                <a:latin typeface="Georgia" panose="02040502050405020303" pitchFamily="18" charset="0"/>
              </a:rPr>
              <a:t>Solunum </a:t>
            </a:r>
            <a:r>
              <a:rPr lang="tr" sz="3200" b="1" dirty="0" smtClean="0">
                <a:solidFill>
                  <a:schemeClr val="bg1"/>
                </a:solidFill>
                <a:latin typeface="Georgia" panose="02040502050405020303" pitchFamily="18" charset="0"/>
              </a:rPr>
              <a:t>Koruması</a:t>
            </a:r>
            <a:endParaRPr lang="en-US" sz="2850" b="1" dirty="0">
              <a:solidFill>
                <a:schemeClr val="bg1"/>
              </a:solidFill>
              <a:latin typeface="Georgia" panose="02040502050405020303" pitchFamily="18" charset="0"/>
            </a:endParaRPr>
          </a:p>
        </p:txBody>
      </p:sp>
      <p:sp>
        <p:nvSpPr>
          <p:cNvPr id="23" name="TextBox 22">
            <a:extLst>
              <a:ext uri="{FF2B5EF4-FFF2-40B4-BE49-F238E27FC236}">
                <a16:creationId xmlns:a16="http://schemas.microsoft.com/office/drawing/2014/main" id="{21C18195-4117-4DDE-A2C9-1A93CF1A67DD}"/>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tr"/>
              <a:t>                                   </a:t>
            </a:r>
            <a:endParaRPr lang="en-US" dirty="0"/>
          </a:p>
        </p:txBody>
      </p:sp>
      <p:sp>
        <p:nvSpPr>
          <p:cNvPr id="25" name="Flowchart: Connector 24">
            <a:extLst>
              <a:ext uri="{FF2B5EF4-FFF2-40B4-BE49-F238E27FC236}">
                <a16:creationId xmlns:a16="http://schemas.microsoft.com/office/drawing/2014/main" id="{20123FBF-BCA8-48AD-A163-0114D4BF634B}"/>
              </a:ext>
            </a:extLst>
          </p:cNvPr>
          <p:cNvSpPr/>
          <p:nvPr/>
        </p:nvSpPr>
        <p:spPr>
          <a:xfrm>
            <a:off x="1353908" y="2858780"/>
            <a:ext cx="2484032" cy="2468429"/>
          </a:xfrm>
          <a:prstGeom prst="flowChartConnector">
            <a:avLst/>
          </a:prstGeom>
          <a:solidFill>
            <a:srgbClr val="1AAE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 sz="1200" b="1" dirty="0">
                <a:solidFill>
                  <a:schemeClr val="tx1"/>
                </a:solidFill>
              </a:rPr>
              <a:t>Bu kirletici maddeler solunum yolunun solunabilen (burun) bölgesinden solunabilen (akciğer) bölgesine kadar herhangi bir yere yerleşebilir.</a:t>
            </a:r>
          </a:p>
        </p:txBody>
      </p:sp>
      <p:sp>
        <p:nvSpPr>
          <p:cNvPr id="26" name="Rectangle 25">
            <a:extLst>
              <a:ext uri="{FF2B5EF4-FFF2-40B4-BE49-F238E27FC236}">
                <a16:creationId xmlns:a16="http://schemas.microsoft.com/office/drawing/2014/main" id="{C0698EA2-93F7-4485-A5EB-8E6D9B85880E}"/>
              </a:ext>
            </a:extLst>
          </p:cNvPr>
          <p:cNvSpPr/>
          <p:nvPr/>
        </p:nvSpPr>
        <p:spPr>
          <a:xfrm>
            <a:off x="6309629" y="6345084"/>
            <a:ext cx="2154172" cy="45288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 sz="1500" b="1" dirty="0">
                <a:solidFill>
                  <a:srgbClr val="FFC000"/>
                </a:solidFill>
              </a:rPr>
              <a:t>Solunum maskeleri NIOSH onaylı olmalıdır</a:t>
            </a:r>
          </a:p>
        </p:txBody>
      </p:sp>
    </p:spTree>
    <p:extLst>
      <p:ext uri="{BB962C8B-B14F-4D97-AF65-F5344CB8AC3E}">
        <p14:creationId xmlns:p14="http://schemas.microsoft.com/office/powerpoint/2010/main" val="1026892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7772" y="266065"/>
            <a:ext cx="6688455" cy="635000"/>
          </a:xfrm>
          <a:prstGeom prst="rect">
            <a:avLst/>
          </a:prstGeom>
        </p:spPr>
        <p:txBody>
          <a:bodyPr vert="horz" wrap="square" lIns="0" tIns="12700" rIns="0" bIns="0" rtlCol="0">
            <a:spAutoFit/>
          </a:bodyPr>
          <a:lstStyle/>
          <a:p>
            <a:pPr marL="12700">
              <a:lnSpc>
                <a:spcPct val="100000"/>
              </a:lnSpc>
              <a:spcBef>
                <a:spcPts val="100"/>
              </a:spcBef>
            </a:pPr>
            <a:r>
              <a:rPr sz="4000" spc="-5" dirty="0" err="1" smtClean="0">
                <a:solidFill>
                  <a:srgbClr val="000000"/>
                </a:solidFill>
              </a:rPr>
              <a:t>Solunum</a:t>
            </a:r>
            <a:r>
              <a:rPr sz="4000" dirty="0" smtClean="0">
                <a:solidFill>
                  <a:srgbClr val="000000"/>
                </a:solidFill>
              </a:rPr>
              <a:t> </a:t>
            </a:r>
            <a:r>
              <a:rPr sz="4000" spc="-15" dirty="0">
                <a:solidFill>
                  <a:srgbClr val="000000"/>
                </a:solidFill>
              </a:rPr>
              <a:t>Sistemi</a:t>
            </a:r>
            <a:r>
              <a:rPr sz="4000" spc="-55" dirty="0">
                <a:solidFill>
                  <a:srgbClr val="000000"/>
                </a:solidFill>
              </a:rPr>
              <a:t> </a:t>
            </a:r>
            <a:r>
              <a:rPr sz="4000" spc="-10" dirty="0">
                <a:solidFill>
                  <a:srgbClr val="000000"/>
                </a:solidFill>
              </a:rPr>
              <a:t>Koruyucuları</a:t>
            </a:r>
            <a:endParaRPr sz="4000" dirty="0"/>
          </a:p>
        </p:txBody>
      </p:sp>
      <p:grpSp>
        <p:nvGrpSpPr>
          <p:cNvPr id="3" name="object 3"/>
          <p:cNvGrpSpPr/>
          <p:nvPr/>
        </p:nvGrpSpPr>
        <p:grpSpPr>
          <a:xfrm>
            <a:off x="8119557" y="1236295"/>
            <a:ext cx="852805" cy="839469"/>
            <a:chOff x="8160500" y="261620"/>
            <a:chExt cx="852805" cy="839469"/>
          </a:xfrm>
        </p:grpSpPr>
        <p:pic>
          <p:nvPicPr>
            <p:cNvPr id="4" name="object 4"/>
            <p:cNvPicPr/>
            <p:nvPr/>
          </p:nvPicPr>
          <p:blipFill>
            <a:blip r:embed="rId2" cstate="print"/>
            <a:stretch>
              <a:fillRect/>
            </a:stretch>
          </p:blipFill>
          <p:spPr>
            <a:xfrm>
              <a:off x="8160500" y="908822"/>
              <a:ext cx="852714" cy="191948"/>
            </a:xfrm>
            <a:prstGeom prst="rect">
              <a:avLst/>
            </a:prstGeom>
          </p:spPr>
        </p:pic>
        <p:pic>
          <p:nvPicPr>
            <p:cNvPr id="5" name="object 5"/>
            <p:cNvPicPr/>
            <p:nvPr/>
          </p:nvPicPr>
          <p:blipFill>
            <a:blip r:embed="rId3" cstate="print"/>
            <a:stretch>
              <a:fillRect/>
            </a:stretch>
          </p:blipFill>
          <p:spPr>
            <a:xfrm>
              <a:off x="8171180" y="261620"/>
              <a:ext cx="838200" cy="652779"/>
            </a:xfrm>
            <a:prstGeom prst="rect">
              <a:avLst/>
            </a:prstGeom>
          </p:spPr>
        </p:pic>
      </p:grpSp>
      <p:pic>
        <p:nvPicPr>
          <p:cNvPr id="9" name="object 9"/>
          <p:cNvPicPr/>
          <p:nvPr/>
        </p:nvPicPr>
        <p:blipFill>
          <a:blip r:embed="rId4" cstate="print"/>
          <a:stretch>
            <a:fillRect/>
          </a:stretch>
        </p:blipFill>
        <p:spPr>
          <a:xfrm>
            <a:off x="160595" y="1236295"/>
            <a:ext cx="716279" cy="784860"/>
          </a:xfrm>
          <a:prstGeom prst="rect">
            <a:avLst/>
          </a:prstGeom>
        </p:spPr>
      </p:pic>
      <p:pic>
        <p:nvPicPr>
          <p:cNvPr id="10" name="object 10"/>
          <p:cNvPicPr/>
          <p:nvPr/>
        </p:nvPicPr>
        <p:blipFill>
          <a:blip r:embed="rId5" cstate="print"/>
          <a:stretch>
            <a:fillRect/>
          </a:stretch>
        </p:blipFill>
        <p:spPr>
          <a:xfrm>
            <a:off x="211308" y="2588543"/>
            <a:ext cx="863600" cy="713740"/>
          </a:xfrm>
          <a:prstGeom prst="rect">
            <a:avLst/>
          </a:prstGeom>
        </p:spPr>
      </p:pic>
      <p:grpSp>
        <p:nvGrpSpPr>
          <p:cNvPr id="11" name="object 11"/>
          <p:cNvGrpSpPr/>
          <p:nvPr/>
        </p:nvGrpSpPr>
        <p:grpSpPr>
          <a:xfrm>
            <a:off x="8175755" y="2347848"/>
            <a:ext cx="740410" cy="923290"/>
            <a:chOff x="6001510" y="4902200"/>
            <a:chExt cx="740410" cy="923290"/>
          </a:xfrm>
        </p:grpSpPr>
        <p:pic>
          <p:nvPicPr>
            <p:cNvPr id="12" name="object 12"/>
            <p:cNvPicPr/>
            <p:nvPr/>
          </p:nvPicPr>
          <p:blipFill>
            <a:blip r:embed="rId6" cstate="print"/>
            <a:stretch>
              <a:fillRect/>
            </a:stretch>
          </p:blipFill>
          <p:spPr>
            <a:xfrm>
              <a:off x="6001510" y="5615414"/>
              <a:ext cx="740413" cy="209528"/>
            </a:xfrm>
            <a:prstGeom prst="rect">
              <a:avLst/>
            </a:prstGeom>
          </p:spPr>
        </p:pic>
        <p:pic>
          <p:nvPicPr>
            <p:cNvPr id="13" name="object 13"/>
            <p:cNvPicPr/>
            <p:nvPr/>
          </p:nvPicPr>
          <p:blipFill>
            <a:blip r:embed="rId7" cstate="print"/>
            <a:stretch>
              <a:fillRect/>
            </a:stretch>
          </p:blipFill>
          <p:spPr>
            <a:xfrm>
              <a:off x="6012179" y="4902200"/>
              <a:ext cx="721360" cy="718819"/>
            </a:xfrm>
            <a:prstGeom prst="rect">
              <a:avLst/>
            </a:prstGeom>
          </p:spPr>
        </p:pic>
      </p:grpSp>
      <p:pic>
        <p:nvPicPr>
          <p:cNvPr id="14" name="object 14"/>
          <p:cNvPicPr/>
          <p:nvPr/>
        </p:nvPicPr>
        <p:blipFill>
          <a:blip r:embed="rId8" cstate="print"/>
          <a:stretch>
            <a:fillRect/>
          </a:stretch>
        </p:blipFill>
        <p:spPr>
          <a:xfrm>
            <a:off x="8067528" y="3457509"/>
            <a:ext cx="956864" cy="1101096"/>
          </a:xfrm>
          <a:prstGeom prst="rect">
            <a:avLst/>
          </a:prstGeom>
        </p:spPr>
      </p:pic>
      <p:pic>
        <p:nvPicPr>
          <p:cNvPr id="15" name="object 15"/>
          <p:cNvPicPr/>
          <p:nvPr/>
        </p:nvPicPr>
        <p:blipFill>
          <a:blip r:embed="rId9" cstate="print"/>
          <a:stretch>
            <a:fillRect/>
          </a:stretch>
        </p:blipFill>
        <p:spPr>
          <a:xfrm>
            <a:off x="8031484" y="5090721"/>
            <a:ext cx="876300" cy="1036319"/>
          </a:xfrm>
          <a:prstGeom prst="rect">
            <a:avLst/>
          </a:prstGeom>
        </p:spPr>
      </p:pic>
      <p:pic>
        <p:nvPicPr>
          <p:cNvPr id="16" name="object 16"/>
          <p:cNvPicPr/>
          <p:nvPr/>
        </p:nvPicPr>
        <p:blipFill>
          <a:blip r:embed="rId10" cstate="print"/>
          <a:stretch>
            <a:fillRect/>
          </a:stretch>
        </p:blipFill>
        <p:spPr>
          <a:xfrm>
            <a:off x="66548" y="4149926"/>
            <a:ext cx="1169327" cy="775955"/>
          </a:xfrm>
          <a:prstGeom prst="rect">
            <a:avLst/>
          </a:prstGeom>
        </p:spPr>
      </p:pic>
      <p:sp>
        <p:nvSpPr>
          <p:cNvPr id="18" name="Dikdörtgen 17"/>
          <p:cNvSpPr/>
          <p:nvPr/>
        </p:nvSpPr>
        <p:spPr>
          <a:xfrm>
            <a:off x="1117705" y="1168260"/>
            <a:ext cx="6751402" cy="1754326"/>
          </a:xfrm>
          <a:prstGeom prst="rect">
            <a:avLst/>
          </a:prstGeom>
        </p:spPr>
        <p:txBody>
          <a:bodyPr wrap="square">
            <a:spAutoFit/>
          </a:bodyPr>
          <a:lstStyle/>
          <a:p>
            <a:pPr algn="just"/>
            <a:r>
              <a:rPr lang="tr-TR" dirty="0">
                <a:solidFill>
                  <a:srgbClr val="FF0000"/>
                </a:solidFill>
              </a:rPr>
              <a:t>Yarım yüz maskesi: </a:t>
            </a:r>
            <a:r>
              <a:rPr lang="tr-TR" dirty="0"/>
              <a:t>Solunum koruması sağlar ancak yüz ve göz </a:t>
            </a:r>
            <a:r>
              <a:rPr lang="tr-TR" dirty="0" smtClean="0"/>
              <a:t>koruması sağlamaz</a:t>
            </a:r>
            <a:r>
              <a:rPr lang="tr-TR" dirty="0"/>
              <a:t>. Yarım yüz maskeleri C Seviye koruma için önerilen minimum </a:t>
            </a:r>
            <a:r>
              <a:rPr lang="tr-TR" dirty="0" smtClean="0"/>
              <a:t>koruma seviyesidir</a:t>
            </a:r>
            <a:r>
              <a:rPr lang="tr-TR" dirty="0"/>
              <a:t>.</a:t>
            </a:r>
          </a:p>
          <a:p>
            <a:pPr algn="just"/>
            <a:r>
              <a:rPr lang="tr-TR" dirty="0">
                <a:solidFill>
                  <a:srgbClr val="FF0000"/>
                </a:solidFill>
              </a:rPr>
              <a:t>T</a:t>
            </a:r>
            <a:r>
              <a:rPr lang="tr-TR" dirty="0" smtClean="0">
                <a:solidFill>
                  <a:srgbClr val="FF0000"/>
                </a:solidFill>
              </a:rPr>
              <a:t>am </a:t>
            </a:r>
            <a:r>
              <a:rPr lang="tr-TR" dirty="0">
                <a:solidFill>
                  <a:srgbClr val="FF0000"/>
                </a:solidFill>
              </a:rPr>
              <a:t>yüz gaz maskesi:</a:t>
            </a:r>
            <a:r>
              <a:rPr lang="tr-TR" dirty="0"/>
              <a:t> Göz, yüz ve solunum koruması sağlar. Kirli </a:t>
            </a:r>
            <a:r>
              <a:rPr lang="tr-TR" dirty="0" smtClean="0"/>
              <a:t>havanın girmesini </a:t>
            </a:r>
            <a:r>
              <a:rPr lang="tr-TR" dirty="0"/>
              <a:t>önleyecek şekilde yüze tam oturan tam yüz maskesi kalıplaşmış </a:t>
            </a:r>
            <a:r>
              <a:rPr lang="tr-TR" dirty="0" err="1" smtClean="0"/>
              <a:t>butil</a:t>
            </a:r>
            <a:r>
              <a:rPr lang="tr-TR" dirty="0" smtClean="0"/>
              <a:t> kauçuktan </a:t>
            </a:r>
            <a:r>
              <a:rPr lang="tr-TR" dirty="0"/>
              <a:t>yapılmıştır. </a:t>
            </a:r>
          </a:p>
        </p:txBody>
      </p:sp>
      <p:sp>
        <p:nvSpPr>
          <p:cNvPr id="19" name="Dikdörtgen 18"/>
          <p:cNvSpPr/>
          <p:nvPr/>
        </p:nvSpPr>
        <p:spPr>
          <a:xfrm>
            <a:off x="1227772" y="3417814"/>
            <a:ext cx="6839756" cy="2308324"/>
          </a:xfrm>
          <a:prstGeom prst="rect">
            <a:avLst/>
          </a:prstGeom>
        </p:spPr>
        <p:txBody>
          <a:bodyPr wrap="square">
            <a:spAutoFit/>
          </a:bodyPr>
          <a:lstStyle/>
          <a:p>
            <a:pPr algn="just"/>
            <a:r>
              <a:rPr lang="tr-TR" dirty="0"/>
              <a:t>Tam yüz maskeleri; hava yastığı, baş bağları, göz camları, giriş valfi, ses aktarıcısı, </a:t>
            </a:r>
            <a:r>
              <a:rPr lang="tr-TR" dirty="0" smtClean="0"/>
              <a:t>çıkış valfi</a:t>
            </a:r>
            <a:r>
              <a:rPr lang="tr-TR" dirty="0"/>
              <a:t>, filtre tutucusu ve filtre bölümlerinden oluşur. Filtre, ortamdaki zararlı </a:t>
            </a:r>
            <a:r>
              <a:rPr lang="tr-TR" dirty="0" smtClean="0"/>
              <a:t>maddeleri süzmeye </a:t>
            </a:r>
            <a:r>
              <a:rPr lang="tr-TR" dirty="0"/>
              <a:t>yarayan aygıttır. </a:t>
            </a:r>
            <a:endParaRPr lang="tr-TR" dirty="0" smtClean="0"/>
          </a:p>
          <a:p>
            <a:pPr algn="just"/>
            <a:endParaRPr lang="tr-TR" dirty="0" smtClean="0"/>
          </a:p>
          <a:p>
            <a:pPr algn="just"/>
            <a:r>
              <a:rPr lang="tr-TR" dirty="0" err="1" smtClean="0"/>
              <a:t>Aerosol</a:t>
            </a:r>
            <a:r>
              <a:rPr lang="tr-TR" dirty="0" smtClean="0"/>
              <a:t> </a:t>
            </a:r>
            <a:r>
              <a:rPr lang="tr-TR" dirty="0"/>
              <a:t>filtre ve karbon filtre olarak çeşitleri mevcuttur. </a:t>
            </a:r>
            <a:endParaRPr lang="tr-TR" dirty="0" smtClean="0"/>
          </a:p>
          <a:p>
            <a:pPr algn="just"/>
            <a:endParaRPr lang="tr-TR" dirty="0" smtClean="0"/>
          </a:p>
          <a:p>
            <a:pPr algn="just"/>
            <a:r>
              <a:rPr lang="tr-TR" dirty="0" smtClean="0"/>
              <a:t>Hangi tür </a:t>
            </a:r>
            <a:r>
              <a:rPr lang="tr-TR" dirty="0"/>
              <a:t>maddeye karşı koruma sağlanacaksa ona uygun </a:t>
            </a:r>
            <a:r>
              <a:rPr lang="tr-TR" dirty="0" smtClean="0"/>
              <a:t>filtre seçilmelidir</a:t>
            </a:r>
            <a:r>
              <a:rPr lang="tr-TR" dirty="0"/>
              <a:t>.</a:t>
            </a:r>
          </a:p>
        </p:txBody>
      </p:sp>
    </p:spTree>
    <p:extLst>
      <p:ext uri="{BB962C8B-B14F-4D97-AF65-F5344CB8AC3E}">
        <p14:creationId xmlns:p14="http://schemas.microsoft.com/office/powerpoint/2010/main" val="4162169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412" y="193928"/>
            <a:ext cx="7367270" cy="635000"/>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000000"/>
                </a:solidFill>
              </a:rPr>
              <a:t>Diğer </a:t>
            </a:r>
            <a:r>
              <a:rPr sz="4000" spc="-5" dirty="0">
                <a:solidFill>
                  <a:srgbClr val="000000"/>
                </a:solidFill>
              </a:rPr>
              <a:t>Solunum</a:t>
            </a:r>
            <a:r>
              <a:rPr sz="4000" spc="10" dirty="0">
                <a:solidFill>
                  <a:srgbClr val="000000"/>
                </a:solidFill>
              </a:rPr>
              <a:t> </a:t>
            </a:r>
            <a:r>
              <a:rPr sz="4000" spc="-15" dirty="0">
                <a:solidFill>
                  <a:srgbClr val="000000"/>
                </a:solidFill>
              </a:rPr>
              <a:t>Sistemi</a:t>
            </a:r>
            <a:r>
              <a:rPr sz="4000" spc="-50" dirty="0">
                <a:solidFill>
                  <a:srgbClr val="000000"/>
                </a:solidFill>
              </a:rPr>
              <a:t> </a:t>
            </a:r>
            <a:r>
              <a:rPr sz="4000" spc="-10" dirty="0">
                <a:solidFill>
                  <a:srgbClr val="000000"/>
                </a:solidFill>
              </a:rPr>
              <a:t>Koruyucuları</a:t>
            </a:r>
            <a:endParaRPr sz="4000"/>
          </a:p>
        </p:txBody>
      </p:sp>
      <p:sp>
        <p:nvSpPr>
          <p:cNvPr id="3" name="object 3"/>
          <p:cNvSpPr txBox="1"/>
          <p:nvPr/>
        </p:nvSpPr>
        <p:spPr>
          <a:xfrm>
            <a:off x="536257" y="1557071"/>
            <a:ext cx="5078730" cy="1855470"/>
          </a:xfrm>
          <a:prstGeom prst="rect">
            <a:avLst/>
          </a:prstGeom>
        </p:spPr>
        <p:txBody>
          <a:bodyPr vert="horz" wrap="square" lIns="0" tIns="74295" rIns="0" bIns="0" rtlCol="0">
            <a:spAutoFit/>
          </a:bodyPr>
          <a:lstStyle/>
          <a:p>
            <a:pPr marL="355600" indent="-342900">
              <a:lnSpc>
                <a:spcPct val="100000"/>
              </a:lnSpc>
              <a:spcBef>
                <a:spcPts val="585"/>
              </a:spcBef>
              <a:buFont typeface="Microsoft Sans Serif"/>
              <a:buChar char="•"/>
              <a:tabLst>
                <a:tab pos="354965" algn="l"/>
                <a:tab pos="355600" algn="l"/>
              </a:tabLst>
            </a:pPr>
            <a:r>
              <a:rPr sz="2000" spc="-25" dirty="0">
                <a:latin typeface="Calibri"/>
                <a:cs typeface="Calibri"/>
              </a:rPr>
              <a:t>Tüple</a:t>
            </a:r>
            <a:r>
              <a:rPr sz="2000" spc="-35" dirty="0">
                <a:latin typeface="Calibri"/>
                <a:cs typeface="Calibri"/>
              </a:rPr>
              <a:t> </a:t>
            </a:r>
            <a:r>
              <a:rPr sz="2000" spc="-5" dirty="0">
                <a:latin typeface="Calibri"/>
                <a:cs typeface="Calibri"/>
              </a:rPr>
              <a:t>temiz </a:t>
            </a:r>
            <a:r>
              <a:rPr sz="2000" spc="-20" dirty="0">
                <a:latin typeface="Calibri"/>
                <a:cs typeface="Calibri"/>
              </a:rPr>
              <a:t>hava </a:t>
            </a:r>
            <a:r>
              <a:rPr sz="2000" dirty="0">
                <a:latin typeface="Calibri"/>
                <a:cs typeface="Calibri"/>
              </a:rPr>
              <a:t>beslemeli</a:t>
            </a:r>
            <a:r>
              <a:rPr sz="2000" spc="10" dirty="0">
                <a:latin typeface="Calibri"/>
                <a:cs typeface="Calibri"/>
              </a:rPr>
              <a:t> </a:t>
            </a:r>
            <a:r>
              <a:rPr sz="2000" dirty="0">
                <a:latin typeface="Calibri"/>
                <a:cs typeface="Calibri"/>
              </a:rPr>
              <a:t>solunum</a:t>
            </a:r>
            <a:r>
              <a:rPr sz="2000" spc="-40" dirty="0">
                <a:latin typeface="Calibri"/>
                <a:cs typeface="Calibri"/>
              </a:rPr>
              <a:t> </a:t>
            </a:r>
            <a:r>
              <a:rPr sz="2000" dirty="0">
                <a:latin typeface="Calibri"/>
                <a:cs typeface="Calibri"/>
              </a:rPr>
              <a:t>cihazları:</a:t>
            </a:r>
            <a:endParaRPr sz="2000">
              <a:latin typeface="Calibri"/>
              <a:cs typeface="Calibri"/>
            </a:endParaRPr>
          </a:p>
          <a:p>
            <a:pPr marL="756285" lvl="1" indent="-287655">
              <a:lnSpc>
                <a:spcPct val="100000"/>
              </a:lnSpc>
              <a:spcBef>
                <a:spcPts val="480"/>
              </a:spcBef>
              <a:buFont typeface="Microsoft Sans Serif"/>
              <a:buChar char="–"/>
              <a:tabLst>
                <a:tab pos="756285" algn="l"/>
                <a:tab pos="756920" algn="l"/>
              </a:tabLst>
            </a:pPr>
            <a:r>
              <a:rPr sz="2000" spc="-10" dirty="0">
                <a:latin typeface="Calibri"/>
                <a:cs typeface="Calibri"/>
              </a:rPr>
              <a:t>Kısa</a:t>
            </a:r>
            <a:r>
              <a:rPr sz="2000" spc="-15" dirty="0">
                <a:latin typeface="Calibri"/>
                <a:cs typeface="Calibri"/>
              </a:rPr>
              <a:t> </a:t>
            </a:r>
            <a:r>
              <a:rPr sz="2000" spc="-5" dirty="0">
                <a:latin typeface="Calibri"/>
                <a:cs typeface="Calibri"/>
              </a:rPr>
              <a:t>süreli </a:t>
            </a:r>
            <a:r>
              <a:rPr sz="2000" dirty="0">
                <a:latin typeface="Calibri"/>
                <a:cs typeface="Calibri"/>
              </a:rPr>
              <a:t>acil</a:t>
            </a:r>
            <a:r>
              <a:rPr sz="2000" spc="-20" dirty="0">
                <a:latin typeface="Calibri"/>
                <a:cs typeface="Calibri"/>
              </a:rPr>
              <a:t> </a:t>
            </a:r>
            <a:r>
              <a:rPr sz="2000" dirty="0">
                <a:latin typeface="Calibri"/>
                <a:cs typeface="Calibri"/>
              </a:rPr>
              <a:t>müdahale</a:t>
            </a:r>
            <a:endParaRPr sz="2000">
              <a:latin typeface="Calibri"/>
              <a:cs typeface="Calibri"/>
            </a:endParaRPr>
          </a:p>
          <a:p>
            <a:pPr lvl="1">
              <a:lnSpc>
                <a:spcPct val="100000"/>
              </a:lnSpc>
              <a:spcBef>
                <a:spcPts val="5"/>
              </a:spcBef>
              <a:buFont typeface="Microsoft Sans Serif"/>
              <a:buChar char="–"/>
            </a:pPr>
            <a:endParaRPr sz="2750">
              <a:latin typeface="Calibri"/>
              <a:cs typeface="Calibri"/>
            </a:endParaRPr>
          </a:p>
          <a:p>
            <a:pPr marL="355600" indent="-342900">
              <a:lnSpc>
                <a:spcPct val="100000"/>
              </a:lnSpc>
              <a:buFont typeface="Microsoft Sans Serif"/>
              <a:buChar char="•"/>
              <a:tabLst>
                <a:tab pos="354965" algn="l"/>
                <a:tab pos="355600" algn="l"/>
              </a:tabLst>
            </a:pPr>
            <a:r>
              <a:rPr sz="2000" dirty="0">
                <a:latin typeface="Calibri"/>
                <a:cs typeface="Calibri"/>
              </a:rPr>
              <a:t>Hortumla</a:t>
            </a:r>
            <a:r>
              <a:rPr sz="2000" spc="-30" dirty="0">
                <a:latin typeface="Calibri"/>
                <a:cs typeface="Calibri"/>
              </a:rPr>
              <a:t> </a:t>
            </a:r>
            <a:r>
              <a:rPr sz="2000" spc="-5" dirty="0">
                <a:latin typeface="Calibri"/>
                <a:cs typeface="Calibri"/>
              </a:rPr>
              <a:t>temiz</a:t>
            </a:r>
            <a:r>
              <a:rPr sz="2000" spc="-15" dirty="0">
                <a:latin typeface="Calibri"/>
                <a:cs typeface="Calibri"/>
              </a:rPr>
              <a:t> hava</a:t>
            </a:r>
            <a:r>
              <a:rPr sz="2000" spc="-30" dirty="0">
                <a:latin typeface="Calibri"/>
                <a:cs typeface="Calibri"/>
              </a:rPr>
              <a:t> </a:t>
            </a:r>
            <a:r>
              <a:rPr sz="2000" dirty="0">
                <a:latin typeface="Calibri"/>
                <a:cs typeface="Calibri"/>
              </a:rPr>
              <a:t>beslemeli:</a:t>
            </a:r>
            <a:endParaRPr sz="2000">
              <a:latin typeface="Calibri"/>
              <a:cs typeface="Calibri"/>
            </a:endParaRPr>
          </a:p>
          <a:p>
            <a:pPr marL="756285" lvl="1" indent="-287655">
              <a:lnSpc>
                <a:spcPct val="100000"/>
              </a:lnSpc>
              <a:spcBef>
                <a:spcPts val="480"/>
              </a:spcBef>
              <a:buFont typeface="Microsoft Sans Serif"/>
              <a:buChar char="–"/>
              <a:tabLst>
                <a:tab pos="756285" algn="l"/>
                <a:tab pos="756920" algn="l"/>
              </a:tabLst>
            </a:pPr>
            <a:r>
              <a:rPr sz="2000" spc="-5" dirty="0">
                <a:latin typeface="Calibri"/>
                <a:cs typeface="Calibri"/>
              </a:rPr>
              <a:t>Kapalı</a:t>
            </a:r>
            <a:r>
              <a:rPr sz="2000" spc="-10" dirty="0">
                <a:latin typeface="Calibri"/>
                <a:cs typeface="Calibri"/>
              </a:rPr>
              <a:t> </a:t>
            </a:r>
            <a:r>
              <a:rPr sz="2000" dirty="0">
                <a:latin typeface="Calibri"/>
                <a:cs typeface="Calibri"/>
              </a:rPr>
              <a:t>alanda</a:t>
            </a:r>
            <a:r>
              <a:rPr sz="2000" spc="-30" dirty="0">
                <a:latin typeface="Calibri"/>
                <a:cs typeface="Calibri"/>
              </a:rPr>
              <a:t> </a:t>
            </a:r>
            <a:r>
              <a:rPr sz="2000" dirty="0">
                <a:latin typeface="Calibri"/>
                <a:cs typeface="Calibri"/>
              </a:rPr>
              <a:t>uzun</a:t>
            </a:r>
            <a:r>
              <a:rPr sz="2000" spc="-35" dirty="0">
                <a:latin typeface="Calibri"/>
                <a:cs typeface="Calibri"/>
              </a:rPr>
              <a:t> </a:t>
            </a:r>
            <a:r>
              <a:rPr sz="2000" spc="-5" dirty="0">
                <a:latin typeface="Calibri"/>
                <a:cs typeface="Calibri"/>
              </a:rPr>
              <a:t>süreli</a:t>
            </a:r>
            <a:r>
              <a:rPr sz="2000" spc="-25" dirty="0">
                <a:latin typeface="Calibri"/>
                <a:cs typeface="Calibri"/>
              </a:rPr>
              <a:t> </a:t>
            </a:r>
            <a:r>
              <a:rPr sz="2000" spc="-5" dirty="0">
                <a:latin typeface="Calibri"/>
                <a:cs typeface="Calibri"/>
              </a:rPr>
              <a:t>çalışma</a:t>
            </a:r>
            <a:endParaRPr sz="2000">
              <a:latin typeface="Calibri"/>
              <a:cs typeface="Calibri"/>
            </a:endParaRPr>
          </a:p>
        </p:txBody>
      </p:sp>
      <p:pic>
        <p:nvPicPr>
          <p:cNvPr id="4" name="object 4"/>
          <p:cNvPicPr/>
          <p:nvPr/>
        </p:nvPicPr>
        <p:blipFill>
          <a:blip r:embed="rId2" cstate="print"/>
          <a:stretch>
            <a:fillRect/>
          </a:stretch>
        </p:blipFill>
        <p:spPr>
          <a:xfrm>
            <a:off x="357106" y="4007604"/>
            <a:ext cx="1665504" cy="2012964"/>
          </a:xfrm>
          <a:prstGeom prst="rect">
            <a:avLst/>
          </a:prstGeom>
        </p:spPr>
      </p:pic>
      <p:pic>
        <p:nvPicPr>
          <p:cNvPr id="5" name="object 5"/>
          <p:cNvPicPr/>
          <p:nvPr/>
        </p:nvPicPr>
        <p:blipFill>
          <a:blip r:embed="rId3" cstate="print"/>
          <a:stretch>
            <a:fillRect/>
          </a:stretch>
        </p:blipFill>
        <p:spPr>
          <a:xfrm>
            <a:off x="2635495" y="3862824"/>
            <a:ext cx="1932190" cy="2012964"/>
          </a:xfrm>
          <a:prstGeom prst="rect">
            <a:avLst/>
          </a:prstGeom>
        </p:spPr>
      </p:pic>
      <p:pic>
        <p:nvPicPr>
          <p:cNvPr id="6" name="object 6"/>
          <p:cNvPicPr/>
          <p:nvPr/>
        </p:nvPicPr>
        <p:blipFill>
          <a:blip r:embed="rId4" cstate="print"/>
          <a:stretch>
            <a:fillRect/>
          </a:stretch>
        </p:blipFill>
        <p:spPr>
          <a:xfrm>
            <a:off x="6450567" y="1752087"/>
            <a:ext cx="1579142" cy="1662439"/>
          </a:xfrm>
          <a:prstGeom prst="rect">
            <a:avLst/>
          </a:prstGeom>
        </p:spPr>
      </p:pic>
      <p:pic>
        <p:nvPicPr>
          <p:cNvPr id="7" name="object 7"/>
          <p:cNvPicPr/>
          <p:nvPr/>
        </p:nvPicPr>
        <p:blipFill>
          <a:blip r:embed="rId5" cstate="print"/>
          <a:stretch>
            <a:fillRect/>
          </a:stretch>
        </p:blipFill>
        <p:spPr>
          <a:xfrm>
            <a:off x="5094214" y="3715507"/>
            <a:ext cx="2132852" cy="2137419"/>
          </a:xfrm>
          <a:prstGeom prst="rect">
            <a:avLst/>
          </a:prstGeom>
        </p:spPr>
      </p:pic>
      <p:sp>
        <p:nvSpPr>
          <p:cNvPr id="8" name="object 8"/>
          <p:cNvSpPr txBox="1">
            <a:spLocks noGrp="1"/>
          </p:cNvSpPr>
          <p:nvPr>
            <p:ph type="sldNum" sz="quarter" idx="4294967295"/>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18</a:t>
            </a:fld>
            <a:endParaRPr spc="-5" dirty="0"/>
          </a:p>
        </p:txBody>
      </p:sp>
    </p:spTree>
    <p:extLst>
      <p:ext uri="{BB962C8B-B14F-4D97-AF65-F5344CB8AC3E}">
        <p14:creationId xmlns:p14="http://schemas.microsoft.com/office/powerpoint/2010/main" val="336543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75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Solunum koruma</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9" name="Rectangle 3">
            <a:extLst>
              <a:ext uri="{FF2B5EF4-FFF2-40B4-BE49-F238E27FC236}">
                <a16:creationId xmlns:a16="http://schemas.microsoft.com/office/drawing/2014/main" id="{5A3778D9-6B4E-4BD0-9739-C96F3AF2263A}"/>
              </a:ext>
            </a:extLst>
          </p:cNvPr>
          <p:cNvSpPr txBox="1">
            <a:spLocks noChangeArrowheads="1"/>
          </p:cNvSpPr>
          <p:nvPr/>
        </p:nvSpPr>
        <p:spPr>
          <a:xfrm>
            <a:off x="672611" y="2013831"/>
            <a:ext cx="5954525" cy="394048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r>
              <a:rPr lang="tr" sz="2400" dirty="0"/>
              <a:t>Mühendislik kontrolleri mümkün olmadığında veya uygulandığında</a:t>
            </a:r>
          </a:p>
          <a:p>
            <a:pPr>
              <a:buClr>
                <a:srgbClr val="7030A0"/>
              </a:buClr>
              <a:buSzPct val="70000"/>
              <a:buFont typeface="Wingdings" panose="05000000000000000000" pitchFamily="2" charset="2"/>
              <a:buChar char="§"/>
            </a:pPr>
            <a:r>
              <a:rPr lang="tr" altLang="en-US" sz="2400" dirty="0">
                <a:latin typeface="+mj-lt"/>
              </a:rPr>
              <a:t>Maruz kalma seviyeleri izin verilen maruz kalma sınırını (PEL) aştığında</a:t>
            </a:r>
          </a:p>
          <a:p>
            <a:pPr>
              <a:buClr>
                <a:srgbClr val="7030A0"/>
              </a:buClr>
              <a:buSzPct val="70000"/>
              <a:buFont typeface="Wingdings" panose="05000000000000000000" pitchFamily="2" charset="2"/>
              <a:buChar char="§"/>
            </a:pPr>
            <a:r>
              <a:rPr lang="tr" altLang="en-US" sz="2400" dirty="0">
                <a:latin typeface="+mj-lt"/>
              </a:rPr>
              <a:t>PEL'in aşılmasına neden olabilecek bakım ve onarım faaliyetleri için</a:t>
            </a:r>
          </a:p>
          <a:p>
            <a:pPr>
              <a:buClr>
                <a:srgbClr val="7030A0"/>
              </a:buClr>
              <a:buSzPct val="70000"/>
              <a:buFont typeface="Wingdings" panose="05000000000000000000" pitchFamily="2" charset="2"/>
              <a:buChar char="§"/>
            </a:pPr>
            <a:r>
              <a:rPr lang="tr" altLang="en-US" sz="2400" dirty="0">
                <a:latin typeface="+mj-lt"/>
              </a:rPr>
              <a:t>Kirleticinin türü ve/veya konsantrasyonunun bilinmediği acil müdahale </a:t>
            </a:r>
            <a:r>
              <a:rPr lang="tr" altLang="en-US" sz="2400" dirty="0" smtClean="0">
                <a:latin typeface="+mj-lt"/>
              </a:rPr>
              <a:t>sırasında</a:t>
            </a:r>
            <a:endParaRPr lang="tr" altLang="en-US" sz="2400" dirty="0">
              <a:latin typeface="+mj-lt"/>
            </a:endParaRPr>
          </a:p>
        </p:txBody>
      </p:sp>
      <p:pic>
        <p:nvPicPr>
          <p:cNvPr id="10" name="Picture 9">
            <a:extLst>
              <a:ext uri="{FF2B5EF4-FFF2-40B4-BE49-F238E27FC236}">
                <a16:creationId xmlns:a16="http://schemas.microsoft.com/office/drawing/2014/main" id="{5B5159A8-CA29-4311-9245-1C09F4A23DA4}"/>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9373" y="1980255"/>
            <a:ext cx="2553798" cy="2447991"/>
          </a:xfrm>
          <a:prstGeom prst="ellipse">
            <a:avLst/>
          </a:prstGeom>
          <a:ln>
            <a:noFill/>
          </a:ln>
          <a:effectLst>
            <a:softEdge rad="112500"/>
          </a:effectLst>
        </p:spPr>
      </p:pic>
    </p:spTree>
    <p:extLst>
      <p:ext uri="{BB962C8B-B14F-4D97-AF65-F5344CB8AC3E}">
        <p14:creationId xmlns:p14="http://schemas.microsoft.com/office/powerpoint/2010/main" val="3792144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F8F84B-5E56-4E20-9FF0-A4A93DB6CC8E}"/>
              </a:ext>
            </a:extLst>
          </p:cNvPr>
          <p:cNvGrpSpPr/>
          <p:nvPr/>
        </p:nvGrpSpPr>
        <p:grpSpPr>
          <a:xfrm>
            <a:off x="266457" y="215707"/>
            <a:ext cx="8232205" cy="2987614"/>
            <a:chOff x="403392" y="2885107"/>
            <a:chExt cx="8232205" cy="2987614"/>
          </a:xfrm>
        </p:grpSpPr>
        <p:pic>
          <p:nvPicPr>
            <p:cNvPr id="7" name="Picture 12" descr="http://www.apexsafetysupply.com/images/products/detail/1484000_250x0.jpg" title="PPE controls">
              <a:extLst>
                <a:ext uri="{FF2B5EF4-FFF2-40B4-BE49-F238E27FC236}">
                  <a16:creationId xmlns:a16="http://schemas.microsoft.com/office/drawing/2014/main" id="{3A851A68-E667-42AA-8370-8F1F602AD6F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392" y="4463951"/>
              <a:ext cx="1324809" cy="139671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8" name="Picture 6" descr="http://www.weldersupply.com/Content/files/ProductImages/50%2018%2025P.jpg" title="Mask">
              <a:extLst>
                <a:ext uri="{FF2B5EF4-FFF2-40B4-BE49-F238E27FC236}">
                  <a16:creationId xmlns:a16="http://schemas.microsoft.com/office/drawing/2014/main" id="{C0DAC6CE-3664-436A-9C5D-9B7D75E891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0408" y="2885107"/>
              <a:ext cx="1413778" cy="1413778"/>
            </a:xfrm>
            <a:prstGeom prst="rect">
              <a:avLst/>
            </a:prstGeom>
            <a:ln w="12700">
              <a:solidFill>
                <a:schemeClr val="tx1"/>
              </a:solidFill>
            </a:ln>
            <a:effectLst/>
            <a:extLst>
              <a:ext uri="{909E8E84-426E-40DD-AFC4-6F175D3DCCD1}">
                <a14:hiddenFill xmlns:a14="http://schemas.microsoft.com/office/drawing/2010/main">
                  <a:solidFill>
                    <a:srgbClr val="FFFFFF"/>
                  </a:solidFill>
                </a14:hiddenFill>
              </a:ext>
            </a:extLst>
          </p:spPr>
        </p:pic>
        <p:pic>
          <p:nvPicPr>
            <p:cNvPr id="9" name="Picture 2" descr="https://www.osha.gov/SLTC/etools/eyeandface/images/spec_sides.gif" title="Glasses">
              <a:extLst>
                <a:ext uri="{FF2B5EF4-FFF2-40B4-BE49-F238E27FC236}">
                  <a16:creationId xmlns:a16="http://schemas.microsoft.com/office/drawing/2014/main" id="{FBEFEC25-8E56-486E-971F-35B93E5570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7862" y="2889440"/>
              <a:ext cx="1779935" cy="1405111"/>
            </a:xfrm>
            <a:prstGeom prst="rect">
              <a:avLst/>
            </a:prstGeom>
            <a:ln w="12700">
              <a:solidFill>
                <a:schemeClr val="tx1"/>
              </a:solidFill>
            </a:ln>
            <a:effectLst/>
            <a:extLst>
              <a:ext uri="{909E8E84-426E-40DD-AFC4-6F175D3DCCD1}">
                <a14:hiddenFill xmlns:a14="http://schemas.microsoft.com/office/drawing/2010/main">
                  <a:solidFill>
                    <a:srgbClr val="FFFFFF"/>
                  </a:solidFill>
                </a14:hiddenFill>
              </a:ext>
            </a:extLst>
          </p:spPr>
        </p:pic>
        <p:pic>
          <p:nvPicPr>
            <p:cNvPr id="10" name="Picture 4" descr="https://az864995.vo.msecnd.net/image400/material/227737.jpg" title="Gloves">
              <a:extLst>
                <a:ext uri="{FF2B5EF4-FFF2-40B4-BE49-F238E27FC236}">
                  <a16:creationId xmlns:a16="http://schemas.microsoft.com/office/drawing/2014/main" id="{838F14A6-2019-455F-A13B-0773DAA1EE0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98471" y="4467884"/>
              <a:ext cx="1647354" cy="140090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11" name="Picture 6" descr="http://workingperson.com/media/catalog/product/cache/1/image/400x/9df78eab33525d08d6e5fb8d27136e95/i/m/image_54705.jpg" title="coveralls">
              <a:extLst>
                <a:ext uri="{FF2B5EF4-FFF2-40B4-BE49-F238E27FC236}">
                  <a16:creationId xmlns:a16="http://schemas.microsoft.com/office/drawing/2014/main" id="{2900150A-B472-4867-B586-999CAAC00B2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01427" y="4463951"/>
              <a:ext cx="1408770" cy="1408770"/>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12" name="Picture 8" descr="http://www.shoefinale.com/wp-content/uploads/2016/02/anatomy-of-a-steel-toe-boot-e1455032332929.jpg" title="steel toe boots">
              <a:extLst>
                <a:ext uri="{FF2B5EF4-FFF2-40B4-BE49-F238E27FC236}">
                  <a16:creationId xmlns:a16="http://schemas.microsoft.com/office/drawing/2014/main" id="{19F8B824-5531-43A3-8774-FCC6ACC1FFC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2518" y="4469979"/>
              <a:ext cx="1568168" cy="139671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13" name="Picture 10" descr="Related image">
              <a:extLst>
                <a:ext uri="{FF2B5EF4-FFF2-40B4-BE49-F238E27FC236}">
                  <a16:creationId xmlns:a16="http://schemas.microsoft.com/office/drawing/2014/main" id="{0FD2B723-812A-4DE7-9290-BE17F28CD76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06797" y="2885107"/>
              <a:ext cx="1828800" cy="1420009"/>
            </a:xfrm>
            <a:prstGeom prst="rect">
              <a:avLst/>
            </a:prstGeom>
            <a:ln w="12700">
              <a:solidFill>
                <a:schemeClr val="tx1"/>
              </a:solidFill>
            </a:ln>
            <a:effectLst/>
            <a:extLst>
              <a:ext uri="{909E8E84-426E-40DD-AFC4-6F175D3DCCD1}">
                <a14:hiddenFill xmlns:a14="http://schemas.microsoft.com/office/drawing/2010/main">
                  <a:solidFill>
                    <a:srgbClr val="FFFFFF"/>
                  </a:solidFill>
                </a14:hiddenFill>
              </a:ext>
            </a:extLst>
          </p:spPr>
        </p:pic>
        <p:pic>
          <p:nvPicPr>
            <p:cNvPr id="14" name="Picture 12" descr="Related image">
              <a:extLst>
                <a:ext uri="{FF2B5EF4-FFF2-40B4-BE49-F238E27FC236}">
                  <a16:creationId xmlns:a16="http://schemas.microsoft.com/office/drawing/2014/main" id="{B88F4054-CB92-4804-B937-C6FEE1E8E4C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430956" y="4469926"/>
              <a:ext cx="1600201" cy="1396819"/>
            </a:xfrm>
            <a:prstGeom prst="rect">
              <a:avLst/>
            </a:prstGeom>
            <a:ln w="12700">
              <a:solidFill>
                <a:schemeClr val="tx1"/>
              </a:solidFill>
            </a:ln>
            <a:effectLst/>
            <a:extLst>
              <a:ext uri="{909E8E84-426E-40DD-AFC4-6F175D3DCCD1}">
                <a14:hiddenFill xmlns:a14="http://schemas.microsoft.com/office/drawing/2010/main">
                  <a:solidFill>
                    <a:srgbClr val="FFFFFF"/>
                  </a:solidFill>
                </a14:hiddenFill>
              </a:ext>
            </a:extLst>
          </p:spPr>
        </p:pic>
        <p:pic>
          <p:nvPicPr>
            <p:cNvPr id="15" name="Picture 14" descr="Ice Cool Mesh Safety Vest with Black Sides">
              <a:extLst>
                <a:ext uri="{FF2B5EF4-FFF2-40B4-BE49-F238E27FC236}">
                  <a16:creationId xmlns:a16="http://schemas.microsoft.com/office/drawing/2014/main" id="{812AD2EF-A39D-4749-9E35-05E5E4DB534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4849" y="2900635"/>
              <a:ext cx="1370027" cy="1370027"/>
            </a:xfrm>
            <a:prstGeom prst="rect">
              <a:avLst/>
            </a:prstGeom>
            <a:solidFill>
              <a:srgbClr val="FFFFFF">
                <a:shade val="85000"/>
              </a:srgbClr>
            </a:solidFill>
            <a:ln w="1270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6" name="Picture 6" descr="C:\My Documents\untitled.JPG" title="respirator">
              <a:extLst>
                <a:ext uri="{FF2B5EF4-FFF2-40B4-BE49-F238E27FC236}">
                  <a16:creationId xmlns:a16="http://schemas.microsoft.com/office/drawing/2014/main" id="{B085414A-0A39-4F58-B446-21546853688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31354" y="2900636"/>
              <a:ext cx="1403898" cy="1370027"/>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Resim 2" descr="Ekran Kırpm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253913"/>
            <a:ext cx="9144000" cy="3514016"/>
          </a:xfrm>
          <a:prstGeom prst="rect">
            <a:avLst/>
          </a:prstGeom>
        </p:spPr>
      </p:pic>
    </p:spTree>
    <p:extLst>
      <p:ext uri="{BB962C8B-B14F-4D97-AF65-F5344CB8AC3E}">
        <p14:creationId xmlns:p14="http://schemas.microsoft.com/office/powerpoint/2010/main" val="1460591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03FACA-8753-43D1-A046-80435CBC9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9821" y="4567465"/>
            <a:ext cx="3400876" cy="1700438"/>
          </a:xfrm>
          <a:prstGeom prst="rect">
            <a:avLst/>
          </a:prstGeom>
        </p:spPr>
      </p:pic>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75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Ayak Koruması</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8" name="Rectangle 3">
            <a:extLst>
              <a:ext uri="{FF2B5EF4-FFF2-40B4-BE49-F238E27FC236}">
                <a16:creationId xmlns:a16="http://schemas.microsoft.com/office/drawing/2014/main" id="{C6B91520-5E3D-427D-B024-032E4187A870}"/>
              </a:ext>
            </a:extLst>
          </p:cNvPr>
          <p:cNvSpPr txBox="1">
            <a:spLocks noChangeArrowheads="1"/>
          </p:cNvSpPr>
          <p:nvPr/>
        </p:nvSpPr>
        <p:spPr>
          <a:xfrm>
            <a:off x="659857" y="1596777"/>
            <a:ext cx="5194188"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buClr>
                <a:schemeClr val="bg2"/>
              </a:buClr>
              <a:buNone/>
            </a:pPr>
            <a:r>
              <a:rPr lang="tr" altLang="en-US" sz="2300" dirty="0">
                <a:latin typeface="Calibri" panose="020F0502020204030204" pitchFamily="34" charset="0"/>
              </a:rPr>
              <a:t>Çalışanların ayak yaralanması tehlikesi bulunan alanlarda bulunması durumunda gereklidir.</a:t>
            </a:r>
          </a:p>
          <a:p>
            <a:pPr>
              <a:buClr>
                <a:srgbClr val="7030A0"/>
              </a:buClr>
              <a:buSzPct val="70000"/>
              <a:buFont typeface="Wingdings" panose="05000000000000000000" pitchFamily="2" charset="2"/>
              <a:buChar char="§"/>
            </a:pPr>
            <a:r>
              <a:rPr lang="tr" altLang="en-US" sz="2300" dirty="0">
                <a:latin typeface="Calibri" panose="020F0502020204030204" pitchFamily="34" charset="0"/>
              </a:rPr>
              <a:t>D</a:t>
            </a:r>
            <a:r>
              <a:rPr lang="tr" altLang="en-US" sz="2300" dirty="0" smtClean="0">
                <a:latin typeface="Calibri" panose="020F0502020204030204" pitchFamily="34" charset="0"/>
              </a:rPr>
              <a:t>üşen </a:t>
            </a:r>
            <a:r>
              <a:rPr lang="tr" altLang="en-US" sz="2300" dirty="0">
                <a:latin typeface="Calibri" panose="020F0502020204030204" pitchFamily="34" charset="0"/>
              </a:rPr>
              <a:t>ve yuvarlanan nesneler</a:t>
            </a:r>
          </a:p>
          <a:p>
            <a:pPr>
              <a:buClr>
                <a:srgbClr val="7030A0"/>
              </a:buClr>
              <a:buSzPct val="70000"/>
              <a:buFont typeface="Wingdings" panose="05000000000000000000" pitchFamily="2" charset="2"/>
              <a:buChar char="§"/>
            </a:pPr>
            <a:r>
              <a:rPr lang="tr" altLang="en-US" sz="2300" dirty="0">
                <a:latin typeface="Calibri" panose="020F0502020204030204" pitchFamily="34" charset="0"/>
              </a:rPr>
              <a:t>Kayma tehlikeleri veya tabanı delen nesneler ve</a:t>
            </a:r>
          </a:p>
          <a:p>
            <a:pPr>
              <a:buClr>
                <a:srgbClr val="7030A0"/>
              </a:buClr>
              <a:buSzPct val="70000"/>
              <a:buFont typeface="Wingdings" panose="05000000000000000000" pitchFamily="2" charset="2"/>
              <a:buChar char="§"/>
            </a:pPr>
            <a:r>
              <a:rPr lang="tr" altLang="en-US" sz="2300" dirty="0">
                <a:latin typeface="Calibri" panose="020F0502020204030204" pitchFamily="34" charset="0"/>
              </a:rPr>
              <a:t>Çalışanların elektrik tehlikelerine maruz kaldığı yerler</a:t>
            </a:r>
          </a:p>
          <a:p>
            <a:pPr>
              <a:buClr>
                <a:srgbClr val="7030A0"/>
              </a:buClr>
              <a:buSzPct val="70000"/>
              <a:buFont typeface="Wingdings" panose="05000000000000000000" pitchFamily="2" charset="2"/>
              <a:buChar char="§"/>
            </a:pPr>
            <a:endParaRPr lang="en-US" altLang="en-US" sz="1900" dirty="0">
              <a:latin typeface="Calibri" panose="020F0502020204030204" pitchFamily="34" charset="0"/>
            </a:endParaRPr>
          </a:p>
          <a:p>
            <a:pPr marL="0" indent="0">
              <a:buClr>
                <a:schemeClr val="bg2"/>
              </a:buClr>
              <a:buNone/>
            </a:pPr>
            <a:endParaRPr lang="en-US" altLang="en-US" sz="1900" dirty="0">
              <a:latin typeface="Calibri" panose="020F0502020204030204" pitchFamily="34" charset="0"/>
            </a:endParaRPr>
          </a:p>
        </p:txBody>
      </p:sp>
      <p:pic>
        <p:nvPicPr>
          <p:cNvPr id="5" name="Picture 4">
            <a:extLst>
              <a:ext uri="{FF2B5EF4-FFF2-40B4-BE49-F238E27FC236}">
                <a16:creationId xmlns:a16="http://schemas.microsoft.com/office/drawing/2014/main" id="{98B1B1B5-2244-491B-A40E-38C58BA09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6718" y="2179184"/>
            <a:ext cx="1981200" cy="1981200"/>
          </a:xfrm>
          <a:prstGeom prst="rect">
            <a:avLst/>
          </a:prstGeom>
        </p:spPr>
      </p:pic>
    </p:spTree>
    <p:extLst>
      <p:ext uri="{BB962C8B-B14F-4D97-AF65-F5344CB8AC3E}">
        <p14:creationId xmlns:p14="http://schemas.microsoft.com/office/powerpoint/2010/main" val="3313255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5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El Koruması</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8" name="Rectangle 3">
            <a:extLst>
              <a:ext uri="{FF2B5EF4-FFF2-40B4-BE49-F238E27FC236}">
                <a16:creationId xmlns:a16="http://schemas.microsoft.com/office/drawing/2014/main" id="{F1D33210-8ACF-4340-9005-2E60A15EEAB5}"/>
              </a:ext>
            </a:extLst>
          </p:cNvPr>
          <p:cNvSpPr txBox="1">
            <a:spLocks noChangeArrowheads="1"/>
          </p:cNvSpPr>
          <p:nvPr/>
        </p:nvSpPr>
        <p:spPr>
          <a:xfrm>
            <a:off x="672612" y="1662164"/>
            <a:ext cx="6199528" cy="3698982"/>
          </a:xfrm>
          <a:prstGeom prst="rect">
            <a:avLst/>
          </a:prstGeom>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lnSpc>
                <a:spcPct val="120000"/>
              </a:lnSpc>
              <a:buClr>
                <a:srgbClr val="7030A0"/>
              </a:buClr>
              <a:buSzPct val="70000"/>
              <a:buFont typeface="Wingdings" panose="05000000000000000000" pitchFamily="2" charset="2"/>
              <a:buChar char="§"/>
            </a:pPr>
            <a:r>
              <a:rPr lang="tr" altLang="en-US" sz="2800" dirty="0"/>
              <a:t>Zararlı maddelerin cilt tarafından emilmesi</a:t>
            </a:r>
          </a:p>
          <a:p>
            <a:pPr>
              <a:lnSpc>
                <a:spcPct val="120000"/>
              </a:lnSpc>
              <a:buClr>
                <a:srgbClr val="7030A0"/>
              </a:buClr>
              <a:buSzPct val="70000"/>
              <a:buFont typeface="Wingdings" panose="05000000000000000000" pitchFamily="2" charset="2"/>
              <a:buChar char="§"/>
            </a:pPr>
            <a:r>
              <a:rPr lang="tr" altLang="en-US" sz="2800" dirty="0"/>
              <a:t>Ciddi kesikler veya yırtılmalar</a:t>
            </a:r>
          </a:p>
          <a:p>
            <a:pPr>
              <a:lnSpc>
                <a:spcPct val="120000"/>
              </a:lnSpc>
              <a:buClr>
                <a:srgbClr val="7030A0"/>
              </a:buClr>
              <a:buSzPct val="70000"/>
              <a:buFont typeface="Wingdings" panose="05000000000000000000" pitchFamily="2" charset="2"/>
              <a:buChar char="§"/>
            </a:pPr>
            <a:r>
              <a:rPr lang="tr" altLang="en-US" sz="2800" dirty="0"/>
              <a:t>Şiddetli sıyrıklar</a:t>
            </a:r>
          </a:p>
          <a:p>
            <a:pPr>
              <a:lnSpc>
                <a:spcPct val="120000"/>
              </a:lnSpc>
              <a:buClr>
                <a:srgbClr val="7030A0"/>
              </a:buClr>
              <a:buSzPct val="70000"/>
              <a:buFont typeface="Wingdings" panose="05000000000000000000" pitchFamily="2" charset="2"/>
              <a:buChar char="§"/>
            </a:pPr>
            <a:r>
              <a:rPr lang="tr" altLang="en-US" sz="2800" dirty="0"/>
              <a:t>Delinmeler</a:t>
            </a:r>
          </a:p>
          <a:p>
            <a:pPr>
              <a:lnSpc>
                <a:spcPct val="120000"/>
              </a:lnSpc>
              <a:buClr>
                <a:srgbClr val="7030A0"/>
              </a:buClr>
              <a:buSzPct val="70000"/>
              <a:buFont typeface="Wingdings" panose="05000000000000000000" pitchFamily="2" charset="2"/>
              <a:buChar char="§"/>
            </a:pPr>
            <a:r>
              <a:rPr lang="tr" altLang="en-US" sz="2800" dirty="0"/>
              <a:t>Kimyasal yanıklar</a:t>
            </a:r>
          </a:p>
          <a:p>
            <a:pPr>
              <a:lnSpc>
                <a:spcPct val="120000"/>
              </a:lnSpc>
              <a:buClr>
                <a:srgbClr val="7030A0"/>
              </a:buClr>
              <a:buSzPct val="70000"/>
              <a:buFont typeface="Wingdings" panose="05000000000000000000" pitchFamily="2" charset="2"/>
              <a:buChar char="§"/>
            </a:pPr>
            <a:r>
              <a:rPr lang="tr" altLang="en-US" sz="2800" dirty="0"/>
              <a:t>Termal yanıklar</a:t>
            </a:r>
          </a:p>
          <a:p>
            <a:pPr>
              <a:lnSpc>
                <a:spcPct val="120000"/>
              </a:lnSpc>
              <a:buClr>
                <a:srgbClr val="7030A0"/>
              </a:buClr>
              <a:buSzPct val="70000"/>
              <a:buFont typeface="Wingdings" panose="05000000000000000000" pitchFamily="2" charset="2"/>
              <a:buChar char="§"/>
            </a:pPr>
            <a:r>
              <a:rPr lang="tr" altLang="en-US" sz="2800" dirty="0"/>
              <a:t>Zararlı aşırı sıcaklıklar</a:t>
            </a:r>
          </a:p>
          <a:p>
            <a:pPr marL="0" indent="0">
              <a:buClr>
                <a:schemeClr val="bg2"/>
              </a:buClr>
              <a:buNone/>
            </a:pPr>
            <a:r>
              <a:rPr lang="tr" altLang="en-US" sz="2800" b="1" i="1" dirty="0">
                <a:effectLst>
                  <a:outerShdw blurRad="38100" dist="38100" dir="2700000" algn="tl">
                    <a:srgbClr val="000000">
                      <a:alpha val="43137"/>
                    </a:srgbClr>
                  </a:outerShdw>
                </a:effectLst>
                <a:latin typeface="Calibri" panose="020F0502020204030204" pitchFamily="34" charset="0"/>
              </a:rPr>
              <a:t>Koruma tehlikeyle uyumlu olmalıdır!</a:t>
            </a:r>
          </a:p>
        </p:txBody>
      </p:sp>
    </p:spTree>
    <p:extLst>
      <p:ext uri="{BB962C8B-B14F-4D97-AF65-F5344CB8AC3E}">
        <p14:creationId xmlns:p14="http://schemas.microsoft.com/office/powerpoint/2010/main" val="1663434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F14EB3-B9F7-4B9E-9130-E0B1F3A5C0D9}"/>
              </a:ext>
            </a:extLst>
          </p:cNvPr>
          <p:cNvGraphicFramePr>
            <a:graphicFrameLocks/>
          </p:cNvGraphicFramePr>
          <p:nvPr>
            <p:extLst>
              <p:ext uri="{D42A27DB-BD31-4B8C-83A1-F6EECF244321}">
                <p14:modId xmlns:p14="http://schemas.microsoft.com/office/powerpoint/2010/main" val="3167611247"/>
              </p:ext>
            </p:extLst>
          </p:nvPr>
        </p:nvGraphicFramePr>
        <p:xfrm>
          <a:off x="716437" y="855645"/>
          <a:ext cx="7786540" cy="567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0F1A186-56AB-4772-B041-C2618544D269}"/>
              </a:ext>
            </a:extLst>
          </p:cNvPr>
          <p:cNvSpPr/>
          <p:nvPr/>
        </p:nvSpPr>
        <p:spPr>
          <a:xfrm>
            <a:off x="2857759" y="1674587"/>
            <a:ext cx="1928388" cy="2263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Kumaş Eldivenler</a:t>
            </a:r>
          </a:p>
        </p:txBody>
      </p:sp>
      <p:sp>
        <p:nvSpPr>
          <p:cNvPr id="7" name="Rectangle 6">
            <a:extLst>
              <a:ext uri="{FF2B5EF4-FFF2-40B4-BE49-F238E27FC236}">
                <a16:creationId xmlns:a16="http://schemas.microsoft.com/office/drawing/2014/main" id="{B8C5100E-C692-4270-A781-8D13A394F8CC}"/>
              </a:ext>
            </a:extLst>
          </p:cNvPr>
          <p:cNvSpPr/>
          <p:nvPr/>
        </p:nvSpPr>
        <p:spPr>
          <a:xfrm>
            <a:off x="3157922" y="2644863"/>
            <a:ext cx="1928388" cy="2353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Deri eldivenler</a:t>
            </a:r>
          </a:p>
        </p:txBody>
      </p:sp>
      <p:sp>
        <p:nvSpPr>
          <p:cNvPr id="8" name="Rectangle 7">
            <a:extLst>
              <a:ext uri="{FF2B5EF4-FFF2-40B4-BE49-F238E27FC236}">
                <a16:creationId xmlns:a16="http://schemas.microsoft.com/office/drawing/2014/main" id="{68C0D3EA-661E-4969-878A-6076820F6978}"/>
              </a:ext>
            </a:extLst>
          </p:cNvPr>
          <p:cNvSpPr/>
          <p:nvPr/>
        </p:nvSpPr>
        <p:spPr>
          <a:xfrm>
            <a:off x="3720971" y="3565851"/>
            <a:ext cx="2821231" cy="30390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Kimyasallara Dayanıklı Eldivenler</a:t>
            </a:r>
          </a:p>
        </p:txBody>
      </p:sp>
      <p:sp>
        <p:nvSpPr>
          <p:cNvPr id="9" name="Rectangle 8">
            <a:extLst>
              <a:ext uri="{FF2B5EF4-FFF2-40B4-BE49-F238E27FC236}">
                <a16:creationId xmlns:a16="http://schemas.microsoft.com/office/drawing/2014/main" id="{8286D80A-8DED-407A-B006-338CF94D531A}"/>
              </a:ext>
            </a:extLst>
          </p:cNvPr>
          <p:cNvSpPr/>
          <p:nvPr/>
        </p:nvSpPr>
        <p:spPr>
          <a:xfrm>
            <a:off x="3366807" y="4555078"/>
            <a:ext cx="2346357" cy="2287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Metal Örgü Eldiven</a:t>
            </a:r>
          </a:p>
        </p:txBody>
      </p:sp>
      <p:sp>
        <p:nvSpPr>
          <p:cNvPr id="10" name="Rectangle 9">
            <a:extLst>
              <a:ext uri="{FF2B5EF4-FFF2-40B4-BE49-F238E27FC236}">
                <a16:creationId xmlns:a16="http://schemas.microsoft.com/office/drawing/2014/main" id="{57893B74-0E16-46F8-80F0-81F23B88BC1D}"/>
              </a:ext>
            </a:extLst>
          </p:cNvPr>
          <p:cNvSpPr/>
          <p:nvPr/>
        </p:nvSpPr>
        <p:spPr>
          <a:xfrm>
            <a:off x="3591089" y="5482823"/>
            <a:ext cx="2390115" cy="2287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Aluminize Kumaş Eldivenler</a:t>
            </a:r>
          </a:p>
        </p:txBody>
      </p:sp>
      <p:sp>
        <p:nvSpPr>
          <p:cNvPr id="11" name="Rectangle 10">
            <a:extLst>
              <a:ext uri="{FF2B5EF4-FFF2-40B4-BE49-F238E27FC236}">
                <a16:creationId xmlns:a16="http://schemas.microsoft.com/office/drawing/2014/main" id="{4CAAB30D-6FCB-4CE5-933C-187EDF69391A}"/>
              </a:ext>
            </a:extLst>
          </p:cNvPr>
          <p:cNvSpPr/>
          <p:nvPr/>
        </p:nvSpPr>
        <p:spPr>
          <a:xfrm>
            <a:off x="2101303" y="573106"/>
            <a:ext cx="1928388" cy="3484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 sz="1400" b="1" dirty="0">
                <a:solidFill>
                  <a:schemeClr val="tx1"/>
                </a:solidFill>
              </a:rPr>
              <a:t>Tek kullanımlık eldivenler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tr"/>
              <a:t>                                   </a:t>
            </a:r>
            <a:endParaRPr lang="en-US" dirty="0"/>
          </a:p>
        </p:txBody>
      </p:sp>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6">
              <a:lumMod val="60000"/>
              <a:lumOff val="40000"/>
            </a:schemeClr>
          </a:solidFill>
          <a:ln w="28575">
            <a:solidFill>
              <a:srgbClr val="FFC000"/>
            </a:solidFill>
          </a:ln>
        </p:spPr>
        <p:txBody>
          <a:bodyPr>
            <a:normAutofit/>
          </a:bodyPr>
          <a:lstStyle/>
          <a:p>
            <a:r>
              <a:rPr lang="tr" sz="3200" b="1" dirty="0">
                <a:solidFill>
                  <a:schemeClr val="bg1"/>
                </a:solidFill>
                <a:latin typeface="Georgia" panose="02040502050405020303" pitchFamily="18" charset="0"/>
              </a:rPr>
              <a:t>Eldiven Takma ve Çıkarma</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pic>
        <p:nvPicPr>
          <p:cNvPr id="5" name="Picture 4">
            <a:extLst>
              <a:ext uri="{FF2B5EF4-FFF2-40B4-BE49-F238E27FC236}">
                <a16:creationId xmlns:a16="http://schemas.microsoft.com/office/drawing/2014/main" id="{1E599FFD-EC61-4B1B-9738-FBEF7BD887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2612" y="1205630"/>
            <a:ext cx="7214056" cy="4551442"/>
          </a:xfrm>
          <a:prstGeom prst="rect">
            <a:avLst/>
          </a:prstGeom>
        </p:spPr>
      </p:pic>
      <p:sp>
        <p:nvSpPr>
          <p:cNvPr id="9" name="Rectangle 3">
            <a:extLst>
              <a:ext uri="{FF2B5EF4-FFF2-40B4-BE49-F238E27FC236}">
                <a16:creationId xmlns:a16="http://schemas.microsoft.com/office/drawing/2014/main" id="{4957E5BF-7D4A-469F-B6A0-482FFEFC13BE}"/>
              </a:ext>
            </a:extLst>
          </p:cNvPr>
          <p:cNvSpPr txBox="1">
            <a:spLocks noChangeArrowheads="1"/>
          </p:cNvSpPr>
          <p:nvPr/>
        </p:nvSpPr>
        <p:spPr>
          <a:xfrm>
            <a:off x="8022792" y="6085978"/>
            <a:ext cx="1039728" cy="2239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buClr>
                <a:schemeClr val="bg2"/>
              </a:buClr>
              <a:buNone/>
            </a:pPr>
            <a:r>
              <a:rPr lang="tr" altLang="en-US" sz="1000" dirty="0">
                <a:latin typeface="Calibri" panose="020F0502020204030204" pitchFamily="34" charset="0"/>
              </a:rPr>
              <a:t>Kaynak: NIOSH</a:t>
            </a:r>
          </a:p>
        </p:txBody>
      </p:sp>
    </p:spTree>
    <p:extLst>
      <p:ext uri="{BB962C8B-B14F-4D97-AF65-F5344CB8AC3E}">
        <p14:creationId xmlns:p14="http://schemas.microsoft.com/office/powerpoint/2010/main" val="3602509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tr"/>
              <a:t>                                   </a:t>
            </a:r>
            <a:endParaRPr lang="en-US" dirty="0"/>
          </a:p>
        </p:txBody>
      </p:sp>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rgbClr val="7030A0"/>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İşitme Koruması</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8" name="Rectangle 3">
            <a:extLst>
              <a:ext uri="{FF2B5EF4-FFF2-40B4-BE49-F238E27FC236}">
                <a16:creationId xmlns:a16="http://schemas.microsoft.com/office/drawing/2014/main" id="{F1D33210-8ACF-4340-9005-2E60A15EEAB5}"/>
              </a:ext>
            </a:extLst>
          </p:cNvPr>
          <p:cNvSpPr txBox="1">
            <a:spLocks noChangeArrowheads="1"/>
          </p:cNvSpPr>
          <p:nvPr/>
        </p:nvSpPr>
        <p:spPr>
          <a:xfrm>
            <a:off x="672612" y="1450514"/>
            <a:ext cx="7674683" cy="42855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buClr>
                <a:schemeClr val="bg2"/>
              </a:buClr>
              <a:buNone/>
            </a:pPr>
            <a:r>
              <a:rPr lang="tr" altLang="en-US" sz="1900" dirty="0">
                <a:latin typeface="Calibri" panose="020F0502020204030204" pitchFamily="34" charset="0"/>
              </a:rPr>
              <a:t>Gürültü istenmeyen bir sestir. Gürültü seviyesine maruz kalma, OSHA eylem seviyesi olan 85dBA'da veya bu seviyenin üzerinde olduğunda işitme koruması gereklidir.</a:t>
            </a:r>
          </a:p>
          <a:p>
            <a:pPr marL="0" indent="0">
              <a:buClr>
                <a:schemeClr val="bg2"/>
              </a:buClr>
              <a:buNone/>
            </a:pPr>
            <a:r>
              <a:rPr lang="tr" sz="1900" dirty="0">
                <a:latin typeface="+mj-lt"/>
              </a:rPr>
              <a:t>İşitme kaybı, kulağın hassas yapılarının (duyu hücrelerinin) hasar görmesi sonucu oluşur; bu, çalışanın haberi olmadan gerçekleşir.</a:t>
            </a:r>
            <a:endParaRPr lang="en-US" sz="1900" b="1" dirty="0">
              <a:latin typeface="+mj-lt"/>
            </a:endParaRPr>
          </a:p>
          <a:p>
            <a:pPr marL="0" indent="0">
              <a:buClr>
                <a:schemeClr val="bg2"/>
              </a:buClr>
              <a:buNone/>
            </a:pPr>
            <a:endParaRPr lang="en-US" altLang="en-US" sz="1900" dirty="0">
              <a:latin typeface="Calibri" panose="020F0502020204030204" pitchFamily="34" charset="0"/>
            </a:endParaRPr>
          </a:p>
        </p:txBody>
      </p:sp>
      <p:sp>
        <p:nvSpPr>
          <p:cNvPr id="13" name="Rectangle 12">
            <a:extLst>
              <a:ext uri="{FF2B5EF4-FFF2-40B4-BE49-F238E27FC236}">
                <a16:creationId xmlns:a16="http://schemas.microsoft.com/office/drawing/2014/main" id="{BFFCA4C1-12F2-452F-A1A6-3CBED5FA271F}"/>
              </a:ext>
            </a:extLst>
          </p:cNvPr>
          <p:cNvSpPr/>
          <p:nvPr/>
        </p:nvSpPr>
        <p:spPr>
          <a:xfrm>
            <a:off x="7125180" y="3821682"/>
            <a:ext cx="1819332" cy="1011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 sz="1900" dirty="0">
                <a:solidFill>
                  <a:schemeClr val="tx1"/>
                </a:solidFill>
              </a:rPr>
              <a:t>İşitme kaybına neden olan hasarın oluştuğu bölge</a:t>
            </a:r>
          </a:p>
        </p:txBody>
      </p:sp>
      <p:grpSp>
        <p:nvGrpSpPr>
          <p:cNvPr id="5" name="Group 4">
            <a:extLst>
              <a:ext uri="{FF2B5EF4-FFF2-40B4-BE49-F238E27FC236}">
                <a16:creationId xmlns:a16="http://schemas.microsoft.com/office/drawing/2014/main" id="{8395FF01-FE00-43DC-A8E6-3EA195383301}"/>
              </a:ext>
            </a:extLst>
          </p:cNvPr>
          <p:cNvGrpSpPr/>
          <p:nvPr/>
        </p:nvGrpSpPr>
        <p:grpSpPr>
          <a:xfrm>
            <a:off x="2465143" y="3026043"/>
            <a:ext cx="4723360" cy="3031622"/>
            <a:chOff x="2465143" y="3026043"/>
            <a:chExt cx="4723360" cy="3031622"/>
          </a:xfrm>
        </p:grpSpPr>
        <p:pic>
          <p:nvPicPr>
            <p:cNvPr id="10" name="Picture 9">
              <a:extLst>
                <a:ext uri="{FF2B5EF4-FFF2-40B4-BE49-F238E27FC236}">
                  <a16:creationId xmlns:a16="http://schemas.microsoft.com/office/drawing/2014/main" id="{F1788C37-E992-4189-A60E-7EA871819A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5143" y="3026043"/>
              <a:ext cx="3944761" cy="3031622"/>
            </a:xfrm>
            <a:prstGeom prst="rect">
              <a:avLst/>
            </a:prstGeom>
          </p:spPr>
        </p:pic>
        <p:sp>
          <p:nvSpPr>
            <p:cNvPr id="11" name="Flowchart: Connector 10">
              <a:extLst>
                <a:ext uri="{FF2B5EF4-FFF2-40B4-BE49-F238E27FC236}">
                  <a16:creationId xmlns:a16="http://schemas.microsoft.com/office/drawing/2014/main" id="{B8026120-6EB4-41D8-8AD0-A0EBE1D928DA}"/>
                </a:ext>
              </a:extLst>
            </p:cNvPr>
            <p:cNvSpPr/>
            <p:nvPr/>
          </p:nvSpPr>
          <p:spPr>
            <a:xfrm>
              <a:off x="4581054" y="3856776"/>
              <a:ext cx="923454" cy="941560"/>
            </a:xfrm>
            <a:prstGeom prst="flowChartConnector">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45DEEEB-14D0-4624-B94C-627AE20CF77E}"/>
                </a:ext>
              </a:extLst>
            </p:cNvPr>
            <p:cNvCxnSpPr>
              <a:stCxn id="11" idx="6"/>
            </p:cNvCxnSpPr>
            <p:nvPr/>
          </p:nvCxnSpPr>
          <p:spPr>
            <a:xfrm>
              <a:off x="5504508" y="4327556"/>
              <a:ext cx="168399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9793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tr"/>
              <a:t>                                   </a:t>
            </a:r>
            <a:endParaRPr lang="en-US" dirty="0"/>
          </a:p>
        </p:txBody>
      </p:sp>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rgbClr val="7030A0"/>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İşitme Koruması Türleri</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8" name="Rectangle 3">
            <a:extLst>
              <a:ext uri="{FF2B5EF4-FFF2-40B4-BE49-F238E27FC236}">
                <a16:creationId xmlns:a16="http://schemas.microsoft.com/office/drawing/2014/main" id="{F1D33210-8ACF-4340-9005-2E60A15EEAB5}"/>
              </a:ext>
            </a:extLst>
          </p:cNvPr>
          <p:cNvSpPr txBox="1">
            <a:spLocks noChangeArrowheads="1"/>
          </p:cNvSpPr>
          <p:nvPr/>
        </p:nvSpPr>
        <p:spPr>
          <a:xfrm>
            <a:off x="600184" y="1629624"/>
            <a:ext cx="3555358" cy="73333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buClr>
                <a:schemeClr val="bg2"/>
              </a:buClr>
              <a:buNone/>
            </a:pPr>
            <a:r>
              <a:rPr lang="tr" altLang="en-US" sz="1900" dirty="0">
                <a:latin typeface="Calibri" panose="020F0502020204030204" pitchFamily="34" charset="0"/>
              </a:rPr>
              <a:t>Üç tür işitme koruması vardır:</a:t>
            </a:r>
          </a:p>
        </p:txBody>
      </p:sp>
      <p:pic>
        <p:nvPicPr>
          <p:cNvPr id="5" name="Picture 4">
            <a:extLst>
              <a:ext uri="{FF2B5EF4-FFF2-40B4-BE49-F238E27FC236}">
                <a16:creationId xmlns:a16="http://schemas.microsoft.com/office/drawing/2014/main" id="{A95CDCBF-E6E7-4843-AE06-DB835426BE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48" y="2367617"/>
            <a:ext cx="2421056" cy="2985886"/>
          </a:xfrm>
          <a:prstGeom prst="rect">
            <a:avLst/>
          </a:prstGeom>
        </p:spPr>
      </p:pic>
      <p:pic>
        <p:nvPicPr>
          <p:cNvPr id="10" name="Picture 9">
            <a:extLst>
              <a:ext uri="{FF2B5EF4-FFF2-40B4-BE49-F238E27FC236}">
                <a16:creationId xmlns:a16="http://schemas.microsoft.com/office/drawing/2014/main" id="{FFDFE3B0-3806-4DED-8925-D6E3DF1FA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6469" y="2273598"/>
            <a:ext cx="2317688" cy="2317688"/>
          </a:xfrm>
          <a:prstGeom prst="rect">
            <a:avLst/>
          </a:prstGeom>
        </p:spPr>
      </p:pic>
      <p:pic>
        <p:nvPicPr>
          <p:cNvPr id="12" name="Picture 11">
            <a:extLst>
              <a:ext uri="{FF2B5EF4-FFF2-40B4-BE49-F238E27FC236}">
                <a16:creationId xmlns:a16="http://schemas.microsoft.com/office/drawing/2014/main" id="{C999267D-8329-4667-9A52-00988F89F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9523" y="3592974"/>
            <a:ext cx="1944806" cy="1944806"/>
          </a:xfrm>
          <a:prstGeom prst="rect">
            <a:avLst/>
          </a:prstGeom>
        </p:spPr>
      </p:pic>
      <p:sp>
        <p:nvSpPr>
          <p:cNvPr id="13" name="Rectangle 3">
            <a:extLst>
              <a:ext uri="{FF2B5EF4-FFF2-40B4-BE49-F238E27FC236}">
                <a16:creationId xmlns:a16="http://schemas.microsoft.com/office/drawing/2014/main" id="{C941FBA4-8C5F-4F16-B0B3-96E369082977}"/>
              </a:ext>
            </a:extLst>
          </p:cNvPr>
          <p:cNvSpPr txBox="1">
            <a:spLocks noChangeArrowheads="1"/>
          </p:cNvSpPr>
          <p:nvPr/>
        </p:nvSpPr>
        <p:spPr>
          <a:xfrm>
            <a:off x="439025" y="5166686"/>
            <a:ext cx="1362615" cy="329296"/>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lgn="ctr">
              <a:buClr>
                <a:schemeClr val="bg2"/>
              </a:buClr>
              <a:buNone/>
            </a:pPr>
            <a:r>
              <a:rPr lang="tr" altLang="en-US" sz="1900" dirty="0">
                <a:latin typeface="Calibri" panose="020F0502020204030204" pitchFamily="34" charset="0"/>
              </a:rPr>
              <a:t>Kulaklıklar</a:t>
            </a:r>
          </a:p>
        </p:txBody>
      </p:sp>
      <p:sp>
        <p:nvSpPr>
          <p:cNvPr id="14" name="Rectangle 3">
            <a:extLst>
              <a:ext uri="{FF2B5EF4-FFF2-40B4-BE49-F238E27FC236}">
                <a16:creationId xmlns:a16="http://schemas.microsoft.com/office/drawing/2014/main" id="{C95DB588-2DBB-4731-8237-6763365E58FA}"/>
              </a:ext>
            </a:extLst>
          </p:cNvPr>
          <p:cNvSpPr txBox="1">
            <a:spLocks noChangeArrowheads="1"/>
          </p:cNvSpPr>
          <p:nvPr/>
        </p:nvSpPr>
        <p:spPr>
          <a:xfrm>
            <a:off x="3761242" y="4713097"/>
            <a:ext cx="1362615" cy="329296"/>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lgn="ctr">
              <a:buClr>
                <a:schemeClr val="bg2"/>
              </a:buClr>
              <a:buNone/>
            </a:pPr>
            <a:r>
              <a:rPr lang="tr" altLang="en-US" sz="1900" dirty="0">
                <a:latin typeface="Calibri" panose="020F0502020204030204" pitchFamily="34" charset="0"/>
              </a:rPr>
              <a:t>Kulak tıkaçları</a:t>
            </a:r>
          </a:p>
        </p:txBody>
      </p:sp>
      <p:sp>
        <p:nvSpPr>
          <p:cNvPr id="15" name="Rectangle 3">
            <a:extLst>
              <a:ext uri="{FF2B5EF4-FFF2-40B4-BE49-F238E27FC236}">
                <a16:creationId xmlns:a16="http://schemas.microsoft.com/office/drawing/2014/main" id="{46233E19-5CCB-46D3-AC84-7D69A0592C08}"/>
              </a:ext>
            </a:extLst>
          </p:cNvPr>
          <p:cNvSpPr txBox="1">
            <a:spLocks noChangeArrowheads="1"/>
          </p:cNvSpPr>
          <p:nvPr/>
        </p:nvSpPr>
        <p:spPr>
          <a:xfrm>
            <a:off x="6699523" y="5712442"/>
            <a:ext cx="2035299" cy="432921"/>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lgn="ctr">
              <a:buClr>
                <a:schemeClr val="bg2"/>
              </a:buClr>
              <a:buNone/>
            </a:pPr>
            <a:r>
              <a:rPr lang="tr" altLang="en-US" sz="1900" dirty="0">
                <a:latin typeface="Calibri" panose="020F0502020204030204" pitchFamily="34" charset="0"/>
              </a:rPr>
              <a:t>Kulak kapakları veya bantları</a:t>
            </a:r>
          </a:p>
        </p:txBody>
      </p:sp>
    </p:spTree>
    <p:extLst>
      <p:ext uri="{BB962C8B-B14F-4D97-AF65-F5344CB8AC3E}">
        <p14:creationId xmlns:p14="http://schemas.microsoft.com/office/powerpoint/2010/main" val="2014164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1" y="399079"/>
            <a:ext cx="7990621" cy="770866"/>
          </a:xfrm>
          <a:solidFill>
            <a:schemeClr val="accent5">
              <a:lumMod val="60000"/>
              <a:lumOff val="4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Vücut </a:t>
            </a:r>
            <a:r>
              <a:rPr lang="tr" sz="3200" b="1" dirty="0" smtClean="0">
                <a:solidFill>
                  <a:schemeClr val="bg1"/>
                </a:solidFill>
                <a:latin typeface="Georgia" panose="02040502050405020303" pitchFamily="18" charset="0"/>
              </a:rPr>
              <a:t>Koruması</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172991" y="1640128"/>
            <a:ext cx="5747042" cy="499634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r>
              <a:rPr lang="tr-TR" sz="1800" dirty="0">
                <a:solidFill>
                  <a:srgbClr val="FF0000"/>
                </a:solidFill>
              </a:rPr>
              <a:t>A Seviye Kişisel Koruyucu </a:t>
            </a:r>
            <a:r>
              <a:rPr lang="tr-TR" sz="1800" dirty="0" smtClean="0">
                <a:solidFill>
                  <a:srgbClr val="FF0000"/>
                </a:solidFill>
              </a:rPr>
              <a:t>Ekipman:</a:t>
            </a:r>
          </a:p>
          <a:p>
            <a:pPr algn="just">
              <a:buClr>
                <a:srgbClr val="7030A0"/>
              </a:buClr>
              <a:buSzPct val="70000"/>
              <a:buFont typeface="Wingdings" panose="05000000000000000000" pitchFamily="2" charset="2"/>
              <a:buChar char="§"/>
            </a:pPr>
            <a:r>
              <a:rPr lang="tr-TR" sz="1800" dirty="0" smtClean="0"/>
              <a:t> </a:t>
            </a:r>
            <a:r>
              <a:rPr lang="tr-TR" sz="1800" dirty="0"/>
              <a:t>A seviye KKE tam yüz maske ile kaplı pozitif basınçlı solunum cihazı, tam geçirimsiz, buhar-sızdırmaz koruyucu kıyafet, iç ve dış eldivenler ve botlardan ibarettir. </a:t>
            </a:r>
            <a:endParaRPr lang="tr-TR" sz="1800" dirty="0" smtClean="0"/>
          </a:p>
          <a:p>
            <a:pPr algn="just">
              <a:buClr>
                <a:srgbClr val="7030A0"/>
              </a:buClr>
              <a:buSzPct val="70000"/>
              <a:buFont typeface="Wingdings" panose="05000000000000000000" pitchFamily="2" charset="2"/>
              <a:buChar char="§"/>
            </a:pPr>
            <a:r>
              <a:rPr lang="tr-TR" sz="1800" dirty="0" smtClean="0"/>
              <a:t>OSHA </a:t>
            </a:r>
            <a:r>
              <a:rPr lang="tr-TR" sz="1800" dirty="0"/>
              <a:t>düzenlemelerine göre, ortamdaki </a:t>
            </a:r>
            <a:r>
              <a:rPr lang="tr-TR" sz="1800" dirty="0">
                <a:solidFill>
                  <a:srgbClr val="FF0000"/>
                </a:solidFill>
              </a:rPr>
              <a:t>tehlikenin türü bilinmiyorsa,</a:t>
            </a:r>
            <a:r>
              <a:rPr lang="tr-TR" sz="1800" dirty="0"/>
              <a:t> bu tehlikeye müdahalede bulunan personelin A seviye KKE giymesi gereklidir. </a:t>
            </a:r>
            <a:endParaRPr lang="tr-TR" sz="1800" dirty="0" smtClean="0"/>
          </a:p>
          <a:p>
            <a:pPr algn="just">
              <a:buClr>
                <a:srgbClr val="7030A0"/>
              </a:buClr>
              <a:buSzPct val="70000"/>
              <a:buFont typeface="Wingdings" panose="05000000000000000000" pitchFamily="2" charset="2"/>
              <a:buChar char="§"/>
            </a:pPr>
            <a:r>
              <a:rPr lang="tr-TR" sz="1800" dirty="0" smtClean="0"/>
              <a:t>A </a:t>
            </a:r>
            <a:r>
              <a:rPr lang="tr-TR" sz="1800" dirty="0"/>
              <a:t>Seviye KKE mevcut olan </a:t>
            </a:r>
            <a:r>
              <a:rPr lang="tr-TR" sz="1800" dirty="0">
                <a:solidFill>
                  <a:srgbClr val="FF0000"/>
                </a:solidFill>
              </a:rPr>
              <a:t>en yüksek düzeyde solunum ve cilt koruması sağlar. </a:t>
            </a:r>
            <a:endParaRPr lang="tr-TR" sz="1800" dirty="0" smtClean="0">
              <a:solidFill>
                <a:srgbClr val="FF0000"/>
              </a:solidFill>
            </a:endParaRPr>
          </a:p>
          <a:p>
            <a:pPr algn="just">
              <a:buClr>
                <a:srgbClr val="7030A0"/>
              </a:buClr>
              <a:buSzPct val="70000"/>
              <a:buFont typeface="Wingdings" panose="05000000000000000000" pitchFamily="2" charset="2"/>
              <a:buChar char="§"/>
            </a:pPr>
            <a:r>
              <a:rPr lang="tr-TR" sz="1800" dirty="0" smtClean="0"/>
              <a:t>En </a:t>
            </a:r>
            <a:r>
              <a:rPr lang="tr-TR" sz="1800" dirty="0"/>
              <a:t>üst düzeyde solunum, deri, göz ve mukoza koruması gerektiğinde A seviye KKE giyilmelidir. </a:t>
            </a:r>
            <a:endParaRPr lang="tr-TR" sz="1800" dirty="0" smtClean="0"/>
          </a:p>
          <a:p>
            <a:pPr algn="just">
              <a:buClr>
                <a:srgbClr val="7030A0"/>
              </a:buClr>
              <a:buSzPct val="70000"/>
              <a:buFont typeface="Wingdings" panose="05000000000000000000" pitchFamily="2" charset="2"/>
              <a:buChar char="§"/>
            </a:pPr>
            <a:r>
              <a:rPr lang="tr-TR" sz="1800" dirty="0" smtClean="0"/>
              <a:t>Yüksek </a:t>
            </a:r>
            <a:r>
              <a:rPr lang="tr-TR" sz="1800" dirty="0"/>
              <a:t>derece tehlike arz eden maddenin varlığında ya da şüphelenildiğinde ve kapalı ortamlarda A seviye KKE personel için yüksek koruma sağlar. </a:t>
            </a:r>
            <a:endParaRPr lang="tr-TR" sz="1800" dirty="0" smtClean="0"/>
          </a:p>
          <a:p>
            <a:pPr algn="just">
              <a:buClr>
                <a:srgbClr val="7030A0"/>
              </a:buClr>
              <a:buSzPct val="70000"/>
              <a:buFont typeface="Wingdings" panose="05000000000000000000" pitchFamily="2" charset="2"/>
              <a:buChar char="§"/>
            </a:pPr>
            <a:r>
              <a:rPr lang="tr-TR" sz="1800" dirty="0" smtClean="0"/>
              <a:t>Pozitif </a:t>
            </a:r>
            <a:r>
              <a:rPr lang="tr-TR" sz="1800" dirty="0"/>
              <a:t>basınçlı solunum cihazının aparatı ile tam yüz maskesine doğal, kuru basınçlı hava sağlanır.</a:t>
            </a:r>
            <a:endParaRPr lang="en-US" altLang="en-US" sz="1800" dirty="0">
              <a:latin typeface="+mj-lt"/>
            </a:endParaRPr>
          </a:p>
        </p:txBody>
      </p:sp>
      <p:pic>
        <p:nvPicPr>
          <p:cNvPr id="2" name="Resim 1"/>
          <p:cNvPicPr>
            <a:picLocks noChangeAspect="1"/>
          </p:cNvPicPr>
          <p:nvPr/>
        </p:nvPicPr>
        <p:blipFill>
          <a:blip r:embed="rId2"/>
          <a:stretch>
            <a:fillRect/>
          </a:stretch>
        </p:blipFill>
        <p:spPr>
          <a:xfrm>
            <a:off x="6099141" y="2048523"/>
            <a:ext cx="2909581" cy="1580796"/>
          </a:xfrm>
          <a:prstGeom prst="rect">
            <a:avLst/>
          </a:prstGeom>
        </p:spPr>
      </p:pic>
      <p:pic>
        <p:nvPicPr>
          <p:cNvPr id="3" name="Resim 2"/>
          <p:cNvPicPr>
            <a:picLocks noChangeAspect="1"/>
          </p:cNvPicPr>
          <p:nvPr/>
        </p:nvPicPr>
        <p:blipFill>
          <a:blip r:embed="rId3"/>
          <a:stretch>
            <a:fillRect/>
          </a:stretch>
        </p:blipFill>
        <p:spPr>
          <a:xfrm>
            <a:off x="6148013" y="4251488"/>
            <a:ext cx="2794490" cy="1862993"/>
          </a:xfrm>
          <a:prstGeom prst="rect">
            <a:avLst/>
          </a:prstGeom>
        </p:spPr>
      </p:pic>
    </p:spTree>
    <p:extLst>
      <p:ext uri="{BB962C8B-B14F-4D97-AF65-F5344CB8AC3E}">
        <p14:creationId xmlns:p14="http://schemas.microsoft.com/office/powerpoint/2010/main" val="1473999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4859518" cy="4913722"/>
          </a:xfrm>
        </p:spPr>
        <p:txBody>
          <a:bodyPr>
            <a:noAutofit/>
          </a:bodyPr>
          <a:lstStyle/>
          <a:p>
            <a:r>
              <a:rPr lang="tr-TR" sz="1800" dirty="0">
                <a:solidFill>
                  <a:srgbClr val="FF0000"/>
                </a:solidFill>
              </a:rPr>
              <a:t>B Seviye Kişisel Koruyucu </a:t>
            </a:r>
            <a:r>
              <a:rPr lang="tr-TR" sz="1800" dirty="0" smtClean="0">
                <a:solidFill>
                  <a:srgbClr val="FF0000"/>
                </a:solidFill>
              </a:rPr>
              <a:t>Ekipman</a:t>
            </a:r>
          </a:p>
          <a:p>
            <a:pPr algn="just"/>
            <a:r>
              <a:rPr lang="tr-TR" sz="1800" dirty="0" smtClean="0"/>
              <a:t> </a:t>
            </a:r>
            <a:r>
              <a:rPr lang="tr-TR" sz="1800" dirty="0"/>
              <a:t>B seviye KKE tam yüz maske ile donatılmış pozitif basınçlı solunum cihazı, kimyasal maddelere dayanıklı ve başlıklı elbise, iç ve dış eldivenler ile botlardan oluşmaktadır. </a:t>
            </a:r>
            <a:endParaRPr lang="tr-TR" sz="1800" dirty="0" smtClean="0"/>
          </a:p>
          <a:p>
            <a:pPr algn="just"/>
            <a:r>
              <a:rPr lang="tr-TR" sz="1800" dirty="0" smtClean="0"/>
              <a:t>A </a:t>
            </a:r>
            <a:r>
              <a:rPr lang="tr-TR" sz="1800" dirty="0"/>
              <a:t>seviye ekipmandan farkı koruyucu giysinin özelliği ile ilgilidir. </a:t>
            </a:r>
            <a:endParaRPr lang="tr-TR" sz="1800" dirty="0" smtClean="0"/>
          </a:p>
          <a:p>
            <a:pPr algn="just"/>
            <a:r>
              <a:rPr lang="tr-TR" sz="1800" dirty="0" smtClean="0"/>
              <a:t>Geçirimli </a:t>
            </a:r>
            <a:r>
              <a:rPr lang="tr-TR" sz="1800" dirty="0"/>
              <a:t>malzemeden üretilmiştir. Fakat tam geçirimsiz olmayan kıyafetler de kullanılabilir. </a:t>
            </a:r>
            <a:endParaRPr lang="tr-TR" sz="1800" dirty="0" smtClean="0"/>
          </a:p>
          <a:p>
            <a:pPr algn="just"/>
            <a:r>
              <a:rPr lang="tr-TR" sz="1800" dirty="0" smtClean="0">
                <a:solidFill>
                  <a:srgbClr val="FF0000"/>
                </a:solidFill>
              </a:rPr>
              <a:t>En </a:t>
            </a:r>
            <a:r>
              <a:rPr lang="tr-TR" sz="1800" dirty="0">
                <a:solidFill>
                  <a:srgbClr val="FF0000"/>
                </a:solidFill>
              </a:rPr>
              <a:t>yüksek düzeyde solunum koruması ancak daha az cilt ve göz koruması </a:t>
            </a:r>
            <a:r>
              <a:rPr lang="tr-TR" sz="1800" dirty="0"/>
              <a:t>gerektiğinde B seviye KKE kullanılır. </a:t>
            </a:r>
            <a:endParaRPr lang="tr-TR" sz="1800" dirty="0" smtClean="0"/>
          </a:p>
          <a:p>
            <a:pPr algn="just"/>
            <a:r>
              <a:rPr lang="tr-TR" sz="1800" dirty="0" smtClean="0"/>
              <a:t>B </a:t>
            </a:r>
            <a:r>
              <a:rPr lang="tr-TR" sz="1800" dirty="0"/>
              <a:t>seviye KKE koruması, </a:t>
            </a:r>
            <a:r>
              <a:rPr lang="tr-TR" sz="1800" dirty="0">
                <a:solidFill>
                  <a:srgbClr val="FF0000"/>
                </a:solidFill>
              </a:rPr>
              <a:t>ajanın türü biliniyorsa </a:t>
            </a:r>
            <a:r>
              <a:rPr lang="tr-TR" sz="1800" dirty="0"/>
              <a:t>ve belirgin </a:t>
            </a:r>
            <a:r>
              <a:rPr lang="tr-TR" sz="1800" dirty="0" err="1"/>
              <a:t>maruziyet</a:t>
            </a:r>
            <a:r>
              <a:rPr lang="tr-TR" sz="1800" dirty="0"/>
              <a:t> (izleme, örnekleme ve diğer analiz yöntemleri) sırasında ve ilk saha girişlerinde kullanılır. </a:t>
            </a:r>
          </a:p>
        </p:txBody>
      </p:sp>
      <p:sp>
        <p:nvSpPr>
          <p:cNvPr id="4" name="Title 1">
            <a:extLst>
              <a:ext uri="{FF2B5EF4-FFF2-40B4-BE49-F238E27FC236}">
                <a16:creationId xmlns:a16="http://schemas.microsoft.com/office/drawing/2014/main" id="{32DAA421-62EF-45AB-B4E4-C30B4C2857B9}"/>
              </a:ext>
            </a:extLst>
          </p:cNvPr>
          <p:cNvSpPr>
            <a:spLocks noGrp="1"/>
          </p:cNvSpPr>
          <p:nvPr>
            <p:ph type="title"/>
          </p:nvPr>
        </p:nvSpPr>
        <p:spPr>
          <a:xfrm>
            <a:off x="372358" y="425466"/>
            <a:ext cx="8229600" cy="903713"/>
          </a:xfrm>
          <a:solidFill>
            <a:schemeClr val="accent5">
              <a:lumMod val="60000"/>
              <a:lumOff val="4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Vücut </a:t>
            </a:r>
            <a:r>
              <a:rPr lang="tr" sz="3200" b="1" dirty="0" smtClean="0">
                <a:solidFill>
                  <a:schemeClr val="bg1"/>
                </a:solidFill>
                <a:latin typeface="Georgia" panose="02040502050405020303" pitchFamily="18" charset="0"/>
              </a:rPr>
              <a:t>Koruması</a:t>
            </a:r>
            <a:endParaRPr lang="en-US" sz="2850" b="1" dirty="0">
              <a:solidFill>
                <a:schemeClr val="bg1"/>
              </a:solidFill>
              <a:latin typeface="Georgia" panose="02040502050405020303" pitchFamily="18" charset="0"/>
            </a:endParaRPr>
          </a:p>
        </p:txBody>
      </p:sp>
      <p:pic>
        <p:nvPicPr>
          <p:cNvPr id="5" name="Resim 4"/>
          <p:cNvPicPr>
            <a:picLocks noChangeAspect="1"/>
          </p:cNvPicPr>
          <p:nvPr/>
        </p:nvPicPr>
        <p:blipFill>
          <a:blip r:embed="rId2"/>
          <a:stretch>
            <a:fillRect/>
          </a:stretch>
        </p:blipFill>
        <p:spPr>
          <a:xfrm>
            <a:off x="6759019" y="1421189"/>
            <a:ext cx="2239307" cy="2796349"/>
          </a:xfrm>
          <a:prstGeom prst="rect">
            <a:avLst/>
          </a:prstGeom>
        </p:spPr>
      </p:pic>
      <p:pic>
        <p:nvPicPr>
          <p:cNvPr id="6" name="Resim 5"/>
          <p:cNvPicPr>
            <a:picLocks noChangeAspect="1"/>
          </p:cNvPicPr>
          <p:nvPr/>
        </p:nvPicPr>
        <p:blipFill>
          <a:blip r:embed="rId3"/>
          <a:stretch>
            <a:fillRect/>
          </a:stretch>
        </p:blipFill>
        <p:spPr>
          <a:xfrm>
            <a:off x="6787298" y="4309547"/>
            <a:ext cx="2211028" cy="2240773"/>
          </a:xfrm>
          <a:prstGeom prst="rect">
            <a:avLst/>
          </a:prstGeom>
        </p:spPr>
      </p:pic>
    </p:spTree>
    <p:extLst>
      <p:ext uri="{BB962C8B-B14F-4D97-AF65-F5344CB8AC3E}">
        <p14:creationId xmlns:p14="http://schemas.microsoft.com/office/powerpoint/2010/main" val="2069865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5098" y="1600200"/>
            <a:ext cx="6645896" cy="4866588"/>
          </a:xfrm>
        </p:spPr>
        <p:txBody>
          <a:bodyPr>
            <a:normAutofit fontScale="62500" lnSpcReduction="20000"/>
          </a:bodyPr>
          <a:lstStyle/>
          <a:p>
            <a:r>
              <a:rPr lang="tr-TR" b="1" dirty="0"/>
              <a:t>C Seviye Kişisel Koruyucu Ekipman </a:t>
            </a:r>
            <a:endParaRPr lang="tr-TR" b="1" dirty="0" smtClean="0"/>
          </a:p>
          <a:p>
            <a:pPr algn="just"/>
            <a:r>
              <a:rPr lang="tr-TR" sz="2900" dirty="0" smtClean="0"/>
              <a:t>C </a:t>
            </a:r>
            <a:r>
              <a:rPr lang="tr-TR" sz="2900" dirty="0"/>
              <a:t>Seviye KKE tam yüz veya yarım yüz hava temizleyici maske, kimyasal koruyucu kıyafet, iç dış dayanıklı eldiven, botlar ve yüz siperliğinden oluşmaktadır. </a:t>
            </a:r>
            <a:endParaRPr lang="tr-TR" sz="2900" dirty="0" smtClean="0"/>
          </a:p>
          <a:p>
            <a:pPr algn="just"/>
            <a:r>
              <a:rPr lang="tr-TR" sz="2900" dirty="0" smtClean="0"/>
              <a:t>C </a:t>
            </a:r>
            <a:r>
              <a:rPr lang="tr-TR" sz="2900" dirty="0"/>
              <a:t>seviye KKE havadaki madde türü biliniyorsa, havadaki konsantrasyonu ölçüldüyse hava temizleyici </a:t>
            </a:r>
            <a:r>
              <a:rPr lang="tr-TR" sz="2900" dirty="0" err="1"/>
              <a:t>respiratörlerin</a:t>
            </a:r>
            <a:r>
              <a:rPr lang="tr-TR" sz="2900" dirty="0"/>
              <a:t> kullanılmasına yönelik kriterler karşılandıysa, cilt ve göze bulaşma olasılığı düşük ise kullanılır. </a:t>
            </a:r>
            <a:endParaRPr lang="tr-TR" sz="2900" dirty="0" smtClean="0"/>
          </a:p>
          <a:p>
            <a:pPr algn="just"/>
            <a:r>
              <a:rPr lang="tr-TR" sz="2900" dirty="0" smtClean="0">
                <a:solidFill>
                  <a:srgbClr val="FF0000"/>
                </a:solidFill>
              </a:rPr>
              <a:t>C </a:t>
            </a:r>
            <a:r>
              <a:rPr lang="tr-TR" sz="2900" dirty="0">
                <a:solidFill>
                  <a:srgbClr val="FF0000"/>
                </a:solidFill>
              </a:rPr>
              <a:t>seviye KKE sağlık personeli tarafından </a:t>
            </a:r>
            <a:r>
              <a:rPr lang="tr-TR" sz="2900" dirty="0" err="1">
                <a:solidFill>
                  <a:srgbClr val="FF0000"/>
                </a:solidFill>
              </a:rPr>
              <a:t>kontamine</a:t>
            </a:r>
            <a:r>
              <a:rPr lang="tr-TR" sz="2900" dirty="0">
                <a:solidFill>
                  <a:srgbClr val="FF0000"/>
                </a:solidFill>
              </a:rPr>
              <a:t> hastaların tedavi ve bakımı sırasında ve fazla koruma seviyesi gerektirmeyen </a:t>
            </a:r>
            <a:r>
              <a:rPr lang="tr-TR" sz="2900" dirty="0" err="1">
                <a:solidFill>
                  <a:srgbClr val="FF0000"/>
                </a:solidFill>
              </a:rPr>
              <a:t>dekontaminasyon</a:t>
            </a:r>
            <a:r>
              <a:rPr lang="tr-TR" sz="2900" dirty="0">
                <a:solidFill>
                  <a:srgbClr val="FF0000"/>
                </a:solidFill>
              </a:rPr>
              <a:t> sonrası müdahale alanında kullanımı uygun görülmüştür. </a:t>
            </a:r>
            <a:endParaRPr lang="tr-TR" sz="2900" dirty="0" smtClean="0">
              <a:solidFill>
                <a:srgbClr val="FF0000"/>
              </a:solidFill>
            </a:endParaRPr>
          </a:p>
          <a:p>
            <a:pPr algn="just"/>
            <a:r>
              <a:rPr lang="tr-TR" sz="2900" dirty="0" smtClean="0"/>
              <a:t>Ancak </a:t>
            </a:r>
            <a:r>
              <a:rPr lang="tr-TR" sz="2900" dirty="0"/>
              <a:t>ortamdaki havanın periyodik olarak izlenmesi gerekir. </a:t>
            </a:r>
            <a:endParaRPr lang="tr-TR" sz="2900" dirty="0" smtClean="0"/>
          </a:p>
          <a:p>
            <a:pPr algn="just"/>
            <a:r>
              <a:rPr lang="tr-TR" sz="2900" dirty="0" smtClean="0">
                <a:solidFill>
                  <a:srgbClr val="FF0000"/>
                </a:solidFill>
              </a:rPr>
              <a:t>B </a:t>
            </a:r>
            <a:r>
              <a:rPr lang="tr-TR" sz="2900" dirty="0">
                <a:solidFill>
                  <a:srgbClr val="FF0000"/>
                </a:solidFill>
              </a:rPr>
              <a:t>seviye ekipman ile aynı derecede cilt koruması ancak daha düşük düzeyde solunum koruması sağlar. </a:t>
            </a:r>
            <a:endParaRPr lang="tr-TR" sz="2900" dirty="0" smtClean="0">
              <a:solidFill>
                <a:srgbClr val="FF0000"/>
              </a:solidFill>
            </a:endParaRPr>
          </a:p>
          <a:p>
            <a:pPr algn="just"/>
            <a:r>
              <a:rPr lang="tr-TR" sz="2900" dirty="0" smtClean="0"/>
              <a:t>C </a:t>
            </a:r>
            <a:r>
              <a:rPr lang="tr-TR" sz="2900" dirty="0"/>
              <a:t>seviye KKE aynı zamanda dış veya iç </a:t>
            </a:r>
            <a:r>
              <a:rPr lang="tr-TR" sz="2900" dirty="0" err="1"/>
              <a:t>kontaminasyondan</a:t>
            </a:r>
            <a:r>
              <a:rPr lang="tr-TR" sz="2900" dirty="0"/>
              <a:t> kaynaklanan radyasyon yaralıların tedavisinde giyilmesi önerilmektedir. </a:t>
            </a:r>
          </a:p>
        </p:txBody>
      </p:sp>
      <p:sp>
        <p:nvSpPr>
          <p:cNvPr id="4" name="Title 1">
            <a:extLst>
              <a:ext uri="{FF2B5EF4-FFF2-40B4-BE49-F238E27FC236}">
                <a16:creationId xmlns:a16="http://schemas.microsoft.com/office/drawing/2014/main" id="{32DAA421-62EF-45AB-B4E4-C30B4C2857B9}"/>
              </a:ext>
            </a:extLst>
          </p:cNvPr>
          <p:cNvSpPr>
            <a:spLocks noGrp="1"/>
          </p:cNvSpPr>
          <p:nvPr>
            <p:ph type="title"/>
          </p:nvPr>
        </p:nvSpPr>
        <p:spPr>
          <a:xfrm>
            <a:off x="457200" y="463174"/>
            <a:ext cx="8229600" cy="866005"/>
          </a:xfrm>
          <a:solidFill>
            <a:schemeClr val="accent5">
              <a:lumMod val="60000"/>
              <a:lumOff val="4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Vücut </a:t>
            </a:r>
            <a:r>
              <a:rPr lang="tr" sz="3200" b="1" dirty="0" smtClean="0">
                <a:solidFill>
                  <a:schemeClr val="bg1"/>
                </a:solidFill>
                <a:latin typeface="Georgia" panose="02040502050405020303" pitchFamily="18" charset="0"/>
              </a:rPr>
              <a:t>Koruması</a:t>
            </a:r>
            <a:endParaRPr lang="en-US" sz="2850" b="1" dirty="0">
              <a:solidFill>
                <a:schemeClr val="bg1"/>
              </a:solidFill>
              <a:latin typeface="Georgia" panose="02040502050405020303" pitchFamily="18" charset="0"/>
            </a:endParaRPr>
          </a:p>
        </p:txBody>
      </p:sp>
      <p:pic>
        <p:nvPicPr>
          <p:cNvPr id="5" name="Resim 4"/>
          <p:cNvPicPr>
            <a:picLocks noChangeAspect="1"/>
          </p:cNvPicPr>
          <p:nvPr/>
        </p:nvPicPr>
        <p:blipFill>
          <a:blip r:embed="rId2"/>
          <a:stretch>
            <a:fillRect/>
          </a:stretch>
        </p:blipFill>
        <p:spPr>
          <a:xfrm>
            <a:off x="7019746" y="1594554"/>
            <a:ext cx="1828291" cy="2438940"/>
          </a:xfrm>
          <a:prstGeom prst="rect">
            <a:avLst/>
          </a:prstGeom>
        </p:spPr>
      </p:pic>
      <p:pic>
        <p:nvPicPr>
          <p:cNvPr id="6" name="Resim 5"/>
          <p:cNvPicPr>
            <a:picLocks noChangeAspect="1"/>
          </p:cNvPicPr>
          <p:nvPr/>
        </p:nvPicPr>
        <p:blipFill>
          <a:blip r:embed="rId3"/>
          <a:stretch>
            <a:fillRect/>
          </a:stretch>
        </p:blipFill>
        <p:spPr>
          <a:xfrm>
            <a:off x="6971574" y="4298869"/>
            <a:ext cx="2005591" cy="1339735"/>
          </a:xfrm>
          <a:prstGeom prst="rect">
            <a:avLst/>
          </a:prstGeom>
        </p:spPr>
      </p:pic>
    </p:spTree>
    <p:extLst>
      <p:ext uri="{BB962C8B-B14F-4D97-AF65-F5344CB8AC3E}">
        <p14:creationId xmlns:p14="http://schemas.microsoft.com/office/powerpoint/2010/main" val="696641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6370" y="1609627"/>
            <a:ext cx="5547675" cy="4772319"/>
          </a:xfrm>
        </p:spPr>
        <p:txBody>
          <a:bodyPr>
            <a:normAutofit/>
          </a:bodyPr>
          <a:lstStyle/>
          <a:p>
            <a:r>
              <a:rPr lang="tr-TR" sz="1800" dirty="0">
                <a:solidFill>
                  <a:srgbClr val="FF0000"/>
                </a:solidFill>
              </a:rPr>
              <a:t>D Seviye Kişisel Koruyucu </a:t>
            </a:r>
            <a:r>
              <a:rPr lang="tr-TR" sz="1800" dirty="0" smtClean="0">
                <a:solidFill>
                  <a:srgbClr val="FF0000"/>
                </a:solidFill>
              </a:rPr>
              <a:t>Ekipman</a:t>
            </a:r>
          </a:p>
          <a:p>
            <a:pPr algn="just"/>
            <a:r>
              <a:rPr lang="tr-TR" sz="1800" dirty="0" smtClean="0"/>
              <a:t> </a:t>
            </a:r>
            <a:r>
              <a:rPr lang="tr-TR" sz="1800" dirty="0"/>
              <a:t>D seviye KKE, öncelikle bir çalışma üniformasıdır</a:t>
            </a:r>
            <a:r>
              <a:rPr lang="tr-TR" sz="1800" dirty="0" smtClean="0"/>
              <a:t>.</a:t>
            </a:r>
          </a:p>
          <a:p>
            <a:pPr algn="just"/>
            <a:r>
              <a:rPr lang="tr-TR" sz="1800" dirty="0" smtClean="0"/>
              <a:t>Ortamda </a:t>
            </a:r>
            <a:r>
              <a:rPr lang="tr-TR" sz="1800" dirty="0"/>
              <a:t>bilinen bir tehlike yoksa herhangi bir tehlikeli maddenin solunması veya tehlikeli madde ile doğrudan temas etmesi olasılığı yoksa kullanılmalıdır. </a:t>
            </a:r>
            <a:endParaRPr lang="tr-TR" sz="1800" dirty="0" smtClean="0"/>
          </a:p>
          <a:p>
            <a:pPr algn="just"/>
            <a:r>
              <a:rPr lang="tr-TR" sz="1800" dirty="0" smtClean="0"/>
              <a:t>Minimum </a:t>
            </a:r>
            <a:r>
              <a:rPr lang="tr-TR" sz="1800" dirty="0"/>
              <a:t>cilt koruması sağlarken solunum koruması sağlamaz. </a:t>
            </a:r>
            <a:endParaRPr lang="tr-TR" sz="1800" dirty="0" smtClean="0"/>
          </a:p>
          <a:p>
            <a:pPr algn="just"/>
            <a:r>
              <a:rPr lang="tr-TR" sz="1800" dirty="0" smtClean="0"/>
              <a:t>Olası </a:t>
            </a:r>
            <a:r>
              <a:rPr lang="tr-TR" sz="1800" dirty="0"/>
              <a:t>bir solunum veya cilt </a:t>
            </a:r>
            <a:r>
              <a:rPr lang="tr-TR" sz="1800" dirty="0" err="1"/>
              <a:t>maruziyetinin</a:t>
            </a:r>
            <a:r>
              <a:rPr lang="tr-TR" sz="1800" dirty="0"/>
              <a:t> bulunduğu durumlarda solunum ve cilt korumasını sağlayan bileşenleri ile kullanılır. </a:t>
            </a:r>
            <a:endParaRPr lang="tr-TR" sz="1800" dirty="0" smtClean="0"/>
          </a:p>
          <a:p>
            <a:pPr algn="just"/>
            <a:r>
              <a:rPr lang="tr-TR" sz="1800" dirty="0" smtClean="0"/>
              <a:t>D </a:t>
            </a:r>
            <a:r>
              <a:rPr lang="tr-TR" sz="1800" dirty="0"/>
              <a:t>seviye KKE, aynı zamanda </a:t>
            </a:r>
            <a:r>
              <a:rPr lang="tr-TR" sz="1800" dirty="0" err="1"/>
              <a:t>dekontaminasyon</a:t>
            </a:r>
            <a:r>
              <a:rPr lang="tr-TR" sz="1800" dirty="0"/>
              <a:t> sonrası alanlarda ve radyasyon ile ilgili dış </a:t>
            </a:r>
            <a:r>
              <a:rPr lang="tr-TR" sz="1800" dirty="0" err="1"/>
              <a:t>kontaminasyon</a:t>
            </a:r>
            <a:r>
              <a:rPr lang="tr-TR" sz="1800" dirty="0"/>
              <a:t> riskinin düşük olduğu ortamlarda kullanılabilir. </a:t>
            </a:r>
          </a:p>
        </p:txBody>
      </p:sp>
      <p:sp>
        <p:nvSpPr>
          <p:cNvPr id="4" name="Title 1">
            <a:extLst>
              <a:ext uri="{FF2B5EF4-FFF2-40B4-BE49-F238E27FC236}">
                <a16:creationId xmlns:a16="http://schemas.microsoft.com/office/drawing/2014/main" id="{32DAA421-62EF-45AB-B4E4-C30B4C2857B9}"/>
              </a:ext>
            </a:extLst>
          </p:cNvPr>
          <p:cNvSpPr>
            <a:spLocks noGrp="1"/>
          </p:cNvSpPr>
          <p:nvPr>
            <p:ph type="title"/>
          </p:nvPr>
        </p:nvSpPr>
        <p:spPr>
          <a:xfrm>
            <a:off x="457200" y="274638"/>
            <a:ext cx="8229600" cy="941420"/>
          </a:xfrm>
          <a:solidFill>
            <a:schemeClr val="accent5">
              <a:lumMod val="60000"/>
              <a:lumOff val="40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Vücut </a:t>
            </a:r>
            <a:r>
              <a:rPr lang="tr" sz="3200" b="1" dirty="0" smtClean="0">
                <a:solidFill>
                  <a:schemeClr val="bg1"/>
                </a:solidFill>
                <a:latin typeface="Georgia" panose="02040502050405020303" pitchFamily="18" charset="0"/>
              </a:rPr>
              <a:t>Koruması</a:t>
            </a:r>
            <a:endParaRPr lang="en-US" sz="2850" b="1" dirty="0">
              <a:solidFill>
                <a:schemeClr val="bg1"/>
              </a:solidFill>
              <a:latin typeface="Georgia" panose="02040502050405020303" pitchFamily="18" charset="0"/>
            </a:endParaRPr>
          </a:p>
        </p:txBody>
      </p:sp>
      <p:pic>
        <p:nvPicPr>
          <p:cNvPr id="6" name="Resim 5"/>
          <p:cNvPicPr>
            <a:picLocks noChangeAspect="1"/>
          </p:cNvPicPr>
          <p:nvPr/>
        </p:nvPicPr>
        <p:blipFill>
          <a:blip r:embed="rId2"/>
          <a:stretch>
            <a:fillRect/>
          </a:stretch>
        </p:blipFill>
        <p:spPr>
          <a:xfrm>
            <a:off x="6564067" y="1609627"/>
            <a:ext cx="2196673" cy="2684823"/>
          </a:xfrm>
          <a:prstGeom prst="rect">
            <a:avLst/>
          </a:prstGeom>
        </p:spPr>
      </p:pic>
      <p:pic>
        <p:nvPicPr>
          <p:cNvPr id="7" name="Resim 6"/>
          <p:cNvPicPr>
            <a:picLocks noChangeAspect="1"/>
          </p:cNvPicPr>
          <p:nvPr/>
        </p:nvPicPr>
        <p:blipFill>
          <a:blip r:embed="rId3"/>
          <a:stretch>
            <a:fillRect/>
          </a:stretch>
        </p:blipFill>
        <p:spPr>
          <a:xfrm>
            <a:off x="6065854" y="4753171"/>
            <a:ext cx="2800350" cy="1628775"/>
          </a:xfrm>
          <a:prstGeom prst="rect">
            <a:avLst/>
          </a:prstGeom>
        </p:spPr>
      </p:pic>
    </p:spTree>
    <p:extLst>
      <p:ext uri="{BB962C8B-B14F-4D97-AF65-F5344CB8AC3E}">
        <p14:creationId xmlns:p14="http://schemas.microsoft.com/office/powerpoint/2010/main" val="2692495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5" name="Rectangle 2">
            <a:extLst>
              <a:ext uri="{FF2B5EF4-FFF2-40B4-BE49-F238E27FC236}">
                <a16:creationId xmlns:a16="http://schemas.microsoft.com/office/drawing/2014/main" id="{FDF68302-2F93-43EF-8381-26D06866118D}"/>
              </a:ext>
            </a:extLst>
          </p:cNvPr>
          <p:cNvSpPr txBox="1">
            <a:spLocks noChangeArrowheads="1"/>
          </p:cNvSpPr>
          <p:nvPr/>
        </p:nvSpPr>
        <p:spPr>
          <a:xfrm>
            <a:off x="320511" y="1396838"/>
            <a:ext cx="8644380" cy="312886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lgn="just">
              <a:lnSpc>
                <a:spcPct val="80000"/>
              </a:lnSpc>
              <a:buClr>
                <a:schemeClr val="bg2"/>
              </a:buClr>
              <a:buNone/>
            </a:pPr>
            <a:r>
              <a:rPr lang="tr" sz="2200" dirty="0"/>
              <a:t>Kişisel Koruyucu </a:t>
            </a:r>
            <a:r>
              <a:rPr lang="tr" sz="2200" dirty="0" smtClean="0"/>
              <a:t>Donanım </a:t>
            </a:r>
            <a:r>
              <a:rPr lang="tr" sz="2200" dirty="0"/>
              <a:t>(KKD), mühendislik ve idari kontrollerin mümkün olmadığı veya uygulanmadığı durumlarda işyerinde yaralanmayı önlemek için giyilen her türlü güvenlik ekipmanıdır.</a:t>
            </a:r>
          </a:p>
          <a:p>
            <a:pPr marL="0" indent="0" algn="just">
              <a:lnSpc>
                <a:spcPct val="80000"/>
              </a:lnSpc>
              <a:buClr>
                <a:schemeClr val="bg2"/>
              </a:buClr>
              <a:buNone/>
            </a:pPr>
            <a:r>
              <a:rPr lang="tr" altLang="en-US" sz="2200" dirty="0">
                <a:latin typeface="+mj-lt"/>
              </a:rPr>
              <a:t>Yaralanma veya yaralanmaya neden olabilecek tehlikeler nedeniyle gerektiğinde KKD sağlanmalıdır. Bunlar mühendislik, iş uygulamaları ve/veya idari kontrollerin yerini tutmaz.</a:t>
            </a:r>
          </a:p>
          <a:p>
            <a:pPr marL="0" indent="0" algn="just">
              <a:lnSpc>
                <a:spcPct val="80000"/>
              </a:lnSpc>
              <a:buClr>
                <a:schemeClr val="bg2"/>
              </a:buClr>
              <a:buNone/>
            </a:pPr>
            <a:r>
              <a:rPr lang="tr" altLang="en-US" sz="2200" dirty="0">
                <a:latin typeface="+mj-lt"/>
              </a:rPr>
              <a:t>KKD </a:t>
            </a:r>
            <a:r>
              <a:rPr lang="tr" altLang="en-US" sz="2200" dirty="0" smtClean="0">
                <a:latin typeface="+mj-lt"/>
              </a:rPr>
              <a:t>tehlike </a:t>
            </a:r>
            <a:r>
              <a:rPr lang="tr" altLang="en-US" sz="2200" dirty="0">
                <a:latin typeface="+mj-lt"/>
              </a:rPr>
              <a:t>ile çalışanların teması arasında bir bariyer oluşturur. Tehlikeyi ortadan kaldırmazlar, dolayısıyla ekipman arızalanırsa maruz kalma meydana gelir. Bu nedenle koruma sağlamak amacıyla daima giyilmeleri gerekir.</a:t>
            </a:r>
          </a:p>
        </p:txBody>
      </p:sp>
      <p:sp>
        <p:nvSpPr>
          <p:cNvPr id="19" name="Title 1">
            <a:extLst>
              <a:ext uri="{FF2B5EF4-FFF2-40B4-BE49-F238E27FC236}">
                <a16:creationId xmlns:a16="http://schemas.microsoft.com/office/drawing/2014/main" id="{955134A0-D460-46CF-A1C8-CC000D902B04}"/>
              </a:ext>
            </a:extLst>
          </p:cNvPr>
          <p:cNvSpPr>
            <a:spLocks noGrp="1"/>
          </p:cNvSpPr>
          <p:nvPr>
            <p:ph type="title"/>
          </p:nvPr>
        </p:nvSpPr>
        <p:spPr>
          <a:xfrm>
            <a:off x="672612" y="399079"/>
            <a:ext cx="7200900" cy="770866"/>
          </a:xfrm>
          <a:solidFill>
            <a:schemeClr val="accent5">
              <a:lumMod val="75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Kişisel </a:t>
            </a:r>
            <a:r>
              <a:rPr lang="tr" sz="3200" b="1" dirty="0" smtClean="0">
                <a:solidFill>
                  <a:schemeClr val="bg1"/>
                </a:solidFill>
                <a:latin typeface="Georgia" panose="02040502050405020303" pitchFamily="18" charset="0"/>
              </a:rPr>
              <a:t>Koruyucu Donanım</a:t>
            </a:r>
            <a:endParaRPr lang="en-US" sz="2850" b="1" dirty="0">
              <a:solidFill>
                <a:schemeClr val="bg1"/>
              </a:solidFill>
              <a:latin typeface="Georgia" panose="02040502050405020303" pitchFamily="18" charset="0"/>
            </a:endParaRPr>
          </a:p>
        </p:txBody>
      </p:sp>
      <p:pic>
        <p:nvPicPr>
          <p:cNvPr id="3" name="Resim 2" descr="Ekran Kırpm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005" y="4094650"/>
            <a:ext cx="3427075" cy="2328421"/>
          </a:xfrm>
          <a:prstGeom prst="rect">
            <a:avLst/>
          </a:prstGeom>
        </p:spPr>
      </p:pic>
    </p:spTree>
    <p:extLst>
      <p:ext uri="{BB962C8B-B14F-4D97-AF65-F5344CB8AC3E}">
        <p14:creationId xmlns:p14="http://schemas.microsoft.com/office/powerpoint/2010/main" val="1874164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7174" y="477166"/>
            <a:ext cx="9116826" cy="5480574"/>
          </a:xfrm>
          <a:prstGeom prst="rect">
            <a:avLst/>
          </a:prstGeom>
        </p:spPr>
      </p:pic>
    </p:spTree>
    <p:extLst>
      <p:ext uri="{BB962C8B-B14F-4D97-AF65-F5344CB8AC3E}">
        <p14:creationId xmlns:p14="http://schemas.microsoft.com/office/powerpoint/2010/main" val="395803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13122" y="113976"/>
            <a:ext cx="9030878" cy="6263351"/>
          </a:xfrm>
          <a:prstGeom prst="rect">
            <a:avLst/>
          </a:prstGeom>
        </p:spPr>
      </p:pic>
    </p:spTree>
    <p:extLst>
      <p:ext uri="{BB962C8B-B14F-4D97-AF65-F5344CB8AC3E}">
        <p14:creationId xmlns:p14="http://schemas.microsoft.com/office/powerpoint/2010/main" val="2674381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66869" y="0"/>
            <a:ext cx="8825364" cy="4964268"/>
          </a:xfrm>
          <a:prstGeom prst="rect">
            <a:avLst/>
          </a:prstGeom>
        </p:spPr>
      </p:pic>
      <p:pic>
        <p:nvPicPr>
          <p:cNvPr id="5" name="Resim 4"/>
          <p:cNvPicPr>
            <a:picLocks noChangeAspect="1"/>
          </p:cNvPicPr>
          <p:nvPr/>
        </p:nvPicPr>
        <p:blipFill>
          <a:blip r:embed="rId3"/>
          <a:stretch>
            <a:fillRect/>
          </a:stretch>
        </p:blipFill>
        <p:spPr>
          <a:xfrm>
            <a:off x="205513" y="5135359"/>
            <a:ext cx="3021517" cy="1406843"/>
          </a:xfrm>
          <a:prstGeom prst="rect">
            <a:avLst/>
          </a:prstGeom>
        </p:spPr>
      </p:pic>
      <p:pic>
        <p:nvPicPr>
          <p:cNvPr id="6" name="Resim 5"/>
          <p:cNvPicPr>
            <a:picLocks noChangeAspect="1"/>
          </p:cNvPicPr>
          <p:nvPr/>
        </p:nvPicPr>
        <p:blipFill>
          <a:blip r:embed="rId4"/>
          <a:stretch>
            <a:fillRect/>
          </a:stretch>
        </p:blipFill>
        <p:spPr>
          <a:xfrm>
            <a:off x="6653426" y="5150972"/>
            <a:ext cx="2338807" cy="1556370"/>
          </a:xfrm>
          <a:prstGeom prst="rect">
            <a:avLst/>
          </a:prstGeom>
        </p:spPr>
      </p:pic>
      <p:pic>
        <p:nvPicPr>
          <p:cNvPr id="7" name="Resim 6"/>
          <p:cNvPicPr>
            <a:picLocks noChangeAspect="1"/>
          </p:cNvPicPr>
          <p:nvPr/>
        </p:nvPicPr>
        <p:blipFill>
          <a:blip r:embed="rId5"/>
          <a:stretch>
            <a:fillRect/>
          </a:stretch>
        </p:blipFill>
        <p:spPr>
          <a:xfrm>
            <a:off x="3714161" y="5075559"/>
            <a:ext cx="2452135" cy="1631784"/>
          </a:xfrm>
          <a:prstGeom prst="rect">
            <a:avLst/>
          </a:prstGeom>
        </p:spPr>
      </p:pic>
      <p:pic>
        <p:nvPicPr>
          <p:cNvPr id="8" name="Resim 7"/>
          <p:cNvPicPr>
            <a:picLocks noChangeAspect="1"/>
          </p:cNvPicPr>
          <p:nvPr/>
        </p:nvPicPr>
        <p:blipFill>
          <a:blip r:embed="rId6"/>
          <a:stretch>
            <a:fillRect/>
          </a:stretch>
        </p:blipFill>
        <p:spPr>
          <a:xfrm>
            <a:off x="1716271" y="454046"/>
            <a:ext cx="639464" cy="639464"/>
          </a:xfrm>
          <a:prstGeom prst="rect">
            <a:avLst/>
          </a:prstGeom>
        </p:spPr>
      </p:pic>
      <p:pic>
        <p:nvPicPr>
          <p:cNvPr id="9" name="Resim 8"/>
          <p:cNvPicPr>
            <a:picLocks noChangeAspect="1"/>
          </p:cNvPicPr>
          <p:nvPr/>
        </p:nvPicPr>
        <p:blipFill>
          <a:blip r:embed="rId7"/>
          <a:stretch>
            <a:fillRect/>
          </a:stretch>
        </p:blipFill>
        <p:spPr>
          <a:xfrm>
            <a:off x="166869" y="1093510"/>
            <a:ext cx="456463" cy="456463"/>
          </a:xfrm>
          <a:prstGeom prst="rect">
            <a:avLst/>
          </a:prstGeom>
        </p:spPr>
      </p:pic>
    </p:spTree>
    <p:extLst>
      <p:ext uri="{BB962C8B-B14F-4D97-AF65-F5344CB8AC3E}">
        <p14:creationId xmlns:p14="http://schemas.microsoft.com/office/powerpoint/2010/main" val="1445440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534175"/>
          </a:xfrm>
          <a:solidFill>
            <a:schemeClr val="accent5">
              <a:lumMod val="75000"/>
            </a:schemeClr>
          </a:solidFill>
          <a:ln w="28575">
            <a:solidFill>
              <a:srgbClr val="FFC000"/>
            </a:solidFill>
          </a:ln>
        </p:spPr>
        <p:txBody>
          <a:bodyPr>
            <a:normAutofit fontScale="90000"/>
          </a:bodyPr>
          <a:lstStyle/>
          <a:p>
            <a:pPr algn="ctr"/>
            <a:r>
              <a:rPr lang="tr" sz="3200" b="1" dirty="0">
                <a:solidFill>
                  <a:schemeClr val="bg1"/>
                </a:solidFill>
                <a:latin typeface="Georgia" panose="02040502050405020303" pitchFamily="18" charset="0"/>
              </a:rPr>
              <a:t>KKD'nin Bakımı</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00184" y="1772103"/>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endParaRPr lang="en-US" altLang="en-US" sz="2400" dirty="0">
              <a:latin typeface="+mj-lt"/>
            </a:endParaRPr>
          </a:p>
        </p:txBody>
      </p:sp>
      <p:sp>
        <p:nvSpPr>
          <p:cNvPr id="8" name="Rectangle 3">
            <a:extLst>
              <a:ext uri="{FF2B5EF4-FFF2-40B4-BE49-F238E27FC236}">
                <a16:creationId xmlns:a16="http://schemas.microsoft.com/office/drawing/2014/main" id="{F1D33210-8ACF-4340-9005-2E60A15EEAB5}"/>
              </a:ext>
            </a:extLst>
          </p:cNvPr>
          <p:cNvSpPr txBox="1">
            <a:spLocks noChangeArrowheads="1"/>
          </p:cNvSpPr>
          <p:nvPr/>
        </p:nvSpPr>
        <p:spPr>
          <a:xfrm>
            <a:off x="600184" y="2163924"/>
            <a:ext cx="5209714" cy="395491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r>
              <a:rPr lang="tr" altLang="en-US" sz="2000" dirty="0">
                <a:latin typeface="+mj-lt"/>
              </a:rPr>
              <a:t>Kullanmadan önce ve sonra KKD'yi hasar açısından daima kontrol edin</a:t>
            </a:r>
          </a:p>
          <a:p>
            <a:pPr>
              <a:buClr>
                <a:srgbClr val="7030A0"/>
              </a:buClr>
              <a:buSzPct val="70000"/>
              <a:buFont typeface="Wingdings" panose="05000000000000000000" pitchFamily="2" charset="2"/>
              <a:buChar char="§"/>
            </a:pPr>
            <a:r>
              <a:rPr lang="tr" altLang="en-US" sz="2000" dirty="0">
                <a:latin typeface="+mj-lt"/>
              </a:rPr>
              <a:t>Saklamadan önce KKD'yi temizleyin</a:t>
            </a:r>
          </a:p>
          <a:p>
            <a:pPr>
              <a:buClr>
                <a:srgbClr val="7030A0"/>
              </a:buClr>
              <a:buSzPct val="70000"/>
              <a:buFont typeface="Wingdings" panose="05000000000000000000" pitchFamily="2" charset="2"/>
              <a:buChar char="§"/>
            </a:pPr>
            <a:r>
              <a:rPr lang="tr" altLang="en-US" sz="2000" dirty="0">
                <a:latin typeface="+mj-lt"/>
              </a:rPr>
              <a:t>Hasarlı KKD'yi atın ve değiştirin</a:t>
            </a:r>
          </a:p>
          <a:p>
            <a:pPr>
              <a:buClr>
                <a:srgbClr val="7030A0"/>
              </a:buClr>
              <a:buSzPct val="70000"/>
              <a:buFont typeface="Wingdings" panose="05000000000000000000" pitchFamily="2" charset="2"/>
              <a:buChar char="§"/>
            </a:pPr>
            <a:r>
              <a:rPr lang="tr" altLang="en-US" sz="2000" dirty="0">
                <a:latin typeface="+mj-lt"/>
              </a:rPr>
              <a:t>KKD'yi uygun şekilde saklayın ve onlara zarar verebilecek ısı, ışık, nem vb. gibi koşullardan kaçının.</a:t>
            </a:r>
          </a:p>
          <a:p>
            <a:pPr>
              <a:buClr>
                <a:srgbClr val="7030A0"/>
              </a:buClr>
              <a:buSzPct val="70000"/>
              <a:buFont typeface="Wingdings" panose="05000000000000000000" pitchFamily="2" charset="2"/>
              <a:buChar char="§"/>
            </a:pPr>
            <a:r>
              <a:rPr lang="tr" altLang="en-US" sz="2000" dirty="0">
                <a:latin typeface="+mj-lt"/>
              </a:rPr>
              <a:t>Hasarlı bir KKD'yi onarmayın veya onarmayın</a:t>
            </a:r>
          </a:p>
          <a:p>
            <a:pPr marL="0" indent="0">
              <a:buClr>
                <a:schemeClr val="bg2"/>
              </a:buClr>
              <a:buNone/>
            </a:pPr>
            <a:endParaRPr lang="en-US" altLang="en-US" sz="1900" dirty="0">
              <a:latin typeface="Calibri" panose="020F0502020204030204" pitchFamily="34" charset="0"/>
            </a:endParaRPr>
          </a:p>
          <a:p>
            <a:pPr marL="0" indent="0">
              <a:buClr>
                <a:schemeClr val="bg2"/>
              </a:buClr>
              <a:buNone/>
            </a:pPr>
            <a:endParaRPr lang="en-US" altLang="en-US" sz="1900" dirty="0">
              <a:latin typeface="Calibri" panose="020F0502020204030204" pitchFamily="34" charset="0"/>
            </a:endParaRPr>
          </a:p>
        </p:txBody>
      </p:sp>
      <p:pic>
        <p:nvPicPr>
          <p:cNvPr id="10" name="Picture 9">
            <a:extLst>
              <a:ext uri="{FF2B5EF4-FFF2-40B4-BE49-F238E27FC236}">
                <a16:creationId xmlns:a16="http://schemas.microsoft.com/office/drawing/2014/main" id="{A172E53C-9EC9-44B2-881E-175AE7FA2D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7664" y="1653978"/>
            <a:ext cx="2636239" cy="2636239"/>
          </a:xfrm>
          <a:prstGeom prst="rect">
            <a:avLst/>
          </a:prstGeom>
        </p:spPr>
      </p:pic>
      <p:pic>
        <p:nvPicPr>
          <p:cNvPr id="11" name="Picture 10">
            <a:extLst>
              <a:ext uri="{FF2B5EF4-FFF2-40B4-BE49-F238E27FC236}">
                <a16:creationId xmlns:a16="http://schemas.microsoft.com/office/drawing/2014/main" id="{01A4E02A-936E-4147-AC9A-DCBB02CB4E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0398" y="4383168"/>
            <a:ext cx="2603505" cy="1735669"/>
          </a:xfrm>
          <a:prstGeom prst="rect">
            <a:avLst/>
          </a:prstGeom>
        </p:spPr>
      </p:pic>
    </p:spTree>
    <p:extLst>
      <p:ext uri="{BB962C8B-B14F-4D97-AF65-F5344CB8AC3E}">
        <p14:creationId xmlns:p14="http://schemas.microsoft.com/office/powerpoint/2010/main" val="2666655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1"/>
            <a:ext cx="9140858" cy="5045461"/>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354972747"/>
              </p:ext>
            </p:extLst>
          </p:nvPr>
        </p:nvGraphicFramePr>
        <p:xfrm>
          <a:off x="3142" y="5045460"/>
          <a:ext cx="9140858" cy="1828800"/>
        </p:xfrm>
        <a:graphic>
          <a:graphicData uri="http://schemas.openxmlformats.org/drawingml/2006/table">
            <a:tbl>
              <a:tblPr firstRow="1" bandRow="1">
                <a:tableStyleId>{5C22544A-7EE6-4342-B048-85BDC9FD1C3A}</a:tableStyleId>
              </a:tblPr>
              <a:tblGrid>
                <a:gridCol w="9140858">
                  <a:extLst>
                    <a:ext uri="{9D8B030D-6E8A-4147-A177-3AD203B41FA5}">
                      <a16:colId xmlns:a16="http://schemas.microsoft.com/office/drawing/2014/main" val="111716561"/>
                    </a:ext>
                  </a:extLst>
                </a:gridCol>
              </a:tblGrid>
              <a:tr h="1812539">
                <a:tc>
                  <a:txBody>
                    <a:bodyPr/>
                    <a:lstStyle/>
                    <a:p>
                      <a:pPr algn="ctr"/>
                      <a:endParaRPr lang="tr-TR" sz="2000" dirty="0" smtClean="0"/>
                    </a:p>
                    <a:p>
                      <a:pPr algn="ctr"/>
                      <a:r>
                        <a:rPr lang="tr-TR" sz="2000" dirty="0" smtClean="0"/>
                        <a:t>ÖNCE </a:t>
                      </a:r>
                      <a:r>
                        <a:rPr lang="tr-TR" sz="2000" baseline="0" dirty="0" smtClean="0"/>
                        <a:t> İŞ SAĞLIĞI VE GÜVENLİĞİ,</a:t>
                      </a:r>
                    </a:p>
                    <a:p>
                      <a:pPr algn="ctr"/>
                      <a:r>
                        <a:rPr lang="tr-TR" sz="2000" baseline="0" dirty="0" smtClean="0"/>
                        <a:t>ÖNCE </a:t>
                      </a:r>
                      <a:r>
                        <a:rPr lang="tr-TR" sz="2000" dirty="0" smtClean="0"/>
                        <a:t>KENDİ GÜVENLİĞİMİZ….</a:t>
                      </a:r>
                    </a:p>
                    <a:p>
                      <a:endParaRPr lang="tr-TR" dirty="0" smtClean="0"/>
                    </a:p>
                    <a:p>
                      <a:endParaRPr lang="tr-TR" dirty="0" smtClean="0"/>
                    </a:p>
                    <a:p>
                      <a:pPr algn="ctr"/>
                      <a:r>
                        <a:rPr lang="tr-TR" dirty="0" smtClean="0"/>
                        <a:t>DİNLEDİĞİNİZ İÇİN TEŞEKKÜR</a:t>
                      </a:r>
                      <a:r>
                        <a:rPr lang="tr-TR" baseline="0" dirty="0" smtClean="0"/>
                        <a:t> EDERİM.</a:t>
                      </a:r>
                      <a:endParaRPr lang="tr-TR" dirty="0"/>
                    </a:p>
                  </a:txBody>
                  <a:tcPr>
                    <a:solidFill>
                      <a:schemeClr val="accent5">
                        <a:lumMod val="75000"/>
                      </a:schemeClr>
                    </a:solidFill>
                  </a:tcPr>
                </a:tc>
                <a:extLst>
                  <a:ext uri="{0D108BD9-81ED-4DB2-BD59-A6C34878D82A}">
                    <a16:rowId xmlns:a16="http://schemas.microsoft.com/office/drawing/2014/main" val="459508009"/>
                  </a:ext>
                </a:extLst>
              </a:tr>
            </a:tbl>
          </a:graphicData>
        </a:graphic>
      </p:graphicFrame>
    </p:spTree>
    <p:extLst>
      <p:ext uri="{BB962C8B-B14F-4D97-AF65-F5344CB8AC3E}">
        <p14:creationId xmlns:p14="http://schemas.microsoft.com/office/powerpoint/2010/main" val="891274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B0A3F-0BAE-46B8-99FB-14642D85BB77}"/>
              </a:ext>
            </a:extLst>
          </p:cNvPr>
          <p:cNvPicPr>
            <a:picLocks noChangeAspect="1"/>
          </p:cNvPicPr>
          <p:nvPr/>
        </p:nvPicPr>
        <p:blipFill>
          <a:blip r:embed="rId2"/>
          <a:stretch>
            <a:fillRect/>
          </a:stretch>
        </p:blipFill>
        <p:spPr>
          <a:xfrm>
            <a:off x="2900761" y="5240531"/>
            <a:ext cx="4015089" cy="1195984"/>
          </a:xfrm>
          <a:prstGeom prst="rect">
            <a:avLst/>
          </a:prstGeom>
        </p:spPr>
      </p:pic>
      <p:cxnSp>
        <p:nvCxnSpPr>
          <p:cNvPr id="7" name="Straight Connector 6"/>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5" name="Rectangle 2">
            <a:extLst>
              <a:ext uri="{FF2B5EF4-FFF2-40B4-BE49-F238E27FC236}">
                <a16:creationId xmlns:a16="http://schemas.microsoft.com/office/drawing/2014/main" id="{FDF68302-2F93-43EF-8381-26D06866118D}"/>
              </a:ext>
            </a:extLst>
          </p:cNvPr>
          <p:cNvSpPr txBox="1">
            <a:spLocks noChangeArrowheads="1"/>
          </p:cNvSpPr>
          <p:nvPr/>
        </p:nvSpPr>
        <p:spPr>
          <a:xfrm>
            <a:off x="672612" y="1337106"/>
            <a:ext cx="8084889" cy="3736264"/>
          </a:xfrm>
          <a:prstGeom prst="rect">
            <a:avLst/>
          </a:prstGeom>
          <a:solidFill>
            <a:schemeClr val="accent5">
              <a:lumMod val="20000"/>
              <a:lumOff val="8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lgn="ctr">
              <a:buClr>
                <a:schemeClr val="bg2"/>
              </a:buClr>
              <a:buNone/>
            </a:pPr>
            <a:r>
              <a:rPr lang="tr" altLang="en-US" sz="2400" b="1" dirty="0">
                <a:latin typeface="Lucida Bright" panose="02040602050505020304" pitchFamily="18" charset="0"/>
                <a:hlinkClick r:id="rId3"/>
              </a:rPr>
              <a:t>29 CFR 1910.132</a:t>
            </a:r>
            <a:endParaRPr lang="en-US" altLang="en-US" sz="2400" b="1" dirty="0">
              <a:latin typeface="Lucida Bright" panose="02040602050505020304" pitchFamily="18" charset="0"/>
            </a:endParaRPr>
          </a:p>
          <a:p>
            <a:pPr marL="0" indent="0">
              <a:buClr>
                <a:schemeClr val="bg2"/>
              </a:buClr>
              <a:buNone/>
            </a:pPr>
            <a:endParaRPr lang="en-US" altLang="en-US" sz="1050" dirty="0"/>
          </a:p>
          <a:p>
            <a:pPr marL="0" indent="0">
              <a:buClr>
                <a:schemeClr val="bg2"/>
              </a:buClr>
              <a:buNone/>
            </a:pPr>
            <a:r>
              <a:rPr lang="tr" altLang="en-US" sz="2400" dirty="0" smtClean="0"/>
              <a:t> OSHA Standartına göre; </a:t>
            </a:r>
            <a:r>
              <a:rPr lang="tr" altLang="en-US" sz="2400" dirty="0"/>
              <a:t>işverenlerin </a:t>
            </a:r>
            <a:r>
              <a:rPr lang="tr" altLang="en-US" sz="2400" dirty="0" smtClean="0"/>
              <a:t>yükümlülükleri;</a:t>
            </a:r>
            <a:endParaRPr lang="tr" altLang="en-US" sz="2400" dirty="0"/>
          </a:p>
          <a:p>
            <a:pPr>
              <a:buClr>
                <a:srgbClr val="7030A0"/>
              </a:buClr>
              <a:buSzPct val="70000"/>
              <a:buFont typeface="Wingdings" panose="05000000000000000000" pitchFamily="2" charset="2"/>
              <a:buChar char="§"/>
            </a:pPr>
            <a:r>
              <a:rPr lang="tr" altLang="en-US" sz="2400" dirty="0"/>
              <a:t>Tehlikelerin mevcut olup olmadığını belirlemek için </a:t>
            </a:r>
            <a:r>
              <a:rPr lang="tr" altLang="en-US" sz="2400" dirty="0" smtClean="0"/>
              <a:t>risk değerlendirilmesinin yapmak,</a:t>
            </a:r>
            <a:endParaRPr lang="tr" altLang="en-US" sz="2400" dirty="0"/>
          </a:p>
          <a:p>
            <a:pPr>
              <a:buClr>
                <a:srgbClr val="7030A0"/>
              </a:buClr>
              <a:buSzPct val="70000"/>
              <a:buFont typeface="Wingdings" panose="05000000000000000000" pitchFamily="2" charset="2"/>
              <a:buChar char="§"/>
            </a:pPr>
            <a:r>
              <a:rPr lang="tr" altLang="en-US" sz="2400" dirty="0"/>
              <a:t>Etkilenen her çalışana uygun </a:t>
            </a:r>
            <a:r>
              <a:rPr lang="tr" altLang="en-US" sz="2400" dirty="0" smtClean="0"/>
              <a:t>KKD‘yi seçmek </a:t>
            </a:r>
            <a:r>
              <a:rPr lang="tr" altLang="en-US" sz="2400" dirty="0"/>
              <a:t>ve </a:t>
            </a:r>
            <a:r>
              <a:rPr lang="tr" altLang="en-US" sz="2400" dirty="0" smtClean="0"/>
              <a:t>sağlamak,</a:t>
            </a:r>
            <a:endParaRPr lang="tr" altLang="en-US" sz="2400" dirty="0"/>
          </a:p>
          <a:p>
            <a:pPr>
              <a:buClr>
                <a:srgbClr val="7030A0"/>
              </a:buClr>
              <a:buSzPct val="70000"/>
              <a:buFont typeface="Wingdings" panose="05000000000000000000" pitchFamily="2" charset="2"/>
              <a:buChar char="§"/>
            </a:pPr>
            <a:r>
              <a:rPr lang="tr" altLang="en-US" sz="2400" dirty="0"/>
              <a:t>Çalışanlara KKD'nin doğru şekilde nasıl kullanılacağı konusunda eğitim </a:t>
            </a:r>
            <a:r>
              <a:rPr lang="tr" altLang="en-US" sz="2400" dirty="0" smtClean="0"/>
              <a:t>verilmesini sağlamaktır.</a:t>
            </a:r>
            <a:endParaRPr lang="tr" altLang="en-US" sz="2400" dirty="0"/>
          </a:p>
        </p:txBody>
      </p:sp>
      <p:sp>
        <p:nvSpPr>
          <p:cNvPr id="19" name="Title 1">
            <a:extLst>
              <a:ext uri="{FF2B5EF4-FFF2-40B4-BE49-F238E27FC236}">
                <a16:creationId xmlns:a16="http://schemas.microsoft.com/office/drawing/2014/main" id="{955134A0-D460-46CF-A1C8-CC000D902B04}"/>
              </a:ext>
            </a:extLst>
          </p:cNvPr>
          <p:cNvSpPr>
            <a:spLocks noGrp="1"/>
          </p:cNvSpPr>
          <p:nvPr>
            <p:ph type="title"/>
          </p:nvPr>
        </p:nvSpPr>
        <p:spPr>
          <a:xfrm>
            <a:off x="672611" y="399079"/>
            <a:ext cx="8084889" cy="770866"/>
          </a:xfrm>
          <a:solidFill>
            <a:schemeClr val="accent5">
              <a:lumMod val="75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OSHA KKD Standardı</a:t>
            </a:r>
            <a:endParaRPr lang="en-US" sz="285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252214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498486"/>
            <a:ext cx="417635"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55134A0-D460-46CF-A1C8-CC000D902B04}"/>
              </a:ext>
            </a:extLst>
          </p:cNvPr>
          <p:cNvSpPr>
            <a:spLocks noGrp="1"/>
          </p:cNvSpPr>
          <p:nvPr>
            <p:ph type="title"/>
          </p:nvPr>
        </p:nvSpPr>
        <p:spPr>
          <a:xfrm>
            <a:off x="672611" y="399079"/>
            <a:ext cx="7802085" cy="770866"/>
          </a:xfrm>
          <a:solidFill>
            <a:schemeClr val="accent6">
              <a:lumMod val="60000"/>
              <a:lumOff val="40000"/>
            </a:schemeClr>
          </a:solidFill>
          <a:ln w="28575">
            <a:solidFill>
              <a:srgbClr val="FEC923"/>
            </a:solidFill>
          </a:ln>
        </p:spPr>
        <p:txBody>
          <a:bodyPr>
            <a:normAutofit/>
          </a:bodyPr>
          <a:lstStyle/>
          <a:p>
            <a:pPr algn="ctr"/>
            <a:r>
              <a:rPr lang="tr" sz="3200" b="1" dirty="0">
                <a:solidFill>
                  <a:schemeClr val="bg1"/>
                </a:solidFill>
                <a:latin typeface="Georgia" panose="02040502050405020303" pitchFamily="18" charset="0"/>
              </a:rPr>
              <a:t>KKD </a:t>
            </a:r>
            <a:r>
              <a:rPr lang="tr" sz="3200" b="1" dirty="0" smtClean="0">
                <a:solidFill>
                  <a:schemeClr val="bg1"/>
                </a:solidFill>
                <a:latin typeface="Georgia" panose="02040502050405020303" pitchFamily="18" charset="0"/>
              </a:rPr>
              <a:t>Seçimi ve Eğitimi</a:t>
            </a:r>
            <a:endParaRPr lang="en-US" sz="2850" b="1" dirty="0">
              <a:solidFill>
                <a:schemeClr val="bg1"/>
              </a:solidFill>
              <a:latin typeface="Georgia" panose="02040502050405020303" pitchFamily="18" charset="0"/>
            </a:endParaRPr>
          </a:p>
        </p:txBody>
      </p:sp>
      <p:sp>
        <p:nvSpPr>
          <p:cNvPr id="9" name="Rectangle 3">
            <a:extLst>
              <a:ext uri="{FF2B5EF4-FFF2-40B4-BE49-F238E27FC236}">
                <a16:creationId xmlns:a16="http://schemas.microsoft.com/office/drawing/2014/main" id="{4F160C72-EED2-48A0-A9C2-A3CAA886DBF8}"/>
              </a:ext>
            </a:extLst>
          </p:cNvPr>
          <p:cNvSpPr txBox="1">
            <a:spLocks noChangeArrowheads="1"/>
          </p:cNvSpPr>
          <p:nvPr/>
        </p:nvSpPr>
        <p:spPr>
          <a:xfrm>
            <a:off x="672612" y="1469218"/>
            <a:ext cx="3512889" cy="4412851"/>
          </a:xfrm>
          <a:prstGeom prst="rect">
            <a:avLst/>
          </a:prstGeom>
          <a:solidFill>
            <a:schemeClr val="accent4">
              <a:lumMod val="40000"/>
              <a:lumOff val="6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marL="0" indent="0">
              <a:buClr>
                <a:schemeClr val="bg2"/>
              </a:buClr>
              <a:buNone/>
            </a:pPr>
            <a:r>
              <a:rPr lang="tr" altLang="en-US" sz="2400" dirty="0" smtClean="0">
                <a:latin typeface="Calibri" panose="020F0502020204030204" pitchFamily="34" charset="0"/>
              </a:rPr>
              <a:t>KKD</a:t>
            </a:r>
            <a:endParaRPr lang="tr" altLang="en-US" sz="2400" dirty="0">
              <a:latin typeface="Calibri" panose="020F0502020204030204" pitchFamily="34" charset="0"/>
            </a:endParaRPr>
          </a:p>
          <a:p>
            <a:pPr>
              <a:buClr>
                <a:srgbClr val="7030A0"/>
              </a:buClr>
              <a:buSzPct val="70000"/>
              <a:buFont typeface="Wingdings" panose="05000000000000000000" pitchFamily="2" charset="2"/>
              <a:buChar char="§"/>
            </a:pPr>
            <a:r>
              <a:rPr lang="tr" altLang="en-US" sz="2400" dirty="0">
                <a:latin typeface="Calibri" panose="020F0502020204030204" pitchFamily="34" charset="0"/>
              </a:rPr>
              <a:t>G</a:t>
            </a:r>
            <a:r>
              <a:rPr lang="tr" altLang="en-US" sz="2400" dirty="0" smtClean="0">
                <a:latin typeface="Calibri" panose="020F0502020204030204" pitchFamily="34" charset="0"/>
              </a:rPr>
              <a:t>üvenli </a:t>
            </a:r>
            <a:r>
              <a:rPr lang="tr" altLang="en-US" sz="2400" dirty="0">
                <a:latin typeface="Calibri" panose="020F0502020204030204" pitchFamily="34" charset="0"/>
              </a:rPr>
              <a:t>tasarım ve yapıya sahip </a:t>
            </a:r>
            <a:r>
              <a:rPr lang="tr" altLang="en-US" sz="2400" dirty="0" smtClean="0">
                <a:latin typeface="Calibri" panose="020F0502020204030204" pitchFamily="34" charset="0"/>
              </a:rPr>
              <a:t>olmalıdır.</a:t>
            </a:r>
            <a:endParaRPr lang="tr" altLang="en-US" sz="2400" dirty="0">
              <a:latin typeface="Calibri" panose="020F0502020204030204" pitchFamily="34" charset="0"/>
            </a:endParaRPr>
          </a:p>
          <a:p>
            <a:pPr>
              <a:buClr>
                <a:srgbClr val="7030A0"/>
              </a:buClr>
              <a:buSzPct val="70000"/>
              <a:buFont typeface="Wingdings" panose="05000000000000000000" pitchFamily="2" charset="2"/>
              <a:buChar char="§"/>
            </a:pPr>
            <a:r>
              <a:rPr lang="tr" altLang="en-US" sz="2400" dirty="0">
                <a:latin typeface="Calibri" panose="020F0502020204030204" pitchFamily="34" charset="0"/>
              </a:rPr>
              <a:t>H</a:t>
            </a:r>
            <a:r>
              <a:rPr lang="tr" altLang="en-US" sz="2400" dirty="0" smtClean="0">
                <a:latin typeface="Calibri" panose="020F0502020204030204" pitchFamily="34" charset="0"/>
              </a:rPr>
              <a:t>ijyenik </a:t>
            </a:r>
            <a:r>
              <a:rPr lang="tr" altLang="en-US" sz="2400" dirty="0">
                <a:latin typeface="Calibri" panose="020F0502020204030204" pitchFamily="34" charset="0"/>
              </a:rPr>
              <a:t>ve güvenilir </a:t>
            </a:r>
            <a:r>
              <a:rPr lang="tr" altLang="en-US" sz="2400" dirty="0" smtClean="0">
                <a:latin typeface="Calibri" panose="020F0502020204030204" pitchFamily="34" charset="0"/>
              </a:rPr>
              <a:t>olmalıdır.</a:t>
            </a:r>
            <a:endParaRPr lang="tr" altLang="en-US" sz="2400" dirty="0">
              <a:latin typeface="Calibri" panose="020F0502020204030204" pitchFamily="34" charset="0"/>
            </a:endParaRPr>
          </a:p>
          <a:p>
            <a:pPr>
              <a:buClr>
                <a:srgbClr val="7030A0"/>
              </a:buClr>
              <a:buSzPct val="70000"/>
              <a:buFont typeface="Wingdings" panose="05000000000000000000" pitchFamily="2" charset="2"/>
              <a:buChar char="§"/>
            </a:pPr>
            <a:r>
              <a:rPr lang="tr" altLang="en-US" sz="2400" dirty="0">
                <a:latin typeface="Calibri" panose="020F0502020204030204" pitchFamily="34" charset="0"/>
              </a:rPr>
              <a:t>H</a:t>
            </a:r>
            <a:r>
              <a:rPr lang="tr" altLang="en-US" sz="2400" dirty="0" smtClean="0">
                <a:latin typeface="Calibri" panose="020F0502020204030204" pitchFamily="34" charset="0"/>
              </a:rPr>
              <a:t>er </a:t>
            </a:r>
            <a:r>
              <a:rPr lang="tr" altLang="en-US" sz="2400" dirty="0">
                <a:latin typeface="Calibri" panose="020F0502020204030204" pitchFamily="34" charset="0"/>
              </a:rPr>
              <a:t>çalışana iyi bir uyum </a:t>
            </a:r>
            <a:r>
              <a:rPr lang="tr" altLang="en-US" sz="2400" dirty="0" smtClean="0">
                <a:latin typeface="Calibri" panose="020F0502020204030204" pitchFamily="34" charset="0"/>
              </a:rPr>
              <a:t>sağlamalıdır.</a:t>
            </a:r>
            <a:endParaRPr lang="tr" altLang="en-US" sz="2400" dirty="0">
              <a:latin typeface="Calibri" panose="020F0502020204030204" pitchFamily="34" charset="0"/>
            </a:endParaRPr>
          </a:p>
          <a:p>
            <a:pPr>
              <a:buClr>
                <a:srgbClr val="7030A0"/>
              </a:buClr>
              <a:buSzPct val="70000"/>
              <a:buFont typeface="Wingdings" panose="05000000000000000000" pitchFamily="2" charset="2"/>
              <a:buChar char="§"/>
            </a:pPr>
            <a:r>
              <a:rPr lang="tr" altLang="en-US" sz="2400" dirty="0" smtClean="0">
                <a:latin typeface="Calibri" panose="020F0502020204030204" pitchFamily="34" charset="0"/>
              </a:rPr>
              <a:t>Ulusal ve uluslararası standartlara uygun olmalıdır.</a:t>
            </a:r>
            <a:endParaRPr lang="tr" altLang="en-US" sz="2400" dirty="0">
              <a:latin typeface="Calibri" panose="020F0502020204030204" pitchFamily="34" charset="0"/>
            </a:endParaRPr>
          </a:p>
        </p:txBody>
      </p:sp>
      <p:sp>
        <p:nvSpPr>
          <p:cNvPr id="11" name="Rectangle 3">
            <a:extLst>
              <a:ext uri="{FF2B5EF4-FFF2-40B4-BE49-F238E27FC236}">
                <a16:creationId xmlns:a16="http://schemas.microsoft.com/office/drawing/2014/main" id="{590BDFF3-63AF-49DD-B457-CA4D84D2E5DE}"/>
              </a:ext>
            </a:extLst>
          </p:cNvPr>
          <p:cNvSpPr txBox="1">
            <a:spLocks noChangeArrowheads="1"/>
          </p:cNvSpPr>
          <p:nvPr/>
        </p:nvSpPr>
        <p:spPr>
          <a:xfrm>
            <a:off x="4572980" y="1462470"/>
            <a:ext cx="4033692" cy="4419600"/>
          </a:xfrm>
          <a:prstGeom prst="rect">
            <a:avLst/>
          </a:prstGeom>
          <a:solidFill>
            <a:schemeClr val="accent5">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tr" altLang="en-US" sz="2400" dirty="0" smtClean="0"/>
              <a:t>KKD Eğitimi</a:t>
            </a:r>
            <a:endParaRPr lang="tr" altLang="en-US" sz="2400" dirty="0"/>
          </a:p>
          <a:p>
            <a:pPr lvl="1">
              <a:buClr>
                <a:srgbClr val="7030A0"/>
              </a:buClr>
              <a:buSzPct val="70000"/>
              <a:buFont typeface="Wingdings" panose="05000000000000000000" pitchFamily="2" charset="2"/>
              <a:buChar char="§"/>
            </a:pPr>
            <a:r>
              <a:rPr lang="tr" altLang="en-US" sz="2400" dirty="0" smtClean="0"/>
              <a:t>Hangi </a:t>
            </a:r>
            <a:r>
              <a:rPr lang="tr" altLang="en-US" sz="2400" dirty="0"/>
              <a:t>KKD gereklidir?</a:t>
            </a:r>
          </a:p>
          <a:p>
            <a:pPr lvl="1">
              <a:buClr>
                <a:srgbClr val="7030A0"/>
              </a:buClr>
              <a:buSzPct val="70000"/>
              <a:buFont typeface="Wingdings" panose="05000000000000000000" pitchFamily="2" charset="2"/>
              <a:buChar char="§"/>
            </a:pPr>
            <a:r>
              <a:rPr lang="tr" altLang="en-US" sz="2400" dirty="0"/>
              <a:t>KKD'nin doğru şekilde takılması, çıkarılması, ayarlanması ve </a:t>
            </a:r>
            <a:r>
              <a:rPr lang="tr" altLang="en-US" sz="2400" dirty="0" smtClean="0"/>
              <a:t>giyilmesi,</a:t>
            </a:r>
            <a:endParaRPr lang="tr" altLang="en-US" sz="2400" dirty="0"/>
          </a:p>
          <a:p>
            <a:pPr lvl="1">
              <a:buClr>
                <a:srgbClr val="7030A0"/>
              </a:buClr>
              <a:buSzPct val="70000"/>
              <a:buFont typeface="Wingdings" panose="05000000000000000000" pitchFamily="2" charset="2"/>
              <a:buChar char="§"/>
            </a:pPr>
            <a:r>
              <a:rPr lang="tr" altLang="en-US" sz="2400" dirty="0"/>
              <a:t>KKD'nin sınırlamaları</a:t>
            </a:r>
          </a:p>
          <a:p>
            <a:pPr lvl="1">
              <a:buClr>
                <a:srgbClr val="7030A0"/>
              </a:buClr>
              <a:buSzPct val="70000"/>
              <a:buFont typeface="Wingdings" panose="05000000000000000000" pitchFamily="2" charset="2"/>
              <a:buChar char="§"/>
            </a:pPr>
            <a:r>
              <a:rPr lang="tr" altLang="en-US" sz="2400" dirty="0"/>
              <a:t>KKD'nin uygun bakımı, bakımı, kullanım ömrü ve </a:t>
            </a:r>
            <a:r>
              <a:rPr lang="tr" altLang="en-US" sz="2400" dirty="0" smtClean="0"/>
              <a:t>imhası.</a:t>
            </a:r>
            <a:endParaRPr lang="tr" altLang="en-US" sz="2400" dirty="0"/>
          </a:p>
        </p:txBody>
      </p:sp>
    </p:spTree>
    <p:extLst>
      <p:ext uri="{BB962C8B-B14F-4D97-AF65-F5344CB8AC3E}">
        <p14:creationId xmlns:p14="http://schemas.microsoft.com/office/powerpoint/2010/main" val="135327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75000"/>
            </a:schemeClr>
          </a:solidFill>
          <a:ln w="28575">
            <a:solidFill>
              <a:srgbClr val="FFC000"/>
            </a:solidFill>
          </a:ln>
        </p:spPr>
        <p:txBody>
          <a:bodyPr>
            <a:normAutofit/>
          </a:bodyPr>
          <a:lstStyle/>
          <a:p>
            <a:pPr algn="ctr"/>
            <a:r>
              <a:rPr lang="tr" sz="3200" b="1" dirty="0" smtClean="0">
                <a:solidFill>
                  <a:schemeClr val="bg1"/>
                </a:solidFill>
                <a:latin typeface="Georgia" panose="02040502050405020303" pitchFamily="18" charset="0"/>
              </a:rPr>
              <a:t>Vücuda Giriş Yolları</a:t>
            </a:r>
            <a:endParaRPr lang="en-US" sz="2850" b="1" dirty="0">
              <a:solidFill>
                <a:schemeClr val="bg1"/>
              </a:solidFill>
              <a:latin typeface="Georgia" panose="02040502050405020303" pitchFamily="18" charset="0"/>
            </a:endParaRPr>
          </a:p>
        </p:txBody>
      </p:sp>
      <p:sp>
        <p:nvSpPr>
          <p:cNvPr id="8" name="Rectangle 3">
            <a:extLst>
              <a:ext uri="{FF2B5EF4-FFF2-40B4-BE49-F238E27FC236}">
                <a16:creationId xmlns:a16="http://schemas.microsoft.com/office/drawing/2014/main" id="{BF3A3B7C-DB6F-4C03-9A5B-DF821F033950}"/>
              </a:ext>
            </a:extLst>
          </p:cNvPr>
          <p:cNvSpPr txBox="1">
            <a:spLocks noChangeArrowheads="1"/>
          </p:cNvSpPr>
          <p:nvPr/>
        </p:nvSpPr>
        <p:spPr>
          <a:xfrm>
            <a:off x="672612" y="1633756"/>
            <a:ext cx="5474691" cy="40656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r>
              <a:rPr lang="tr" altLang="en-US" sz="2400" dirty="0">
                <a:latin typeface="+mj-lt"/>
              </a:rPr>
              <a:t>Solunum</a:t>
            </a:r>
          </a:p>
          <a:p>
            <a:pPr>
              <a:buClr>
                <a:srgbClr val="7030A0"/>
              </a:buClr>
              <a:buSzPct val="70000"/>
              <a:buFont typeface="Wingdings" panose="05000000000000000000" pitchFamily="2" charset="2"/>
              <a:buChar char="§"/>
            </a:pPr>
            <a:r>
              <a:rPr lang="tr" altLang="en-US" sz="2400" dirty="0" smtClean="0">
                <a:latin typeface="+mj-lt"/>
              </a:rPr>
              <a:t>Absorbsiyon</a:t>
            </a:r>
            <a:endParaRPr lang="tr" altLang="en-US" sz="2400" dirty="0">
              <a:latin typeface="+mj-lt"/>
            </a:endParaRPr>
          </a:p>
          <a:p>
            <a:pPr>
              <a:buClr>
                <a:srgbClr val="7030A0"/>
              </a:buClr>
              <a:buSzPct val="70000"/>
              <a:buFont typeface="Wingdings" panose="05000000000000000000" pitchFamily="2" charset="2"/>
              <a:buChar char="§"/>
            </a:pPr>
            <a:r>
              <a:rPr lang="tr" altLang="en-US" sz="2400" dirty="0" smtClean="0">
                <a:latin typeface="+mj-lt"/>
              </a:rPr>
              <a:t>Sindirim</a:t>
            </a:r>
            <a:endParaRPr lang="tr" altLang="en-US" sz="2400" dirty="0">
              <a:latin typeface="+mj-lt"/>
            </a:endParaRPr>
          </a:p>
          <a:p>
            <a:pPr>
              <a:buClr>
                <a:srgbClr val="7030A0"/>
              </a:buClr>
              <a:buSzPct val="70000"/>
              <a:buFont typeface="Wingdings" panose="05000000000000000000" pitchFamily="2" charset="2"/>
              <a:buChar char="§"/>
            </a:pPr>
            <a:r>
              <a:rPr lang="tr" altLang="en-US" sz="2400" dirty="0">
                <a:latin typeface="+mj-lt"/>
              </a:rPr>
              <a:t>Enjeksiyon</a:t>
            </a:r>
          </a:p>
          <a:p>
            <a:pPr marL="0" indent="0" algn="ctr">
              <a:buNone/>
              <a:defRPr/>
            </a:pPr>
            <a:r>
              <a:rPr lang="tr" sz="2400" dirty="0">
                <a:latin typeface="+mj-lt"/>
              </a:rPr>
              <a:t> </a:t>
            </a:r>
          </a:p>
          <a:p>
            <a:pPr marL="0" indent="0">
              <a:buNone/>
              <a:defRPr/>
            </a:pPr>
            <a:r>
              <a:rPr lang="tr" sz="2400" dirty="0">
                <a:latin typeface="+mj-lt"/>
              </a:rPr>
              <a:t>Tehlikeleri ve kendinizi nasıl koruyacağınızı bilmek güvenliğinizin anahtarıdır!</a:t>
            </a:r>
          </a:p>
          <a:p>
            <a:pPr marL="0" indent="0">
              <a:buNone/>
              <a:defRPr/>
            </a:pPr>
            <a:r>
              <a:rPr lang="tr" sz="2400" dirty="0">
                <a:latin typeface="+mj-lt"/>
              </a:rPr>
              <a:t>               </a:t>
            </a:r>
          </a:p>
          <a:p>
            <a:pPr marL="0" indent="0">
              <a:buNone/>
              <a:defRPr/>
            </a:pPr>
            <a:r>
              <a:rPr lang="tr" sz="2400" b="1" i="1" dirty="0">
                <a:latin typeface="+mj-lt"/>
              </a:rPr>
              <a:t>KKD kullanarak bir bariyer oluşturun!</a:t>
            </a:r>
            <a:endParaRPr lang="en-US" altLang="en-US" sz="2400" b="1" i="1" dirty="0">
              <a:latin typeface="+mj-lt"/>
            </a:endParaRPr>
          </a:p>
        </p:txBody>
      </p:sp>
      <p:grpSp>
        <p:nvGrpSpPr>
          <p:cNvPr id="5" name="Group 4">
            <a:extLst>
              <a:ext uri="{FF2B5EF4-FFF2-40B4-BE49-F238E27FC236}">
                <a16:creationId xmlns:a16="http://schemas.microsoft.com/office/drawing/2014/main" id="{92E4136E-EAE7-4BDB-9AB0-4886368CC3C7}"/>
              </a:ext>
            </a:extLst>
          </p:cNvPr>
          <p:cNvGrpSpPr/>
          <p:nvPr/>
        </p:nvGrpSpPr>
        <p:grpSpPr>
          <a:xfrm>
            <a:off x="5013903" y="1414267"/>
            <a:ext cx="3991313" cy="3519872"/>
            <a:chOff x="5065413" y="1846907"/>
            <a:chExt cx="2471598" cy="2285894"/>
          </a:xfrm>
        </p:grpSpPr>
        <p:sp>
          <p:nvSpPr>
            <p:cNvPr id="2" name="Diamond 1">
              <a:extLst>
                <a:ext uri="{FF2B5EF4-FFF2-40B4-BE49-F238E27FC236}">
                  <a16:creationId xmlns:a16="http://schemas.microsoft.com/office/drawing/2014/main" id="{94789AD2-C8A5-40EA-A10C-5FECFEA80205}"/>
                </a:ext>
              </a:extLst>
            </p:cNvPr>
            <p:cNvSpPr/>
            <p:nvPr/>
          </p:nvSpPr>
          <p:spPr>
            <a:xfrm>
              <a:off x="5703683" y="1846907"/>
              <a:ext cx="1204111" cy="1122630"/>
            </a:xfrm>
            <a:prstGeom prst="diamond">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iamond 6">
              <a:extLst>
                <a:ext uri="{FF2B5EF4-FFF2-40B4-BE49-F238E27FC236}">
                  <a16:creationId xmlns:a16="http://schemas.microsoft.com/office/drawing/2014/main" id="{956A3640-922F-4BFE-A56C-60786172C922}"/>
                </a:ext>
              </a:extLst>
            </p:cNvPr>
            <p:cNvSpPr/>
            <p:nvPr/>
          </p:nvSpPr>
          <p:spPr>
            <a:xfrm>
              <a:off x="6332900" y="2424282"/>
              <a:ext cx="1204111" cy="1122630"/>
            </a:xfrm>
            <a:prstGeom prst="diamon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46F01C5-AEFF-4125-A11A-D1D0BD925BEE}"/>
                </a:ext>
              </a:extLst>
            </p:cNvPr>
            <p:cNvSpPr/>
            <p:nvPr/>
          </p:nvSpPr>
          <p:spPr>
            <a:xfrm>
              <a:off x="5065413" y="2423743"/>
              <a:ext cx="1204111" cy="1122630"/>
            </a:xfrm>
            <a:prstGeom prst="diamon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04634979-1AB7-4374-9B25-EF071542DD0F}"/>
                </a:ext>
              </a:extLst>
            </p:cNvPr>
            <p:cNvSpPr/>
            <p:nvPr/>
          </p:nvSpPr>
          <p:spPr>
            <a:xfrm>
              <a:off x="5703680" y="3010171"/>
              <a:ext cx="1204111" cy="1122630"/>
            </a:xfrm>
            <a:prstGeom prst="diamond">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CBB8BF5-EAD8-45C5-9F51-34928184C7D2}"/>
              </a:ext>
            </a:extLst>
          </p:cNvPr>
          <p:cNvGrpSpPr/>
          <p:nvPr/>
        </p:nvGrpSpPr>
        <p:grpSpPr>
          <a:xfrm>
            <a:off x="5574991" y="1960217"/>
            <a:ext cx="2903269" cy="2495715"/>
            <a:chOff x="5574991" y="1960217"/>
            <a:chExt cx="2903269" cy="2495715"/>
          </a:xfrm>
        </p:grpSpPr>
        <p:pic>
          <p:nvPicPr>
            <p:cNvPr id="12" name="Picture 11">
              <a:extLst>
                <a:ext uri="{FF2B5EF4-FFF2-40B4-BE49-F238E27FC236}">
                  <a16:creationId xmlns:a16="http://schemas.microsoft.com/office/drawing/2014/main" id="{17B2118D-3C31-4484-8DF3-C985347253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49525" y="1960217"/>
              <a:ext cx="920071" cy="613380"/>
            </a:xfrm>
            <a:prstGeom prst="rect">
              <a:avLst/>
            </a:prstGeom>
          </p:spPr>
        </p:pic>
        <p:pic>
          <p:nvPicPr>
            <p:cNvPr id="14" name="Picture 13">
              <a:extLst>
                <a:ext uri="{FF2B5EF4-FFF2-40B4-BE49-F238E27FC236}">
                  <a16:creationId xmlns:a16="http://schemas.microsoft.com/office/drawing/2014/main" id="{7C2B759B-BC95-415D-9F39-29CDED9FA8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4991" y="2737836"/>
              <a:ext cx="810163" cy="810163"/>
            </a:xfrm>
            <a:prstGeom prst="rect">
              <a:avLst/>
            </a:prstGeom>
          </p:spPr>
        </p:pic>
        <p:pic>
          <p:nvPicPr>
            <p:cNvPr id="16" name="Picture 15">
              <a:extLst>
                <a:ext uri="{FF2B5EF4-FFF2-40B4-BE49-F238E27FC236}">
                  <a16:creationId xmlns:a16="http://schemas.microsoft.com/office/drawing/2014/main" id="{CAB5EB16-7AED-4598-92AB-A3AB0D215A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2118" t="22102" r="35604" b="51198"/>
            <a:stretch/>
          </p:blipFill>
          <p:spPr>
            <a:xfrm>
              <a:off x="6608576" y="3666570"/>
              <a:ext cx="844924" cy="789362"/>
            </a:xfrm>
            <a:prstGeom prst="rect">
              <a:avLst/>
            </a:prstGeom>
          </p:spPr>
        </p:pic>
        <p:pic>
          <p:nvPicPr>
            <p:cNvPr id="18" name="Picture 17">
              <a:extLst>
                <a:ext uri="{FF2B5EF4-FFF2-40B4-BE49-F238E27FC236}">
                  <a16:creationId xmlns:a16="http://schemas.microsoft.com/office/drawing/2014/main" id="{68B9887C-C6FC-409C-8ED3-A8CA9FB7D7BF}"/>
                </a:ext>
              </a:extLst>
            </p:cNvPr>
            <p:cNvPicPr>
              <a:picLocks noChangeAspect="1"/>
            </p:cNvPicPr>
            <p:nvPr/>
          </p:nvPicPr>
          <p:blipFill>
            <a:blip r:embed="rId5"/>
            <a:stretch>
              <a:fillRect/>
            </a:stretch>
          </p:blipFill>
          <p:spPr>
            <a:xfrm>
              <a:off x="7540264" y="2783084"/>
              <a:ext cx="937996" cy="703497"/>
            </a:xfrm>
            <a:prstGeom prst="rect">
              <a:avLst/>
            </a:prstGeom>
          </p:spPr>
        </p:pic>
      </p:grpSp>
    </p:spTree>
    <p:extLst>
      <p:ext uri="{BB962C8B-B14F-4D97-AF65-F5344CB8AC3E}">
        <p14:creationId xmlns:p14="http://schemas.microsoft.com/office/powerpoint/2010/main" val="802250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DAA421-62EF-45AB-B4E4-C30B4C2857B9}"/>
              </a:ext>
            </a:extLst>
          </p:cNvPr>
          <p:cNvSpPr>
            <a:spLocks noGrp="1"/>
          </p:cNvSpPr>
          <p:nvPr>
            <p:ph type="title"/>
          </p:nvPr>
        </p:nvSpPr>
        <p:spPr>
          <a:xfrm>
            <a:off x="672612" y="399079"/>
            <a:ext cx="7200900" cy="770866"/>
          </a:xfrm>
          <a:solidFill>
            <a:schemeClr val="accent5">
              <a:lumMod val="75000"/>
            </a:schemeClr>
          </a:solidFill>
          <a:ln w="28575">
            <a:solidFill>
              <a:srgbClr val="FFC000"/>
            </a:solidFill>
          </a:ln>
        </p:spPr>
        <p:txBody>
          <a:bodyPr>
            <a:normAutofit/>
          </a:bodyPr>
          <a:lstStyle/>
          <a:p>
            <a:pPr algn="ctr"/>
            <a:r>
              <a:rPr lang="tr" sz="3200" b="1" dirty="0">
                <a:solidFill>
                  <a:schemeClr val="bg1"/>
                </a:solidFill>
                <a:latin typeface="Georgia" panose="02040502050405020303" pitchFamily="18" charset="0"/>
              </a:rPr>
              <a:t>KKD Türleri</a:t>
            </a:r>
            <a:endParaRPr lang="en-US" sz="2850" b="1" dirty="0">
              <a:solidFill>
                <a:schemeClr val="bg1"/>
              </a:solidFill>
              <a:latin typeface="Georgia" panose="02040502050405020303" pitchFamily="18" charset="0"/>
            </a:endParaRPr>
          </a:p>
        </p:txBody>
      </p:sp>
      <p:sp>
        <p:nvSpPr>
          <p:cNvPr id="7" name="Rectangle 3">
            <a:extLst>
              <a:ext uri="{FF2B5EF4-FFF2-40B4-BE49-F238E27FC236}">
                <a16:creationId xmlns:a16="http://schemas.microsoft.com/office/drawing/2014/main" id="{A5FE1177-F6CF-4493-8B87-70C2A4305964}"/>
              </a:ext>
            </a:extLst>
          </p:cNvPr>
          <p:cNvSpPr txBox="1">
            <a:spLocks noChangeArrowheads="1"/>
          </p:cNvSpPr>
          <p:nvPr/>
        </p:nvSpPr>
        <p:spPr>
          <a:xfrm>
            <a:off x="672612" y="1596777"/>
            <a:ext cx="6705600" cy="4495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1350"/>
              </a:spcBef>
              <a:buClr>
                <a:schemeClr val="accent6">
                  <a:lumMod val="50000"/>
                </a:schemeClr>
              </a:buClr>
              <a:buSzPct val="100000"/>
              <a:buFont typeface="Arial" pitchFamily="34" charset="0"/>
              <a:buChar char="▪"/>
              <a:defRPr sz="1500" kern="1200">
                <a:solidFill>
                  <a:schemeClr val="tx1"/>
                </a:solidFill>
                <a:latin typeface="+mn-lt"/>
                <a:ea typeface="+mn-ea"/>
                <a:cs typeface="+mn-cs"/>
              </a:defRPr>
            </a:lvl1pPr>
            <a:lvl2pPr marL="342900" marR="0" indent="-137160" algn="l" defTabSz="685800" rtl="0" eaLnBrk="1" fontAlgn="auto" latinLnBrk="0" hangingPunct="1">
              <a:lnSpc>
                <a:spcPct val="90000"/>
              </a:lnSpc>
              <a:spcBef>
                <a:spcPts val="900"/>
              </a:spcBef>
              <a:spcAft>
                <a:spcPts val="0"/>
              </a:spcAft>
              <a:buClr>
                <a:schemeClr val="accent6">
                  <a:lumMod val="50000"/>
                </a:schemeClr>
              </a:buClr>
              <a:buSzPct val="100000"/>
              <a:buFont typeface="Arial" pitchFamily="34" charset="0"/>
              <a:buChar char="▪"/>
              <a:tabLst/>
              <a:defRPr sz="1350" kern="1200">
                <a:solidFill>
                  <a:schemeClr val="tx1"/>
                </a:solidFill>
                <a:latin typeface="+mn-lt"/>
                <a:ea typeface="+mn-ea"/>
                <a:cs typeface="+mn-cs"/>
              </a:defRPr>
            </a:lvl2pPr>
            <a:lvl3pPr marL="514350" indent="-134541" algn="l" defTabSz="685800" rtl="0" eaLnBrk="1" latinLnBrk="0" hangingPunct="1">
              <a:lnSpc>
                <a:spcPct val="90000"/>
              </a:lnSpc>
              <a:spcBef>
                <a:spcPts val="600"/>
              </a:spcBef>
              <a:buClr>
                <a:schemeClr val="accent6">
                  <a:lumMod val="50000"/>
                </a:schemeClr>
              </a:buClr>
              <a:buSzPct val="100000"/>
              <a:buFont typeface="Arial"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4pPr>
            <a:lvl5pPr marL="857250" indent="-134541" algn="l" defTabSz="685800" rtl="0" eaLnBrk="1" latinLnBrk="0" hangingPunct="1">
              <a:lnSpc>
                <a:spcPct val="90000"/>
              </a:lnSpc>
              <a:spcBef>
                <a:spcPts val="450"/>
              </a:spcBef>
              <a:buClr>
                <a:schemeClr val="accent6">
                  <a:lumMod val="50000"/>
                </a:schemeClr>
              </a:buClr>
              <a:buSzPct val="100000"/>
              <a:buFont typeface="Arial"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6pPr>
            <a:lvl7pPr marL="12001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8pPr>
            <a:lvl9pPr marL="1543050" indent="-134541" algn="l" defTabSz="685800" rtl="0" eaLnBrk="1" latinLnBrk="0" hangingPunct="1">
              <a:lnSpc>
                <a:spcPct val="90000"/>
              </a:lnSpc>
              <a:spcBef>
                <a:spcPts val="450"/>
              </a:spcBef>
              <a:buClr>
                <a:schemeClr val="accent1"/>
              </a:buClr>
              <a:buSzPct val="100000"/>
              <a:buFont typeface="Arial" pitchFamily="34" charset="0"/>
              <a:buChar char="▪"/>
              <a:defRPr sz="1050" kern="1200">
                <a:solidFill>
                  <a:schemeClr val="tx1"/>
                </a:solidFill>
                <a:latin typeface="+mn-lt"/>
                <a:ea typeface="+mn-ea"/>
                <a:cs typeface="+mn-cs"/>
              </a:defRPr>
            </a:lvl9pPr>
          </a:lstStyle>
          <a:p>
            <a:pPr>
              <a:buClr>
                <a:srgbClr val="7030A0"/>
              </a:buClr>
              <a:buSzPct val="70000"/>
              <a:buFont typeface="Wingdings" panose="05000000000000000000" pitchFamily="2" charset="2"/>
              <a:buChar char="§"/>
            </a:pPr>
            <a:r>
              <a:rPr lang="tr" altLang="en-US" sz="2400" dirty="0">
                <a:latin typeface="+mj-lt"/>
              </a:rPr>
              <a:t>Göz ve Y</a:t>
            </a:r>
            <a:r>
              <a:rPr lang="tr" altLang="en-US" sz="2400" dirty="0" smtClean="0">
                <a:latin typeface="+mj-lt"/>
              </a:rPr>
              <a:t>üz </a:t>
            </a:r>
            <a:r>
              <a:rPr lang="tr" altLang="en-US" sz="2400" dirty="0">
                <a:latin typeface="+mj-lt"/>
              </a:rPr>
              <a:t>K</a:t>
            </a:r>
            <a:r>
              <a:rPr lang="tr" altLang="en-US" sz="2400" dirty="0" smtClean="0">
                <a:latin typeface="+mj-lt"/>
              </a:rPr>
              <a:t>oruması</a:t>
            </a:r>
            <a:endParaRPr lang="tr" altLang="en-US" sz="2400" dirty="0">
              <a:latin typeface="+mj-lt"/>
            </a:endParaRPr>
          </a:p>
          <a:p>
            <a:pPr>
              <a:buClr>
                <a:srgbClr val="7030A0"/>
              </a:buClr>
              <a:buSzPct val="70000"/>
              <a:buFont typeface="Wingdings" panose="05000000000000000000" pitchFamily="2" charset="2"/>
              <a:buChar char="§"/>
            </a:pPr>
            <a:r>
              <a:rPr lang="tr" altLang="en-US" sz="2400" dirty="0">
                <a:latin typeface="+mj-lt"/>
              </a:rPr>
              <a:t>Solunum K</a:t>
            </a:r>
            <a:r>
              <a:rPr lang="tr" altLang="en-US" sz="2400" dirty="0" smtClean="0">
                <a:latin typeface="+mj-lt"/>
              </a:rPr>
              <a:t>oruması</a:t>
            </a:r>
            <a:endParaRPr lang="tr" altLang="en-US" sz="2400" dirty="0">
              <a:latin typeface="+mj-lt"/>
            </a:endParaRPr>
          </a:p>
          <a:p>
            <a:pPr>
              <a:buClr>
                <a:srgbClr val="7030A0"/>
              </a:buClr>
              <a:buSzPct val="70000"/>
              <a:buFont typeface="Wingdings" panose="05000000000000000000" pitchFamily="2" charset="2"/>
              <a:buChar char="§"/>
            </a:pPr>
            <a:r>
              <a:rPr lang="tr" altLang="en-US" sz="2400" dirty="0">
                <a:latin typeface="+mj-lt"/>
              </a:rPr>
              <a:t>Kafa </a:t>
            </a:r>
            <a:r>
              <a:rPr lang="tr" altLang="en-US" sz="2400" dirty="0" smtClean="0">
                <a:latin typeface="+mj-lt"/>
              </a:rPr>
              <a:t>Koruması</a:t>
            </a:r>
            <a:endParaRPr lang="tr" altLang="en-US" sz="2400" dirty="0">
              <a:latin typeface="+mj-lt"/>
            </a:endParaRPr>
          </a:p>
          <a:p>
            <a:pPr>
              <a:buClr>
                <a:srgbClr val="7030A0"/>
              </a:buClr>
              <a:buSzPct val="70000"/>
              <a:buFont typeface="Wingdings" panose="05000000000000000000" pitchFamily="2" charset="2"/>
              <a:buChar char="§"/>
            </a:pPr>
            <a:r>
              <a:rPr lang="tr" altLang="en-US" sz="2400" dirty="0">
                <a:latin typeface="+mj-lt"/>
              </a:rPr>
              <a:t>Ayak Koruması</a:t>
            </a:r>
          </a:p>
          <a:p>
            <a:pPr>
              <a:buClr>
                <a:srgbClr val="7030A0"/>
              </a:buClr>
              <a:buSzPct val="70000"/>
              <a:buFont typeface="Wingdings" panose="05000000000000000000" pitchFamily="2" charset="2"/>
              <a:buChar char="§"/>
            </a:pPr>
            <a:r>
              <a:rPr lang="tr" altLang="en-US" sz="2400" dirty="0">
                <a:latin typeface="+mj-lt"/>
              </a:rPr>
              <a:t>El Koruması</a:t>
            </a:r>
          </a:p>
          <a:p>
            <a:pPr>
              <a:buClr>
                <a:srgbClr val="7030A0"/>
              </a:buClr>
              <a:buSzPct val="70000"/>
              <a:buFont typeface="Wingdings" panose="05000000000000000000" pitchFamily="2" charset="2"/>
              <a:buChar char="§"/>
            </a:pPr>
            <a:r>
              <a:rPr lang="tr" altLang="en-US" sz="2400" dirty="0">
                <a:latin typeface="+mj-lt"/>
              </a:rPr>
              <a:t>İşitme Koruması</a:t>
            </a:r>
          </a:p>
          <a:p>
            <a:pPr>
              <a:buClr>
                <a:srgbClr val="7030A0"/>
              </a:buClr>
              <a:buSzPct val="70000"/>
              <a:buFont typeface="Wingdings" panose="05000000000000000000" pitchFamily="2" charset="2"/>
              <a:buChar char="§"/>
            </a:pPr>
            <a:r>
              <a:rPr lang="tr" altLang="en-US" sz="2400" dirty="0"/>
              <a:t>Vücut </a:t>
            </a:r>
            <a:r>
              <a:rPr lang="tr" altLang="en-US" sz="2400" dirty="0" smtClean="0"/>
              <a:t>Koruması</a:t>
            </a:r>
            <a:endParaRPr lang="en-US" altLang="en-US" sz="2400" dirty="0">
              <a:latin typeface="+mj-lt"/>
            </a:endParaRPr>
          </a:p>
          <a:p>
            <a:pPr>
              <a:buClr>
                <a:srgbClr val="7030A0"/>
              </a:buClr>
              <a:buSzPct val="70000"/>
              <a:buFont typeface="Wingdings" panose="05000000000000000000" pitchFamily="2" charset="2"/>
              <a:buChar char="§"/>
            </a:pPr>
            <a:r>
              <a:rPr lang="tr" altLang="en-US" sz="2400" dirty="0">
                <a:latin typeface="+mj-lt"/>
              </a:rPr>
              <a:t>Düşme </a:t>
            </a:r>
            <a:r>
              <a:rPr lang="tr" altLang="en-US" sz="2400" dirty="0" smtClean="0">
                <a:latin typeface="+mj-lt"/>
              </a:rPr>
              <a:t>Tehlikesine Karşı </a:t>
            </a:r>
            <a:r>
              <a:rPr lang="tr" altLang="en-US" sz="2400" dirty="0">
                <a:latin typeface="+mj-lt"/>
              </a:rPr>
              <a:t>K</a:t>
            </a:r>
            <a:r>
              <a:rPr lang="tr" altLang="en-US" sz="2400" dirty="0" smtClean="0">
                <a:latin typeface="+mj-lt"/>
              </a:rPr>
              <a:t>oruma</a:t>
            </a:r>
            <a:endParaRPr lang="tr" altLang="en-US" sz="2400" dirty="0">
              <a:latin typeface="+mj-lt"/>
            </a:endParaRPr>
          </a:p>
        </p:txBody>
      </p:sp>
    </p:spTree>
    <p:extLst>
      <p:ext uri="{BB962C8B-B14F-4D97-AF65-F5344CB8AC3E}">
        <p14:creationId xmlns:p14="http://schemas.microsoft.com/office/powerpoint/2010/main" val="3811445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391400" cy="3426278"/>
          </a:xfrm>
        </p:spPr>
        <p:txBody>
          <a:bodyPr>
            <a:normAutofit/>
          </a:bodyPr>
          <a:lstStyle/>
          <a:p>
            <a:pPr marL="0" indent="0">
              <a:buNone/>
            </a:pPr>
            <a:r>
              <a:rPr lang="tr" b="1" dirty="0" smtClean="0"/>
              <a:t>Kafa Koruması:</a:t>
            </a:r>
          </a:p>
          <a:p>
            <a:r>
              <a:rPr lang="tr" sz="2800" dirty="0" smtClean="0"/>
              <a:t>Kafa yaralanmalarının sık nedenleri</a:t>
            </a:r>
            <a:endParaRPr lang="en-US" sz="2800" dirty="0"/>
          </a:p>
          <a:p>
            <a:pPr lvl="1"/>
            <a:r>
              <a:rPr lang="tr" sz="2400" dirty="0"/>
              <a:t>Yukarıdan düşen nesnelerin kafaya </a:t>
            </a:r>
            <a:r>
              <a:rPr lang="tr" sz="2400" dirty="0" smtClean="0"/>
              <a:t>çarpması,</a:t>
            </a:r>
            <a:endParaRPr lang="tr" sz="2400" dirty="0"/>
          </a:p>
          <a:p>
            <a:pPr lvl="1"/>
            <a:r>
              <a:rPr lang="tr" sz="2400" dirty="0" smtClean="0"/>
              <a:t>Başın açıktaki </a:t>
            </a:r>
            <a:r>
              <a:rPr lang="tr" sz="2400" dirty="0"/>
              <a:t>borular veya kirişler gibi sabit nesnelere </a:t>
            </a:r>
            <a:r>
              <a:rPr lang="tr" sz="2400" dirty="0" smtClean="0"/>
              <a:t>çarpması,</a:t>
            </a:r>
          </a:p>
          <a:p>
            <a:pPr lvl="1"/>
            <a:r>
              <a:rPr lang="tr" sz="2400" dirty="0" smtClean="0"/>
              <a:t>Elektrik </a:t>
            </a:r>
            <a:r>
              <a:rPr lang="tr" sz="2400" dirty="0"/>
              <a:t>tehlikeleriyle </a:t>
            </a:r>
            <a:r>
              <a:rPr lang="tr" sz="2400" dirty="0" smtClean="0"/>
              <a:t>başın teması.</a:t>
            </a:r>
            <a:endParaRPr lang="tr" sz="2400" dirty="0"/>
          </a:p>
        </p:txBody>
      </p:sp>
      <p:pic>
        <p:nvPicPr>
          <p:cNvPr id="38914" name="Picture 2" descr="http://www.taghats.com/wp-content/uploads/2015/06/Hard-Hats-for-Construction.jpg" title="hard hat"/>
          <p:cNvPicPr>
            <a:picLocks noChangeAspect="1" noChangeArrowheads="1"/>
          </p:cNvPicPr>
          <p:nvPr/>
        </p:nvPicPr>
        <p:blipFill rotWithShape="1">
          <a:blip r:embed="rId3">
            <a:extLst>
              <a:ext uri="{28A0092B-C50C-407E-A947-70E740481C1C}">
                <a14:useLocalDpi xmlns:a14="http://schemas.microsoft.com/office/drawing/2010/main" val="0"/>
              </a:ext>
            </a:extLst>
          </a:blip>
          <a:srcRect t="7175" b="14078"/>
          <a:stretch/>
        </p:blipFill>
        <p:spPr bwMode="auto">
          <a:xfrm>
            <a:off x="1955321" y="4257680"/>
            <a:ext cx="2128838" cy="1676400"/>
          </a:xfrm>
          <a:prstGeom prst="rect">
            <a:avLst/>
          </a:prstGeom>
          <a:ln w="12700">
            <a:solidFill>
              <a:schemeClr val="tx1"/>
            </a:solidFill>
          </a:ln>
          <a:effectLst/>
          <a:extLst/>
        </p:spPr>
      </p:pic>
      <p:pic>
        <p:nvPicPr>
          <p:cNvPr id="6" name="Picture 5" title="hard ha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093253"/>
            <a:ext cx="1600200" cy="1848019"/>
          </a:xfrm>
          <a:prstGeom prst="rect">
            <a:avLst/>
          </a:prstGeom>
          <a:ln>
            <a:solidFill>
              <a:schemeClr val="tx1"/>
            </a:solidFill>
          </a:ln>
        </p:spPr>
      </p:pic>
      <p:sp>
        <p:nvSpPr>
          <p:cNvPr id="4" name="TextBox 3"/>
          <p:cNvSpPr txBox="1"/>
          <p:nvPr/>
        </p:nvSpPr>
        <p:spPr>
          <a:xfrm>
            <a:off x="7652657" y="6501982"/>
            <a:ext cx="1306286" cy="230832"/>
          </a:xfrm>
          <a:prstGeom prst="rect">
            <a:avLst/>
          </a:prstGeom>
          <a:noFill/>
        </p:spPr>
        <p:txBody>
          <a:bodyPr wrap="square" rtlCol="0">
            <a:spAutoFit/>
          </a:bodyPr>
          <a:lstStyle/>
          <a:p>
            <a:pPr algn="ctr"/>
            <a:r>
              <a:rPr lang="tr" sz="900" dirty="0"/>
              <a:t>Kaynak: OSHA</a:t>
            </a:r>
          </a:p>
        </p:txBody>
      </p:sp>
      <p:sp>
        <p:nvSpPr>
          <p:cNvPr id="7" name="Title 1"/>
          <p:cNvSpPr txBox="1">
            <a:spLocks noGrp="1"/>
          </p:cNvSpPr>
          <p:nvPr>
            <p:ph type="title"/>
          </p:nvPr>
        </p:nvSpPr>
        <p:spPr>
          <a:xfrm>
            <a:off x="457200" y="152400"/>
            <a:ext cx="8229600" cy="838200"/>
          </a:xfrm>
          <a:prstGeom prst="rect">
            <a:avLst/>
          </a:prstGeom>
          <a:solidFill>
            <a:schemeClr val="accent2">
              <a:lumMod val="20000"/>
              <a:lumOff val="80000"/>
            </a:schemeClr>
          </a:solidFill>
        </p:spPr>
        <p:txBody>
          <a:bodyPr>
            <a:normAutofit/>
          </a:bodyPr>
          <a:lstStyle>
            <a:lvl1pPr algn="ctr" defTabSz="914400" rtl="0" eaLnBrk="1" latinLnBrk="0" hangingPunct="1">
              <a:spcBef>
                <a:spcPct val="0"/>
              </a:spcBef>
              <a:buNone/>
              <a:defRPr sz="4000" b="1" kern="1200">
                <a:solidFill>
                  <a:schemeClr val="tx1"/>
                </a:solidFill>
                <a:latin typeface="Tahoma" pitchFamily="34" charset="0"/>
                <a:ea typeface="+mj-ea"/>
                <a:cs typeface="Tahoma" pitchFamily="34" charset="0"/>
              </a:defRPr>
            </a:lvl1pPr>
          </a:lstStyle>
          <a:p>
            <a:r>
              <a:rPr lang="tr" dirty="0" smtClean="0"/>
              <a:t>Kafa Koruması</a:t>
            </a:r>
            <a:endParaRPr lang="en-US" dirty="0"/>
          </a:p>
        </p:txBody>
      </p:sp>
    </p:spTree>
    <p:extLst>
      <p:ext uri="{BB962C8B-B14F-4D97-AF65-F5344CB8AC3E}">
        <p14:creationId xmlns:p14="http://schemas.microsoft.com/office/powerpoint/2010/main" val="2695366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j018282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10" y="3742441"/>
            <a:ext cx="3610900" cy="2121072"/>
          </a:xfrm>
          <a:prstGeom prst="rect">
            <a:avLst/>
          </a:prstGeom>
          <a:solidFill>
            <a:srgbClr val="FFFFFF">
              <a:shade val="85000"/>
            </a:srgbClr>
          </a:solidFill>
          <a:ln w="12700">
            <a:solidFill>
              <a:srgbClr val="000000"/>
            </a:solidFill>
            <a:miter lim="800000"/>
            <a:headEnd/>
            <a:tailEnd/>
          </a:ln>
          <a:effectLst/>
          <a:scene3d>
            <a:camera prst="orthographicFront"/>
            <a:lightRig rig="twoPt" dir="t">
              <a:rot lat="0" lon="0" rev="7200000"/>
            </a:lightRig>
          </a:scene3d>
          <a:sp3d>
            <a:bevelT w="25400" h="19050"/>
            <a:contourClr>
              <a:srgbClr val="FFFFFF"/>
            </a:contourClr>
          </a:sp3d>
          <a:extLst/>
        </p:spPr>
      </p:pic>
      <p:pic>
        <p:nvPicPr>
          <p:cNvPr id="6" name="Picture 2" descr="Headw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109" y="3626953"/>
            <a:ext cx="3142829" cy="2421781"/>
          </a:xfrm>
          <a:prstGeom prst="rect">
            <a:avLst/>
          </a:prstGeom>
          <a:solidFill>
            <a:srgbClr val="FFFFFF">
              <a:shade val="85000"/>
            </a:srgbClr>
          </a:solidFill>
          <a:ln w="12700" cap="sq">
            <a:solidFill>
              <a:schemeClr val="tx1"/>
            </a:solidFill>
            <a:miter lim="800000"/>
          </a:ln>
          <a:effectLst/>
          <a:scene3d>
            <a:camera prst="orthographicFront"/>
            <a:lightRig rig="twoPt" dir="t">
              <a:rot lat="0" lon="0" rev="7200000"/>
            </a:lightRig>
          </a:scene3d>
          <a:sp3d>
            <a:bevelT w="25400" h="19050"/>
            <a:contourClr>
              <a:srgbClr val="FFFFFF"/>
            </a:contourClr>
          </a:sp3d>
          <a:extLst/>
        </p:spPr>
      </p:pic>
      <p:sp>
        <p:nvSpPr>
          <p:cNvPr id="9" name="Content Placeholder 4"/>
          <p:cNvSpPr>
            <a:spLocks noGrp="1"/>
          </p:cNvSpPr>
          <p:nvPr>
            <p:ph idx="1"/>
          </p:nvPr>
        </p:nvSpPr>
        <p:spPr>
          <a:xfrm>
            <a:off x="748027" y="873562"/>
            <a:ext cx="7145911" cy="2423453"/>
          </a:xfrm>
        </p:spPr>
        <p:txBody>
          <a:bodyPr/>
          <a:lstStyle/>
          <a:p>
            <a:r>
              <a:rPr lang="tr" dirty="0" smtClean="0"/>
              <a:t>Baret sınıfları:</a:t>
            </a:r>
          </a:p>
          <a:p>
            <a:pPr lvl="1"/>
            <a:r>
              <a:rPr lang="tr" sz="2400" dirty="0" smtClean="0"/>
              <a:t>SINIF G (Genel)</a:t>
            </a:r>
          </a:p>
          <a:p>
            <a:pPr lvl="2"/>
            <a:r>
              <a:rPr lang="tr" sz="2000" dirty="0" smtClean="0"/>
              <a:t>Darbeye, nüfuza karşı koruyun</a:t>
            </a:r>
          </a:p>
          <a:p>
            <a:pPr lvl="2"/>
            <a:r>
              <a:rPr lang="tr" sz="2000" dirty="0" smtClean="0"/>
              <a:t>Düşük voltajlı elektrik koruması (2.200 volta kadar test edilmiştir)</a:t>
            </a:r>
            <a:endParaRPr lang="en-US" sz="2000" dirty="0"/>
          </a:p>
        </p:txBody>
      </p:sp>
    </p:spTree>
    <p:extLst>
      <p:ext uri="{BB962C8B-B14F-4D97-AF65-F5344CB8AC3E}">
        <p14:creationId xmlns:p14="http://schemas.microsoft.com/office/powerpoint/2010/main" val="2424641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East Carolina University">
  <a:themeElements>
    <a:clrScheme name="Sarı">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16EBAA4D-C57A-5D40-A1CB-B887C03A44DF}" vid="{96DA46E8-4385-FB43-A931-99CB931E6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Powerpointtemplate_ECU-Wright_building</Template>
  <TotalTime>1581</TotalTime>
  <Words>1815</Words>
  <Application>Microsoft Office PowerPoint</Application>
  <PresentationFormat>Ekran Gösterisi (4:3)</PresentationFormat>
  <Paragraphs>250</Paragraphs>
  <Slides>34</Slides>
  <Notes>8</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34</vt:i4>
      </vt:variant>
    </vt:vector>
  </HeadingPairs>
  <TitlesOfParts>
    <vt:vector size="43" baseType="lpstr">
      <vt:lpstr>Arial</vt:lpstr>
      <vt:lpstr>Calibri</vt:lpstr>
      <vt:lpstr>Georgia</vt:lpstr>
      <vt:lpstr>Lucida Bright</vt:lpstr>
      <vt:lpstr>Microsoft Sans Serif</vt:lpstr>
      <vt:lpstr>Tahoma</vt:lpstr>
      <vt:lpstr>Times New Roman</vt:lpstr>
      <vt:lpstr>Wingdings</vt:lpstr>
      <vt:lpstr>East Carolina University</vt:lpstr>
      <vt:lpstr>PowerPoint Sunusu</vt:lpstr>
      <vt:lpstr>PowerPoint Sunusu</vt:lpstr>
      <vt:lpstr>Kişisel Koruyucu Donanım</vt:lpstr>
      <vt:lpstr>OSHA KKD Standardı</vt:lpstr>
      <vt:lpstr>KKD Seçimi ve Eğitimi</vt:lpstr>
      <vt:lpstr>Vücuda Giriş Yolları</vt:lpstr>
      <vt:lpstr>KKD Türleri</vt:lpstr>
      <vt:lpstr>Kafa Koruması</vt:lpstr>
      <vt:lpstr>PowerPoint Sunusu</vt:lpstr>
      <vt:lpstr>Baret</vt:lpstr>
      <vt:lpstr>Baş Koruma </vt:lpstr>
      <vt:lpstr>PowerPoint Sunusu</vt:lpstr>
      <vt:lpstr>KKD Türleri</vt:lpstr>
      <vt:lpstr>KKD Türleri</vt:lpstr>
      <vt:lpstr>PowerPoint Sunusu</vt:lpstr>
      <vt:lpstr>PowerPoint Sunusu</vt:lpstr>
      <vt:lpstr>Solunum Sistemi Koruyucuları</vt:lpstr>
      <vt:lpstr>Diğer Solunum Sistemi Koruyucuları</vt:lpstr>
      <vt:lpstr>Solunum koruma</vt:lpstr>
      <vt:lpstr>Ayak Koruması</vt:lpstr>
      <vt:lpstr>El Koruması</vt:lpstr>
      <vt:lpstr>PowerPoint Sunusu</vt:lpstr>
      <vt:lpstr>Eldiven Takma ve Çıkarma</vt:lpstr>
      <vt:lpstr>İşitme Koruması</vt:lpstr>
      <vt:lpstr>İşitme Koruması Türleri</vt:lpstr>
      <vt:lpstr>Vücut Koruması</vt:lpstr>
      <vt:lpstr>Vücut Koruması</vt:lpstr>
      <vt:lpstr>Vücut Koruması</vt:lpstr>
      <vt:lpstr>Vücut Koruması</vt:lpstr>
      <vt:lpstr>PowerPoint Sunusu</vt:lpstr>
      <vt:lpstr>PowerPoint Sunusu</vt:lpstr>
      <vt:lpstr>PowerPoint Sunusu</vt:lpstr>
      <vt:lpstr>KKD'nin Bakımı</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N.D</cp:lastModifiedBy>
  <cp:revision>181</cp:revision>
  <dcterms:created xsi:type="dcterms:W3CDTF">2017-09-21T17:37:31Z</dcterms:created>
  <dcterms:modified xsi:type="dcterms:W3CDTF">2023-12-11T19:39:19Z</dcterms:modified>
</cp:coreProperties>
</file>