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FF157-02B9-4E2F-9728-B515953672A1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35E949-F845-4B45-9845-40C68DDCA2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1057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137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842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329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867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376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44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2927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140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8F9A2-821A-414C-8C79-5EE1CED38E79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3A489-7394-4351-ABB7-1D9AC85B2D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781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8F9A2-821A-414C-8C79-5EE1CED38E79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3A489-7394-4351-ABB7-1D9AC85B2D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6328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8F9A2-821A-414C-8C79-5EE1CED38E79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3A489-7394-4351-ABB7-1D9AC85B2D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35176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364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8F9A2-821A-414C-8C79-5EE1CED38E79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3A489-7394-4351-ABB7-1D9AC85B2D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253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8F9A2-821A-414C-8C79-5EE1CED38E79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3A489-7394-4351-ABB7-1D9AC85B2D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343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8F9A2-821A-414C-8C79-5EE1CED38E79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3A489-7394-4351-ABB7-1D9AC85B2D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5320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8F9A2-821A-414C-8C79-5EE1CED38E79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3A489-7394-4351-ABB7-1D9AC85B2D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2845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8F9A2-821A-414C-8C79-5EE1CED38E79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3A489-7394-4351-ABB7-1D9AC85B2D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6945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8F9A2-821A-414C-8C79-5EE1CED38E79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3A489-7394-4351-ABB7-1D9AC85B2D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1504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8F9A2-821A-414C-8C79-5EE1CED38E79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3A489-7394-4351-ABB7-1D9AC85B2D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793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8F9A2-821A-414C-8C79-5EE1CED38E79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3A489-7394-4351-ABB7-1D9AC85B2D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805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8F9A2-821A-414C-8C79-5EE1CED38E79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3A489-7394-4351-ABB7-1D9AC85B2D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733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14.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Türkiye’de Sağlık Hizmetleri II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1D4ED8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14/14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17320"/>
            <a:ext cx="4846320" cy="868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Batı tıbbının yükselişi, Osmanlı’dan Cumhuriyet’e sağlık hizmeti</a:t>
            </a:r>
            <a:endParaRPr lang="en-US" sz="2700" dirty="0"/>
          </a:p>
        </p:txBody>
      </p:sp>
      <p:sp>
        <p:nvSpPr>
          <p:cNvPr id="8" name="Text 6"/>
          <p:cNvSpPr/>
          <p:nvPr/>
        </p:nvSpPr>
        <p:spPr>
          <a:xfrm>
            <a:off x="594360" y="2468880"/>
            <a:ext cx="448056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 sonunda öğrenciler: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685800" y="2852928"/>
            <a:ext cx="5029200" cy="18288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Batı tıbbının yükselişini kurumlaşma ve bilimsel otoriteyle açıklar.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Cumhuriyet öncesi ve Cumhuriyet dönemi sağlık hizmetlerini karşılaştırır.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Türkiye’de sağlık hizmetlerinin güncel dönüşümünü sosyolojik bakışla değerlendirir.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6400800" y="1517904"/>
            <a:ext cx="1325880" cy="301752"/>
          </a:xfrm>
          <a:prstGeom prst="rect">
            <a:avLst/>
          </a:prstGeom>
          <a:solidFill>
            <a:srgbClr val="DFEAFE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 soru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0" y="1965960"/>
            <a:ext cx="4892040" cy="10058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Türkiye’de sağlık hizmetleri tarihsel olarak hangi kurumlar, politikalar ve ihtiyaçlar etrafında biçimlendi?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6400800" y="3429000"/>
            <a:ext cx="1325880" cy="301752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akışı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92240" y="3886200"/>
            <a:ext cx="4892040" cy="141732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Kısa kavramsal anlatım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Soru-cevap ve örnek tartışması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Küçük grup uygulaması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Haftalık özet ve kapanış sorusu</a:t>
            </a:r>
            <a:endParaRPr lang="en-US" sz="1630" dirty="0"/>
          </a:p>
        </p:txBody>
      </p:sp>
    </p:spTree>
    <p:extLst>
      <p:ext uri="{BB962C8B-B14F-4D97-AF65-F5344CB8AC3E}">
        <p14:creationId xmlns:p14="http://schemas.microsoft.com/office/powerpoint/2010/main" val="3862787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14.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 haritası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14/14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63040"/>
            <a:ext cx="2971800" cy="1417320"/>
          </a:xfrm>
          <a:prstGeom prst="rect">
            <a:avLst/>
          </a:prstGeom>
          <a:solidFill>
            <a:srgbClr val="DFEAFE"/>
          </a:solidFill>
          <a:ln w="12700">
            <a:solidFill>
              <a:srgbClr val="1D4ED8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Batı tıbbı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Bilimsel yöntem, uzmanlaşma, hastane ve modern eğitimle kurumsallaşan tıp anlayışıdır.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160520" y="1463040"/>
            <a:ext cx="2971800" cy="1417320"/>
          </a:xfrm>
          <a:prstGeom prst="rect">
            <a:avLst/>
          </a:prstGeom>
          <a:solidFill>
            <a:srgbClr val="EDE9FE"/>
          </a:solidFill>
          <a:ln w="12700">
            <a:solidFill>
              <a:srgbClr val="1D4ED8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Cumhuriyet öncesi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Vakıf, darüşşifa, askeri tıp ve modernleşme kurumlarının birlikte görüldüğü dönemdir.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726680" y="1463040"/>
            <a:ext cx="2971800" cy="1417320"/>
          </a:xfrm>
          <a:prstGeom prst="rect">
            <a:avLst/>
          </a:prstGeom>
          <a:solidFill>
            <a:srgbClr val="DCFCE7"/>
          </a:solidFill>
          <a:ln w="12700">
            <a:solidFill>
              <a:srgbClr val="1D4ED8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Cumhuriyet dönemi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Koruyucu sağlık, merkezi örgütlenme ve yaygın hizmet hedefleriyle şekillenen dönemdir.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94360" y="3794760"/>
            <a:ext cx="2971800" cy="1417320"/>
          </a:xfrm>
          <a:prstGeom prst="rect">
            <a:avLst/>
          </a:prstGeom>
          <a:solidFill>
            <a:srgbClr val="FEF3C7"/>
          </a:solidFill>
          <a:ln w="12700">
            <a:solidFill>
              <a:srgbClr val="1D4ED8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Birinci basamak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Topluma en yakın, koruyucu ve sürekli sağlık hizmeti düzeyidir.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160520" y="3794760"/>
            <a:ext cx="2971800" cy="1417320"/>
          </a:xfrm>
          <a:prstGeom prst="rect">
            <a:avLst/>
          </a:prstGeom>
          <a:solidFill>
            <a:srgbClr val="FFE4E6"/>
          </a:solidFill>
          <a:ln w="12700">
            <a:solidFill>
              <a:srgbClr val="1D4ED8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reformu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Finansman, örgütlenme ve hizmet sunumunu değiştiren politika müdahaleleridir.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7726680" y="3794760"/>
            <a:ext cx="2971800" cy="1417320"/>
          </a:xfrm>
          <a:prstGeom prst="rect">
            <a:avLst/>
          </a:prstGeom>
          <a:solidFill>
            <a:srgbClr val="D9F3EE"/>
          </a:solidFill>
          <a:ln w="12700">
            <a:solidFill>
              <a:srgbClr val="1D4ED8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sistemi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Finansman, hizmet sunumu, insan gücü, teknoloji ve yönetişim bileşenlerinden oluşur.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914400" y="5532120"/>
            <a:ext cx="1033272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Kavramlar arası ilişkiyi kurarken tekil davranış yerine toplumsal bağlamı düşünün.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455774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14.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Türkiye sağlık hizmetlerini okumak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14/14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20624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Türkiye’de sağlık hizmetleri modernleşme, devlet kapasitesi, nüfus ihtiyaçları ve reformlarla dönüşmüştür.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2606040"/>
            <a:ext cx="4800600" cy="24688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Batı tıbbının yükselişi uzmanlık, hastane ve eğitim kurumlarını güçlendirdi.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Cumhuriyet dönemi koruyucu sağlık ve yaygın örgütlenme hedefleriyle ilerledi.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Birinci basamak hizmetler erişim ve süreklilik açısından merkezi önemdedir.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Güncel tartışmalar kalite, erişim, maliyet, eşitsizlik ve hasta hakları etrafında sürer.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71600" cy="292608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notu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83664"/>
            <a:ext cx="4846320" cy="1280160"/>
          </a:xfrm>
          <a:prstGeom prst="rect">
            <a:avLst/>
          </a:prstGeom>
          <a:solidFill>
            <a:srgbClr val="DFEAFE"/>
          </a:solidFill>
          <a:ln w="12700">
            <a:solidFill>
              <a:srgbClr val="1D4ED8"/>
            </a:solidFill>
          </a:ln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8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sistemi değerlendirmesi yalnızca hizmet sayısı ile değil; erişim, hakkaniyet, kalite ve güven ilişkisiyle yapılmalıdır.</a:t>
            </a:r>
            <a:endParaRPr lang="en-US" sz="1820" dirty="0"/>
          </a:p>
        </p:txBody>
      </p:sp>
      <p:sp>
        <p:nvSpPr>
          <p:cNvPr id="11" name="Text 9"/>
          <p:cNvSpPr/>
          <p:nvPr/>
        </p:nvSpPr>
        <p:spPr>
          <a:xfrm>
            <a:off x="6400800" y="3703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Tartışma için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0" y="4160520"/>
            <a:ext cx="4846320" cy="114300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7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sağlık reformunu değerlendirirken hangi sosyolojik ölçütler kullanılabilir?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3606645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14.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Tarihsel dönemden sistem değerlendirmesine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14/14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2331720" y="3337560"/>
            <a:ext cx="1234440" cy="0"/>
          </a:xfrm>
          <a:prstGeom prst="line">
            <a:avLst/>
          </a:prstGeom>
          <a:noFill/>
          <a:ln w="25400">
            <a:solidFill>
              <a:srgbClr val="1D4ED8"/>
            </a:solidFill>
            <a:prstDash val="solid"/>
            <a:headEnd type="none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5166360" y="3337560"/>
            <a:ext cx="1234440" cy="0"/>
          </a:xfrm>
          <a:prstGeom prst="line">
            <a:avLst/>
          </a:prstGeom>
          <a:noFill/>
          <a:ln w="25400">
            <a:solidFill>
              <a:srgbClr val="1D4ED8"/>
            </a:solidFill>
            <a:prstDash val="solid"/>
            <a:headEnd type="none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8001000" y="3337560"/>
            <a:ext cx="1234440" cy="0"/>
          </a:xfrm>
          <a:prstGeom prst="line">
            <a:avLst/>
          </a:prstGeom>
          <a:noFill/>
          <a:ln w="25400">
            <a:solidFill>
              <a:srgbClr val="1D4ED8"/>
            </a:solidFill>
            <a:prstDash val="solid"/>
            <a:headEnd type="none"/>
            <a:tailEnd type="triangle"/>
          </a:ln>
        </p:spPr>
      </p:sp>
      <p:sp>
        <p:nvSpPr>
          <p:cNvPr id="10" name="Text 8"/>
          <p:cNvSpPr/>
          <p:nvPr/>
        </p:nvSpPr>
        <p:spPr>
          <a:xfrm>
            <a:off x="685800" y="3063240"/>
            <a:ext cx="1783080" cy="822960"/>
          </a:xfrm>
          <a:prstGeom prst="rect">
            <a:avLst/>
          </a:prstGeom>
          <a:solidFill>
            <a:srgbClr val="DFEAFE"/>
          </a:solidFill>
          <a:ln w="12700">
            <a:solidFill>
              <a:srgbClr val="1D4ED8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Modernleşme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tıp eğitimi</a:t>
            </a:r>
            <a:endParaRPr lang="en-US" sz="1280" dirty="0"/>
          </a:p>
        </p:txBody>
      </p:sp>
      <p:sp>
        <p:nvSpPr>
          <p:cNvPr id="11" name="Text 9"/>
          <p:cNvSpPr/>
          <p:nvPr/>
        </p:nvSpPr>
        <p:spPr>
          <a:xfrm>
            <a:off x="3520440" y="3063240"/>
            <a:ext cx="1783080" cy="822960"/>
          </a:xfrm>
          <a:prstGeom prst="rect">
            <a:avLst/>
          </a:prstGeom>
          <a:solidFill>
            <a:srgbClr val="EDE9FE"/>
          </a:solidFill>
          <a:ln w="12700">
            <a:solidFill>
              <a:srgbClr val="1D4ED8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Devlet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örgütlenme</a:t>
            </a:r>
            <a:endParaRPr lang="en-US" sz="1280" dirty="0"/>
          </a:p>
        </p:txBody>
      </p:sp>
      <p:sp>
        <p:nvSpPr>
          <p:cNvPr id="12" name="Text 10"/>
          <p:cNvSpPr/>
          <p:nvPr/>
        </p:nvSpPr>
        <p:spPr>
          <a:xfrm>
            <a:off x="6355080" y="3063240"/>
            <a:ext cx="1783080" cy="822960"/>
          </a:xfrm>
          <a:prstGeom prst="rect">
            <a:avLst/>
          </a:prstGeom>
          <a:solidFill>
            <a:srgbClr val="DCFCE7"/>
          </a:solidFill>
          <a:ln w="12700">
            <a:solidFill>
              <a:srgbClr val="1D4ED8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Toplum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ihtiyaç</a:t>
            </a:r>
            <a:endParaRPr lang="en-US" sz="1280" dirty="0"/>
          </a:p>
        </p:txBody>
      </p:sp>
      <p:sp>
        <p:nvSpPr>
          <p:cNvPr id="13" name="Text 11"/>
          <p:cNvSpPr/>
          <p:nvPr/>
        </p:nvSpPr>
        <p:spPr>
          <a:xfrm>
            <a:off x="9189720" y="3063240"/>
            <a:ext cx="1783080" cy="822960"/>
          </a:xfrm>
          <a:prstGeom prst="rect">
            <a:avLst/>
          </a:prstGeom>
          <a:solidFill>
            <a:srgbClr val="FEF3C7"/>
          </a:solidFill>
          <a:ln w="12700">
            <a:solidFill>
              <a:srgbClr val="1D4ED8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Sistem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değerlendirme</a:t>
            </a:r>
            <a:endParaRPr lang="en-US" sz="1280" dirty="0"/>
          </a:p>
        </p:txBody>
      </p:sp>
      <p:sp>
        <p:nvSpPr>
          <p:cNvPr id="14" name="Text 12"/>
          <p:cNvSpPr/>
          <p:nvPr/>
        </p:nvSpPr>
        <p:spPr>
          <a:xfrm>
            <a:off x="731520" y="1417320"/>
            <a:ext cx="10698480" cy="96012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hizmetlerinin dönüşümü kurumsal kapasite, politika ve toplum ihtiyaçları arasındaki ilişkidir.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960120" y="4572000"/>
            <a:ext cx="10058400" cy="11430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Geçmiş dönemleri yalnızca kronoloji olarak değil, kurumlaşma süreci olarak okuyun.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Türkiye bağlamında sağlık hizmeti, sosyal politika ve vatandaşlık ilişkisiyle bağlantılıdır.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Sosyolojik değerlendirme hizmetin kime, ne kadar, hangi nitelikte ulaştığını sorar.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3858831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14.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Vaka üzerinden düşünme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14/14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234440" cy="292608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Kısa vaka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874520"/>
            <a:ext cx="5029200" cy="2194560"/>
          </a:xfrm>
          <a:prstGeom prst="rect">
            <a:avLst/>
          </a:prstGeom>
          <a:solidFill>
            <a:srgbClr val="DFEAFE"/>
          </a:solidFill>
          <a:ln w="12700">
            <a:solidFill>
              <a:srgbClr val="1D4ED8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ilçede aile sağlığı merkezi var; ancak bazı yaşlılar ulaşım, randevu ve sağlık okuryazarlığı nedeniyle düzenli izlem alamıyor.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Analiz soruları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74520"/>
            <a:ext cx="4937760" cy="24231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Birinci basamak burada hangi işlevi üstlenir?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Erişim neden yalnızca kurumun varlığıyla açıklanamaz?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Hangi sosyal politika müdahaleleri önerilebilir?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960120" y="4983480"/>
            <a:ext cx="10149840" cy="5486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Amaç: olayı bireysel kusur diliyle değil; statü, rol, kültür, kurum ve eşitsizlik ilişkileriyle tartışmak.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4287191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14.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 çalışması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14/14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078992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Türkiye sağlık sistemi için sosyolojik değerlendirme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68680" y="2514600"/>
            <a:ext cx="502920" cy="502920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6868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hizmet alanı seçin: aile sağlığı, hastane, acil, yaşlı bakımı.</a:t>
            </a:r>
            <a:endParaRPr lang="en-US" sz="1540" dirty="0"/>
          </a:p>
        </p:txBody>
      </p:sp>
      <p:sp>
        <p:nvSpPr>
          <p:cNvPr id="10" name="Text 8"/>
          <p:cNvSpPr/>
          <p:nvPr/>
        </p:nvSpPr>
        <p:spPr>
          <a:xfrm>
            <a:off x="3657600" y="2514600"/>
            <a:ext cx="502920" cy="502920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65760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Erişim, hakkaniyet, kalite ve güven ölçütleriyle değerlendirin.</a:t>
            </a:r>
            <a:endParaRPr lang="en-US" sz="1540" dirty="0"/>
          </a:p>
        </p:txBody>
      </p:sp>
      <p:sp>
        <p:nvSpPr>
          <p:cNvPr id="12" name="Text 10"/>
          <p:cNvSpPr/>
          <p:nvPr/>
        </p:nvSpPr>
        <p:spPr>
          <a:xfrm>
            <a:off x="6446520" y="2514600"/>
            <a:ext cx="502920" cy="502920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44652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Güçlü yön ve geliştirilmesi gereken yön yazın.</a:t>
            </a:r>
            <a:endParaRPr lang="en-US" sz="1540" dirty="0"/>
          </a:p>
        </p:txBody>
      </p:sp>
      <p:sp>
        <p:nvSpPr>
          <p:cNvPr id="14" name="Text 12"/>
          <p:cNvSpPr/>
          <p:nvPr/>
        </p:nvSpPr>
        <p:spPr>
          <a:xfrm>
            <a:off x="9235440" y="2514600"/>
            <a:ext cx="502920" cy="502920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23544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politika önerisi geliştirin.</a:t>
            </a:r>
            <a:endParaRPr lang="en-US" sz="1540" dirty="0"/>
          </a:p>
        </p:txBody>
      </p:sp>
      <p:sp>
        <p:nvSpPr>
          <p:cNvPr id="16" name="Text 14"/>
          <p:cNvSpPr/>
          <p:nvPr/>
        </p:nvSpPr>
        <p:spPr>
          <a:xfrm>
            <a:off x="1143000" y="5257800"/>
            <a:ext cx="9875520" cy="411480"/>
          </a:xfrm>
          <a:prstGeom prst="rect">
            <a:avLst/>
          </a:prstGeom>
          <a:solidFill>
            <a:srgbClr val="DCFCE7"/>
          </a:solidFill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Teslim: Dört ölçütlü sistem değerlendirme notu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1141940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14.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Soru-cevap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14/14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52120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35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Düşün — Tartış — Paylaş</a:t>
            </a:r>
            <a:endParaRPr lang="en-US" sz="235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4800600" cy="1234440"/>
          </a:xfrm>
          <a:prstGeom prst="rect">
            <a:avLst/>
          </a:prstGeom>
          <a:solidFill>
            <a:srgbClr val="DFEAFE"/>
          </a:solidFill>
          <a:ln w="12700">
            <a:solidFill>
              <a:srgbClr val="1D4ED8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Batı tıbbının yükselişi hangi kurumlarla ilişkilidir?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2148840"/>
            <a:ext cx="4800600" cy="1234440"/>
          </a:xfrm>
          <a:prstGeom prst="rect">
            <a:avLst/>
          </a:prstGeom>
          <a:solidFill>
            <a:srgbClr val="EDE9FE"/>
          </a:solidFill>
          <a:ln w="12700">
            <a:solidFill>
              <a:srgbClr val="1D4ED8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Cumhuriyet dönemi sağlık hizmetlerinde hangi hedefler öne çıkmıştır?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777240" y="4160520"/>
            <a:ext cx="4800600" cy="1234440"/>
          </a:xfrm>
          <a:prstGeom prst="rect">
            <a:avLst/>
          </a:prstGeom>
          <a:solidFill>
            <a:srgbClr val="DCFCE7"/>
          </a:solidFill>
          <a:ln w="12700">
            <a:solidFill>
              <a:srgbClr val="1D4ED8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Birinci basamak neden önemlidir?</a:t>
            </a:r>
            <a:endParaRPr lang="en-US" sz="1720" dirty="0"/>
          </a:p>
        </p:txBody>
      </p:sp>
      <p:sp>
        <p:nvSpPr>
          <p:cNvPr id="11" name="Text 9"/>
          <p:cNvSpPr/>
          <p:nvPr/>
        </p:nvSpPr>
        <p:spPr>
          <a:xfrm>
            <a:off x="6400800" y="4160520"/>
            <a:ext cx="4800600" cy="1234440"/>
          </a:xfrm>
          <a:prstGeom prst="rect">
            <a:avLst/>
          </a:prstGeom>
          <a:solidFill>
            <a:srgbClr val="FEF3C7"/>
          </a:solidFill>
          <a:ln w="12700">
            <a:solidFill>
              <a:srgbClr val="1D4ED8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Sağlık sistemini sosyolojik olarak hangi ölçütlerle değerlendiririz?</a:t>
            </a:r>
            <a:endParaRPr lang="en-US" sz="1720" dirty="0"/>
          </a:p>
        </p:txBody>
      </p:sp>
      <p:sp>
        <p:nvSpPr>
          <p:cNvPr id="12" name="Text 10"/>
          <p:cNvSpPr/>
          <p:nvPr/>
        </p:nvSpPr>
        <p:spPr>
          <a:xfrm>
            <a:off x="914400" y="5806440"/>
            <a:ext cx="1024128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1580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Kural: Cevap verirken en az bir kavram, bir örnek ve bir karşı-argüman kullanın.</a:t>
            </a:r>
            <a:endParaRPr lang="en-US" sz="1580" dirty="0"/>
          </a:p>
        </p:txBody>
      </p:sp>
    </p:spTree>
    <p:extLst>
      <p:ext uri="{BB962C8B-B14F-4D97-AF65-F5344CB8AC3E}">
        <p14:creationId xmlns:p14="http://schemas.microsoft.com/office/powerpoint/2010/main" val="4047937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14.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Özet ve kapanış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14/14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93776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haftadan kalan üç fikir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68680" y="2057400"/>
            <a:ext cx="5029200" cy="21945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Türkiye’de sağlık hizmetleri modernleşme, devlet örgütlenmesi ve toplumsal ihtiyaçlarla değişmiştir.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Birinci basamak, koruyucu hizmet ve süreklilik açısından temel düzeydir.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Sosyolojik değerlendirme erişim, hakkaniyet, kalite, güven ve tarihsel bağlamı birlikte ele alır.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25880" cy="292608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Çıkış bileti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92808"/>
            <a:ext cx="4800600" cy="1051560"/>
          </a:xfrm>
          <a:prstGeom prst="rect">
            <a:avLst/>
          </a:prstGeom>
          <a:solidFill>
            <a:srgbClr val="DFEAFE"/>
          </a:solidFill>
          <a:ln w="12700">
            <a:solidFill>
              <a:srgbClr val="1D4ED8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Türkiye’de sağlık hizmetlerini değerlendirirken kullanacağınız en önemli ölçütü gerekçesiyle yazın.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6400800" y="3657600"/>
            <a:ext cx="219456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sonraki haftaya hazırlık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92240" y="4114800"/>
            <a:ext cx="4754880" cy="12344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Dersin genel tekrarını yapın.</a:t>
            </a:r>
            <a:endParaRPr lang="en-US" sz="1650" dirty="0"/>
          </a:p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Her hafta için bir ana kavram ve bir örnek belirleyerek final çalışma kartı hazırlayın.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1113358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744</Words>
  <Application>Microsoft Office PowerPoint</Application>
  <PresentationFormat>Geniş ekran</PresentationFormat>
  <Paragraphs>118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Aslan</dc:creator>
  <cp:lastModifiedBy>Harun Aslan</cp:lastModifiedBy>
  <cp:revision>1</cp:revision>
  <dcterms:created xsi:type="dcterms:W3CDTF">2026-05-12T20:34:14Z</dcterms:created>
  <dcterms:modified xsi:type="dcterms:W3CDTF">2026-05-12T20:35:12Z</dcterms:modified>
</cp:coreProperties>
</file>