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6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E9C8D-24B1-425A-A79C-758F61F81235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FA39-6E73-4538-830B-30913654B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81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AFA39-6E73-4538-830B-30913654B82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552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2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23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85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462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778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33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10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48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44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73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19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DAA0-B051-4077-9812-2E2ACD75FDC8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F7DD1-DAD9-4C06-868B-1AD4400D39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10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smigazete.gov.tr/eskiler/2011/04/20110419-5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722829"/>
            <a:ext cx="11877472" cy="2387600"/>
          </a:xfrm>
        </p:spPr>
        <p:txBody>
          <a:bodyPr>
            <a:normAutofit/>
          </a:bodyPr>
          <a:lstStyle/>
          <a:p>
            <a:pPr lvl="0"/>
            <a:r>
              <a:rPr lang="tr-TR" b="1" dirty="0" err="1"/>
              <a:t>Yenidoğan</a:t>
            </a:r>
            <a:r>
              <a:rPr lang="tr-TR" b="1" dirty="0"/>
              <a:t> Hemşireliğine </a:t>
            </a:r>
            <a:r>
              <a:rPr lang="tr-TR" b="1" dirty="0" smtClean="0"/>
              <a:t>Giriş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345852" y="4838839"/>
            <a:ext cx="4435151" cy="1655762"/>
          </a:xfrm>
        </p:spPr>
        <p:txBody>
          <a:bodyPr/>
          <a:lstStyle/>
          <a:p>
            <a:r>
              <a:rPr lang="tr-TR" dirty="0" smtClean="0"/>
              <a:t>DR. ÖĞR. ÜYESİ GAMZE KAŞ ALAY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403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Dünyada ve Ülkemizde YD sağlığının durumu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2222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1257" y="494522"/>
            <a:ext cx="11728580" cy="605556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sz="3200" b="1" dirty="0" err="1">
                <a:solidFill>
                  <a:srgbClr val="FF0000"/>
                </a:solidFill>
              </a:rPr>
              <a:t>Yenidoğanların</a:t>
            </a:r>
            <a:r>
              <a:rPr lang="tr-TR" sz="3200" b="1" dirty="0">
                <a:solidFill>
                  <a:srgbClr val="FF0000"/>
                </a:solidFill>
              </a:rPr>
              <a:t> Türkiye ve Dünya </a:t>
            </a:r>
            <a:r>
              <a:rPr lang="tr-TR" sz="3200" b="1" dirty="0" smtClean="0">
                <a:solidFill>
                  <a:srgbClr val="FF0000"/>
                </a:solidFill>
              </a:rPr>
              <a:t>Popülasyonundaki Yeri</a:t>
            </a:r>
          </a:p>
          <a:p>
            <a:pPr marL="0" indent="0" algn="ctr">
              <a:buNone/>
            </a:pPr>
            <a:endParaRPr lang="tr-TR" b="1" dirty="0">
              <a:solidFill>
                <a:srgbClr val="FF0000"/>
              </a:solidFill>
            </a:endParaRPr>
          </a:p>
          <a:p>
            <a:pPr algn="just"/>
            <a:r>
              <a:rPr lang="tr-TR" dirty="0" smtClean="0"/>
              <a:t>Türkiye nüfusunun </a:t>
            </a:r>
            <a:r>
              <a:rPr lang="tr-TR" dirty="0"/>
              <a:t>%27,2’sini ç</a:t>
            </a:r>
            <a:r>
              <a:rPr lang="tr-TR" dirty="0" smtClean="0"/>
              <a:t>ocuk </a:t>
            </a:r>
            <a:r>
              <a:rPr lang="tr-TR" dirty="0"/>
              <a:t>(0-18 yaş aralığında) </a:t>
            </a:r>
            <a:r>
              <a:rPr lang="tr-TR" dirty="0" smtClean="0"/>
              <a:t>nüfus oluşturmaktadır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Tüm </a:t>
            </a:r>
            <a:r>
              <a:rPr lang="tr-TR" dirty="0" err="1"/>
              <a:t>yenidoğanların</a:t>
            </a:r>
            <a:r>
              <a:rPr lang="tr-TR" dirty="0"/>
              <a:t> %85’ini normal </a:t>
            </a:r>
            <a:r>
              <a:rPr lang="tr-TR" dirty="0" err="1"/>
              <a:t>yenidoğanlar</a:t>
            </a:r>
            <a:r>
              <a:rPr lang="tr-TR" dirty="0" smtClean="0"/>
              <a:t>,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%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15’ini ö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zel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bakım gerektiren </a:t>
            </a:r>
            <a:r>
              <a:rPr lang="tr-TR" dirty="0" err="1"/>
              <a:t>yenidoğanlar</a:t>
            </a:r>
            <a:r>
              <a:rPr lang="tr-TR" dirty="0"/>
              <a:t> oluşturur. </a:t>
            </a:r>
            <a:endParaRPr lang="tr-TR" dirty="0" smtClean="0"/>
          </a:p>
          <a:p>
            <a:pPr algn="just"/>
            <a:r>
              <a:rPr lang="tr-TR" dirty="0" smtClean="0"/>
              <a:t>DSÖ, </a:t>
            </a:r>
            <a:r>
              <a:rPr lang="tr-TR" dirty="0"/>
              <a:t>her ç</a:t>
            </a:r>
            <a:r>
              <a:rPr lang="tr-TR" dirty="0" smtClean="0"/>
              <a:t>ocuğun </a:t>
            </a:r>
            <a:r>
              <a:rPr lang="tr-TR" dirty="0"/>
              <a:t>hayatta kalmasını ve tam </a:t>
            </a:r>
            <a:r>
              <a:rPr lang="tr-TR" dirty="0" smtClean="0"/>
              <a:t>potansiyeline ulaşmasını </a:t>
            </a:r>
            <a:r>
              <a:rPr lang="tr-TR" dirty="0"/>
              <a:t>sağlayabilmek </a:t>
            </a:r>
            <a:r>
              <a:rPr lang="tr-TR" dirty="0" smtClean="0"/>
              <a:t>için </a:t>
            </a:r>
            <a:r>
              <a:rPr lang="tr-TR" dirty="0"/>
              <a:t>doğum anında ve </a:t>
            </a:r>
            <a:r>
              <a:rPr lang="tr-TR" dirty="0" smtClean="0"/>
              <a:t>yaşamın ilk </a:t>
            </a:r>
            <a:r>
              <a:rPr lang="tr-TR" dirty="0"/>
              <a:t>haftasında uygulanacak </a:t>
            </a:r>
            <a:r>
              <a:rPr lang="tr-TR" i="1" dirty="0">
                <a:solidFill>
                  <a:schemeClr val="accent2">
                    <a:lumMod val="75000"/>
                  </a:schemeClr>
                </a:solidFill>
              </a:rPr>
              <a:t>bakımın </a:t>
            </a:r>
            <a:r>
              <a:rPr lang="tr-TR" i="1" dirty="0" smtClean="0">
                <a:solidFill>
                  <a:schemeClr val="accent2">
                    <a:lumMod val="75000"/>
                  </a:schemeClr>
                </a:solidFill>
              </a:rPr>
              <a:t>iyileştirilmesi gerektiğini </a:t>
            </a:r>
            <a:r>
              <a:rPr lang="tr-TR" dirty="0" smtClean="0"/>
              <a:t>vurgulamaktadır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Dünyada </a:t>
            </a:r>
            <a:r>
              <a:rPr lang="tr-TR" dirty="0" err="1"/>
              <a:t>yenidoğanlarda</a:t>
            </a:r>
            <a:r>
              <a:rPr lang="tr-TR" dirty="0"/>
              <a:t> ve beş yaş </a:t>
            </a:r>
            <a:r>
              <a:rPr lang="tr-TR" dirty="0" smtClean="0"/>
              <a:t>altındaki </a:t>
            </a:r>
            <a:r>
              <a:rPr lang="tr-TR" dirty="0"/>
              <a:t>ç</a:t>
            </a:r>
            <a:r>
              <a:rPr lang="tr-TR" dirty="0" smtClean="0"/>
              <a:t>ocuklarda </a:t>
            </a:r>
            <a:r>
              <a:rPr lang="tr-TR" dirty="0"/>
              <a:t>ö</a:t>
            </a:r>
            <a:r>
              <a:rPr lang="tr-TR" dirty="0" smtClean="0"/>
              <a:t>nlenebilir ölümlerin </a:t>
            </a:r>
            <a:r>
              <a:rPr lang="tr-TR" dirty="0"/>
              <a:t>ve </a:t>
            </a:r>
            <a:r>
              <a:rPr lang="tr-TR" dirty="0" smtClean="0"/>
              <a:t>kötü </a:t>
            </a:r>
            <a:r>
              <a:rPr lang="tr-TR" dirty="0"/>
              <a:t>sağlık </a:t>
            </a:r>
            <a:r>
              <a:rPr lang="tr-TR" dirty="0" smtClean="0"/>
              <a:t>düzeyinin yüksek olması</a:t>
            </a:r>
            <a:r>
              <a:rPr lang="tr-TR" dirty="0"/>
              <a:t>, yetersiz sosyal ve ekonomik kalkınmanın </a:t>
            </a:r>
            <a:r>
              <a:rPr lang="tr-TR" dirty="0" smtClean="0"/>
              <a:t>göstergesi olarak kabul </a:t>
            </a:r>
            <a:r>
              <a:rPr lang="tr-TR" dirty="0"/>
              <a:t>edilmektedir. </a:t>
            </a:r>
            <a:endParaRPr lang="tr-TR" dirty="0" smtClean="0"/>
          </a:p>
          <a:p>
            <a:pPr algn="just"/>
            <a:r>
              <a:rPr lang="tr-TR" dirty="0" smtClean="0">
                <a:solidFill>
                  <a:srgbClr val="7030A0"/>
                </a:solidFill>
              </a:rPr>
              <a:t>Yoksulluk</a:t>
            </a:r>
            <a:r>
              <a:rPr lang="tr-TR" dirty="0">
                <a:solidFill>
                  <a:srgbClr val="7030A0"/>
                </a:solidFill>
              </a:rPr>
              <a:t>, yetersiz beslenme, temiz su </a:t>
            </a:r>
            <a:r>
              <a:rPr lang="tr-TR" dirty="0" smtClean="0">
                <a:solidFill>
                  <a:srgbClr val="7030A0"/>
                </a:solidFill>
              </a:rPr>
              <a:t>ve sanitasyona </a:t>
            </a:r>
            <a:r>
              <a:rPr lang="tr-TR" dirty="0">
                <a:solidFill>
                  <a:srgbClr val="7030A0"/>
                </a:solidFill>
              </a:rPr>
              <a:t>yetersiz erişim, kaliteli sağlık hizmetlerine </a:t>
            </a:r>
            <a:r>
              <a:rPr lang="tr-TR" dirty="0" smtClean="0">
                <a:solidFill>
                  <a:srgbClr val="7030A0"/>
                </a:solidFill>
              </a:rPr>
              <a:t>yetersiz erişim</a:t>
            </a:r>
            <a:r>
              <a:rPr lang="tr-TR" dirty="0">
                <a:solidFill>
                  <a:srgbClr val="7030A0"/>
                </a:solidFill>
              </a:rPr>
              <a:t>, </a:t>
            </a:r>
            <a:r>
              <a:rPr lang="tr-TR" dirty="0" smtClean="0"/>
              <a:t>ölüm </a:t>
            </a:r>
            <a:r>
              <a:rPr lang="tr-TR" dirty="0"/>
              <a:t>hızı ile ilişkili ö</a:t>
            </a:r>
            <a:r>
              <a:rPr lang="tr-TR" dirty="0" smtClean="0"/>
              <a:t>nemli faktörler </a:t>
            </a:r>
            <a:r>
              <a:rPr lang="tr-TR" dirty="0"/>
              <a:t>olarak bildirilmektedir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5048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314" y="253157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b="1" dirty="0"/>
              <a:t>Türkiye ve Dünyadaki </a:t>
            </a:r>
            <a:r>
              <a:rPr lang="tr-TR" b="1" dirty="0" err="1"/>
              <a:t>Yenidoğan</a:t>
            </a:r>
            <a:r>
              <a:rPr lang="tr-TR" b="1" dirty="0"/>
              <a:t> </a:t>
            </a:r>
            <a:r>
              <a:rPr lang="tr-TR" b="1" dirty="0" smtClean="0"/>
              <a:t>Ölümleri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7045" y="1690688"/>
            <a:ext cx="11716139" cy="4952708"/>
          </a:xfrm>
        </p:spPr>
        <p:txBody>
          <a:bodyPr>
            <a:noAutofit/>
          </a:bodyPr>
          <a:lstStyle/>
          <a:p>
            <a:pPr algn="just"/>
            <a:r>
              <a:rPr lang="tr-TR" dirty="0" smtClean="0"/>
              <a:t>Dünyada yıllık </a:t>
            </a:r>
            <a:r>
              <a:rPr lang="tr-TR" dirty="0" err="1" smtClean="0"/>
              <a:t>yenidoğan</a:t>
            </a:r>
            <a:r>
              <a:rPr lang="tr-TR" dirty="0" smtClean="0"/>
              <a:t> doğumu 130 milyon, yıllık </a:t>
            </a:r>
            <a:r>
              <a:rPr lang="tr-TR" dirty="0" err="1" smtClean="0"/>
              <a:t>yenidoğan</a:t>
            </a:r>
            <a:r>
              <a:rPr lang="tr-TR" dirty="0" smtClean="0"/>
              <a:t> ölümü 4 milyon olarak bildirilmektedir. </a:t>
            </a:r>
          </a:p>
          <a:p>
            <a:pPr algn="just"/>
            <a:r>
              <a:rPr lang="tr-TR" dirty="0" smtClean="0"/>
              <a:t>Dünyada her gün yaklaşık 810 kadın gebelik ve doğumla ilgili </a:t>
            </a:r>
            <a:r>
              <a:rPr lang="tr-TR" dirty="0"/>
              <a:t>ö</a:t>
            </a:r>
            <a:r>
              <a:rPr lang="tr-TR" dirty="0" smtClean="0"/>
              <a:t>nlenebilir nedenlerden ölmekte ve yaklaşık 7000’den fazla bebek ölü doğmaktadır. </a:t>
            </a:r>
          </a:p>
          <a:p>
            <a:pPr algn="just"/>
            <a:r>
              <a:rPr lang="tr-TR" dirty="0" smtClean="0"/>
              <a:t>UNICEF raporuna göre düşük gelirli ülkelerde </a:t>
            </a:r>
            <a:r>
              <a:rPr lang="tr-TR" dirty="0" err="1" smtClean="0"/>
              <a:t>yenidoğan</a:t>
            </a:r>
            <a:r>
              <a:rPr lang="tr-TR" dirty="0" smtClean="0"/>
              <a:t> bebekler arasında ortalama ölüm hızı 1000/27, yüksek gelir grubundaki </a:t>
            </a:r>
            <a:r>
              <a:rPr lang="tr-TR" dirty="0"/>
              <a:t>ü</a:t>
            </a:r>
            <a:r>
              <a:rPr lang="tr-TR" dirty="0" smtClean="0"/>
              <a:t>lkelerde ise 1000/3 olarak bildirilmiştir. </a:t>
            </a:r>
          </a:p>
          <a:p>
            <a:pPr algn="just"/>
            <a:r>
              <a:rPr lang="tr-TR" dirty="0" smtClean="0"/>
              <a:t>Dünyanın en riskli bölgelerinde doğan bebeklerin </a:t>
            </a:r>
            <a:r>
              <a:rPr lang="tr-TR" dirty="0"/>
              <a:t>ö</a:t>
            </a:r>
            <a:r>
              <a:rPr lang="tr-TR" dirty="0" smtClean="0"/>
              <a:t>lme ihtimalinin, en güvenli bölgelerde doğan bebeklerin </a:t>
            </a:r>
            <a:r>
              <a:rPr lang="tr-TR" dirty="0"/>
              <a:t>ö</a:t>
            </a:r>
            <a:r>
              <a:rPr lang="tr-TR" dirty="0" smtClean="0"/>
              <a:t>lme ihtimalinden 50 kat daha yüksek olduğu ifade edilmektedir.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9740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0630" y="326570"/>
            <a:ext cx="11709918" cy="6438124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Dünyada</a:t>
            </a:r>
            <a:r>
              <a:rPr lang="tr-TR" dirty="0"/>
              <a:t>; erken doğum ve </a:t>
            </a:r>
            <a:r>
              <a:rPr lang="tr-TR" dirty="0" err="1"/>
              <a:t>intrapartum</a:t>
            </a:r>
            <a:r>
              <a:rPr lang="tr-TR" dirty="0"/>
              <a:t> ile ilgili </a:t>
            </a:r>
            <a:r>
              <a:rPr lang="tr-TR" dirty="0" smtClean="0"/>
              <a:t>komplikasyonların yanı </a:t>
            </a:r>
            <a:r>
              <a:rPr lang="tr-TR" dirty="0"/>
              <a:t>sıra </a:t>
            </a:r>
            <a:r>
              <a:rPr lang="tr-TR" dirty="0" err="1" smtClean="0">
                <a:solidFill>
                  <a:srgbClr val="7030A0"/>
                </a:solidFill>
              </a:rPr>
              <a:t>pnömoni</a:t>
            </a:r>
            <a:r>
              <a:rPr lang="tr-TR" dirty="0">
                <a:solidFill>
                  <a:srgbClr val="7030A0"/>
                </a:solidFill>
              </a:rPr>
              <a:t>, ishal, sıtma ve bulaşıcı </a:t>
            </a:r>
            <a:r>
              <a:rPr lang="tr-TR" dirty="0" smtClean="0">
                <a:solidFill>
                  <a:srgbClr val="7030A0"/>
                </a:solidFill>
              </a:rPr>
              <a:t>hastalıkların</a:t>
            </a:r>
            <a:r>
              <a:rPr lang="tr-TR" dirty="0" smtClean="0"/>
              <a:t>, beş </a:t>
            </a:r>
            <a:r>
              <a:rPr lang="tr-TR" dirty="0"/>
              <a:t>yaş altı </a:t>
            </a:r>
            <a:r>
              <a:rPr lang="tr-TR" dirty="0" smtClean="0"/>
              <a:t>ölümlerin </a:t>
            </a:r>
            <a:r>
              <a:rPr lang="tr-TR" dirty="0"/>
              <a:t>ö</a:t>
            </a:r>
            <a:r>
              <a:rPr lang="tr-TR" dirty="0" smtClean="0"/>
              <a:t>nde </a:t>
            </a:r>
            <a:r>
              <a:rPr lang="tr-TR" dirty="0"/>
              <a:t>gelen nedeni olduğu </a:t>
            </a:r>
            <a:r>
              <a:rPr lang="tr-TR" dirty="0" smtClean="0"/>
              <a:t>bildirilmektedir. </a:t>
            </a:r>
          </a:p>
          <a:p>
            <a:pPr algn="just"/>
            <a:r>
              <a:rPr lang="tr-TR" dirty="0" smtClean="0"/>
              <a:t>Bu </a:t>
            </a:r>
            <a:r>
              <a:rPr lang="tr-TR" dirty="0"/>
              <a:t>ö</a:t>
            </a:r>
            <a:r>
              <a:rPr lang="tr-TR" dirty="0" smtClean="0"/>
              <a:t>nemli ilerlemeye rağmen</a:t>
            </a:r>
            <a:r>
              <a:rPr lang="tr-TR" dirty="0"/>
              <a:t>, ç</a:t>
            </a:r>
            <a:r>
              <a:rPr lang="tr-TR" dirty="0" smtClean="0"/>
              <a:t>ocukların </a:t>
            </a:r>
            <a:r>
              <a:rPr lang="tr-TR" dirty="0"/>
              <a:t>hayatta kalmasının iyileştirilmesi hala </a:t>
            </a:r>
            <a:r>
              <a:rPr lang="tr-TR" dirty="0" err="1" smtClean="0"/>
              <a:t>aciliyetini</a:t>
            </a:r>
            <a:r>
              <a:rPr lang="tr-TR" dirty="0"/>
              <a:t> </a:t>
            </a:r>
            <a:r>
              <a:rPr lang="tr-TR" dirty="0" smtClean="0"/>
              <a:t>koruyan </a:t>
            </a:r>
            <a:r>
              <a:rPr lang="tr-TR" dirty="0"/>
              <a:t>bir konudur. </a:t>
            </a:r>
            <a:endParaRPr lang="tr-TR" dirty="0" smtClean="0"/>
          </a:p>
          <a:p>
            <a:pPr algn="just"/>
            <a:r>
              <a:rPr lang="tr-TR" dirty="0" smtClean="0"/>
              <a:t>Sadece </a:t>
            </a:r>
            <a:r>
              <a:rPr lang="tr-TR" dirty="0"/>
              <a:t>2019 yılında her </a:t>
            </a:r>
            <a:r>
              <a:rPr lang="tr-TR" dirty="0" smtClean="0"/>
              <a:t>gün yaklaşık 14.000 </a:t>
            </a:r>
            <a:r>
              <a:rPr lang="tr-TR" dirty="0"/>
              <a:t>beş yaş altı ç</a:t>
            </a:r>
            <a:r>
              <a:rPr lang="tr-TR" dirty="0" smtClean="0"/>
              <a:t>ocuk ölümü meydana </a:t>
            </a:r>
            <a:r>
              <a:rPr lang="tr-TR" dirty="0"/>
              <a:t>gelmiştir ve </a:t>
            </a:r>
            <a:r>
              <a:rPr lang="tr-TR" dirty="0" smtClean="0"/>
              <a:t>ölüm nedenleri arasında </a:t>
            </a:r>
            <a:r>
              <a:rPr lang="tr-TR" dirty="0"/>
              <a:t>ö</a:t>
            </a:r>
            <a:r>
              <a:rPr lang="tr-TR" dirty="0" smtClean="0"/>
              <a:t>nlenebilir </a:t>
            </a:r>
            <a:r>
              <a:rPr lang="tr-TR" dirty="0"/>
              <a:t>nedenler ilk sıralarda yer almıştır</a:t>
            </a:r>
            <a:r>
              <a:rPr lang="tr-TR" dirty="0" smtClean="0"/>
              <a:t>.</a:t>
            </a:r>
          </a:p>
          <a:p>
            <a:pPr algn="just"/>
            <a:r>
              <a:rPr lang="tr-TR" dirty="0">
                <a:solidFill>
                  <a:srgbClr val="FF0000"/>
                </a:solidFill>
              </a:rPr>
              <a:t>Ç</a:t>
            </a:r>
            <a:r>
              <a:rPr lang="tr-TR" dirty="0" smtClean="0">
                <a:solidFill>
                  <a:srgbClr val="FF0000"/>
                </a:solidFill>
              </a:rPr>
              <a:t>ocukluk </a:t>
            </a:r>
            <a:r>
              <a:rPr lang="tr-TR" dirty="0">
                <a:solidFill>
                  <a:srgbClr val="FF0000"/>
                </a:solidFill>
              </a:rPr>
              <a:t>ç</a:t>
            </a:r>
            <a:r>
              <a:rPr lang="tr-TR" dirty="0" smtClean="0">
                <a:solidFill>
                  <a:srgbClr val="FF0000"/>
                </a:solidFill>
              </a:rPr>
              <a:t>ağında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smtClean="0">
                <a:solidFill>
                  <a:srgbClr val="FF0000"/>
                </a:solidFill>
              </a:rPr>
              <a:t>ölüm </a:t>
            </a:r>
            <a:r>
              <a:rPr lang="tr-TR" dirty="0">
                <a:solidFill>
                  <a:srgbClr val="FF0000"/>
                </a:solidFill>
              </a:rPr>
              <a:t>riski yaşamın ilk 28 </a:t>
            </a:r>
            <a:r>
              <a:rPr lang="tr-TR" dirty="0" smtClean="0">
                <a:solidFill>
                  <a:srgbClr val="FF0000"/>
                </a:solidFill>
              </a:rPr>
              <a:t>gününde </a:t>
            </a:r>
            <a:r>
              <a:rPr lang="tr-TR" dirty="0">
                <a:solidFill>
                  <a:srgbClr val="FF0000"/>
                </a:solidFill>
              </a:rPr>
              <a:t>en </a:t>
            </a:r>
            <a:r>
              <a:rPr lang="tr-TR" dirty="0" smtClean="0">
                <a:solidFill>
                  <a:srgbClr val="FF0000"/>
                </a:solidFill>
              </a:rPr>
              <a:t>yüksektir. </a:t>
            </a:r>
          </a:p>
          <a:p>
            <a:pPr algn="just"/>
            <a:r>
              <a:rPr lang="tr-TR" dirty="0" smtClean="0"/>
              <a:t>2019 </a:t>
            </a:r>
            <a:r>
              <a:rPr lang="tr-TR" dirty="0"/>
              <a:t>yılında her </a:t>
            </a:r>
            <a:r>
              <a:rPr lang="tr-TR" dirty="0" smtClean="0"/>
              <a:t>gün </a:t>
            </a:r>
            <a:r>
              <a:rPr lang="tr-TR" dirty="0"/>
              <a:t>1 aylıktan </a:t>
            </a:r>
            <a:r>
              <a:rPr lang="tr-TR" dirty="0" smtClean="0"/>
              <a:t>küçük </a:t>
            </a:r>
            <a:r>
              <a:rPr lang="tr-TR" dirty="0"/>
              <a:t>yaklaşık 6.700 </a:t>
            </a:r>
            <a:r>
              <a:rPr lang="tr-TR" dirty="0" smtClean="0"/>
              <a:t>bebeğin öldüğü bildirilmektedir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Her </a:t>
            </a:r>
            <a:r>
              <a:rPr lang="tr-TR" dirty="0"/>
              <a:t>yıl 2 milyon bebek </a:t>
            </a:r>
            <a:r>
              <a:rPr lang="tr-TR" dirty="0" smtClean="0"/>
              <a:t>ölü doğmaktadır. </a:t>
            </a:r>
          </a:p>
        </p:txBody>
      </p:sp>
    </p:spTree>
    <p:extLst>
      <p:ext uri="{BB962C8B-B14F-4D97-AF65-F5344CB8AC3E}">
        <p14:creationId xmlns:p14="http://schemas.microsoft.com/office/powerpoint/2010/main" val="1360476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4605" y="662473"/>
            <a:ext cx="11775232" cy="5962261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1990’da </a:t>
            </a:r>
            <a:r>
              <a:rPr lang="tr-TR" dirty="0"/>
              <a:t>beş yaş altı </a:t>
            </a:r>
            <a:r>
              <a:rPr lang="tr-TR" dirty="0" smtClean="0"/>
              <a:t>ölümlerin </a:t>
            </a:r>
            <a:r>
              <a:rPr lang="tr-TR" dirty="0"/>
              <a:t>%</a:t>
            </a:r>
            <a:r>
              <a:rPr lang="tr-TR" dirty="0" smtClean="0"/>
              <a:t>40’ı </a:t>
            </a:r>
            <a:r>
              <a:rPr lang="tr-TR" dirty="0" err="1" smtClean="0"/>
              <a:t>yenidoğan</a:t>
            </a:r>
            <a:r>
              <a:rPr lang="tr-TR" dirty="0" smtClean="0"/>
              <a:t> döneminde </a:t>
            </a:r>
            <a:r>
              <a:rPr lang="tr-TR" dirty="0"/>
              <a:t>iken 2019’da bu oranın %47’ye </a:t>
            </a:r>
            <a:r>
              <a:rPr lang="tr-TR" dirty="0" smtClean="0"/>
              <a:t>yükseldiği bildirilmektedir</a:t>
            </a:r>
            <a:r>
              <a:rPr lang="tr-TR" dirty="0"/>
              <a:t>. </a:t>
            </a:r>
            <a:endParaRPr lang="tr-TR" dirty="0" smtClean="0">
              <a:solidFill>
                <a:srgbClr val="FF0000"/>
              </a:solidFill>
            </a:endParaRPr>
          </a:p>
          <a:p>
            <a:pPr algn="just"/>
            <a:r>
              <a:rPr lang="tr-TR" dirty="0" smtClean="0"/>
              <a:t>Yani </a:t>
            </a:r>
            <a:r>
              <a:rPr lang="tr-TR" dirty="0"/>
              <a:t>beş yaş altı </a:t>
            </a:r>
            <a:r>
              <a:rPr lang="tr-TR" dirty="0" smtClean="0"/>
              <a:t>ölüm </a:t>
            </a:r>
            <a:r>
              <a:rPr lang="tr-TR" dirty="0"/>
              <a:t>hızı 1990’lı yıllara </a:t>
            </a:r>
            <a:r>
              <a:rPr lang="tr-TR" dirty="0" smtClean="0"/>
              <a:t>nazaran azalırken</a:t>
            </a:r>
            <a:r>
              <a:rPr lang="tr-TR" dirty="0"/>
              <a:t>, beş yaş altı </a:t>
            </a:r>
            <a:r>
              <a:rPr lang="tr-TR" dirty="0" smtClean="0"/>
              <a:t>ölümlerinin içindeki </a:t>
            </a: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smtClean="0"/>
              <a:t>ölümlerinin yüzdesi </a:t>
            </a:r>
            <a:r>
              <a:rPr lang="tr-TR" dirty="0"/>
              <a:t>artmıştır. </a:t>
            </a:r>
            <a:endParaRPr lang="tr-TR" dirty="0" smtClean="0"/>
          </a:p>
          <a:p>
            <a:pPr algn="just"/>
            <a:r>
              <a:rPr lang="tr-TR" dirty="0" smtClean="0"/>
              <a:t>Bu da </a:t>
            </a:r>
            <a:r>
              <a:rPr lang="tr-TR" dirty="0" err="1" smtClean="0"/>
              <a:t>yenidoğan</a:t>
            </a:r>
            <a:r>
              <a:rPr lang="tr-TR" dirty="0" smtClean="0"/>
              <a:t> dönemine gösterilmesi gereken hassasiyeti yansıtmaktadır. </a:t>
            </a:r>
          </a:p>
          <a:p>
            <a:pPr marL="0" indent="0" algn="just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	</a:t>
            </a: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sz="3200" dirty="0" smtClean="0">
                <a:solidFill>
                  <a:srgbClr val="FF0000"/>
                </a:solidFill>
              </a:rPr>
              <a:t>Peki </a:t>
            </a:r>
            <a:r>
              <a:rPr lang="tr-TR" sz="3200" dirty="0">
                <a:solidFill>
                  <a:srgbClr val="FF0000"/>
                </a:solidFill>
              </a:rPr>
              <a:t>neden???</a:t>
            </a:r>
          </a:p>
          <a:p>
            <a:pPr algn="just"/>
            <a:endParaRPr lang="tr-TR" dirty="0" smtClean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751" y="3855097"/>
            <a:ext cx="2561352" cy="254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631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5193" y="503854"/>
            <a:ext cx="11374016" cy="6214188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TUIK </a:t>
            </a:r>
            <a:r>
              <a:rPr lang="tr-TR" dirty="0"/>
              <a:t>2019 yılı </a:t>
            </a:r>
            <a:r>
              <a:rPr lang="tr-TR" dirty="0" smtClean="0"/>
              <a:t>verilerinde;</a:t>
            </a:r>
          </a:p>
          <a:p>
            <a:pPr algn="just"/>
            <a:r>
              <a:rPr lang="tr-TR" dirty="0" smtClean="0"/>
              <a:t>Türkiye’de </a:t>
            </a:r>
            <a:r>
              <a:rPr lang="tr-TR" dirty="0"/>
              <a:t>bebek ölüm </a:t>
            </a:r>
            <a:r>
              <a:rPr lang="tr-TR" dirty="0" smtClean="0"/>
              <a:t>hızı </a:t>
            </a:r>
            <a:r>
              <a:rPr lang="tr-TR" dirty="0"/>
              <a:t>1000/9,1’e </a:t>
            </a:r>
            <a:endParaRPr lang="tr-TR" dirty="0" smtClean="0"/>
          </a:p>
          <a:p>
            <a:pPr algn="just"/>
            <a:r>
              <a:rPr lang="tr-TR" dirty="0" smtClean="0"/>
              <a:t>Beş </a:t>
            </a:r>
            <a:r>
              <a:rPr lang="tr-TR" dirty="0"/>
              <a:t>yaş altı ölüm </a:t>
            </a:r>
            <a:r>
              <a:rPr lang="tr-TR" dirty="0" smtClean="0"/>
              <a:t>hızı 1000/11,2’ye </a:t>
            </a:r>
            <a:r>
              <a:rPr lang="tr-TR" dirty="0"/>
              <a:t>düşmüştür.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2021 Sağlık </a:t>
            </a:r>
            <a:r>
              <a:rPr lang="tr-TR" dirty="0"/>
              <a:t>İstatistikleri Yıllığı’na </a:t>
            </a:r>
            <a:r>
              <a:rPr lang="tr-TR" dirty="0" smtClean="0"/>
              <a:t>göre </a:t>
            </a:r>
            <a:r>
              <a:rPr lang="tr-TR" dirty="0"/>
              <a:t>bebek </a:t>
            </a:r>
            <a:r>
              <a:rPr lang="tr-TR" dirty="0" smtClean="0"/>
              <a:t>ölüm </a:t>
            </a:r>
            <a:r>
              <a:rPr lang="tr-TR" dirty="0"/>
              <a:t>hızının son beş yılın en </a:t>
            </a:r>
            <a:r>
              <a:rPr lang="tr-TR" dirty="0" smtClean="0"/>
              <a:t>düşük </a:t>
            </a:r>
            <a:r>
              <a:rPr lang="tr-TR" dirty="0"/>
              <a:t>seviyesinde olduğu bildirilmiştir. </a:t>
            </a:r>
          </a:p>
          <a:p>
            <a:pPr algn="just"/>
            <a:r>
              <a:rPr lang="tr-TR" dirty="0" smtClean="0"/>
              <a:t>bebek </a:t>
            </a:r>
            <a:r>
              <a:rPr lang="tr-TR" dirty="0"/>
              <a:t>ölüm hızı 1.000 canlı doğumda </a:t>
            </a:r>
            <a:r>
              <a:rPr lang="tr-TR" dirty="0" smtClean="0"/>
              <a:t>6,4’e </a:t>
            </a:r>
          </a:p>
          <a:p>
            <a:pPr algn="just"/>
            <a:r>
              <a:rPr lang="tr-TR" dirty="0" err="1" smtClean="0"/>
              <a:t>neonatal</a:t>
            </a:r>
            <a:r>
              <a:rPr lang="tr-TR" dirty="0" smtClean="0"/>
              <a:t> </a:t>
            </a:r>
            <a:r>
              <a:rPr lang="tr-TR" dirty="0"/>
              <a:t>ölüm hızı 1.000 canlı doğumda 3,6’ya </a:t>
            </a:r>
            <a:endParaRPr lang="tr-TR" dirty="0" smtClean="0"/>
          </a:p>
          <a:p>
            <a:pPr algn="just"/>
            <a:r>
              <a:rPr lang="tr-TR" dirty="0" smtClean="0"/>
              <a:t>beş </a:t>
            </a:r>
            <a:r>
              <a:rPr lang="tr-TR" dirty="0"/>
              <a:t>yaş altı ölüm hızı 1.000 canlı doğumda 8,4’e </a:t>
            </a:r>
            <a:r>
              <a:rPr lang="tr-TR" dirty="0" smtClean="0"/>
              <a:t>gerilemiştir.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8183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353008" y="31406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6000" dirty="0" smtClean="0"/>
              <a:t>KAYNAKLAR</a:t>
            </a:r>
            <a:endParaRPr lang="tr-TR" sz="6000" dirty="0"/>
          </a:p>
        </p:txBody>
      </p:sp>
      <p:sp>
        <p:nvSpPr>
          <p:cNvPr id="2" name="Dikdörtgen 1"/>
          <p:cNvSpPr/>
          <p:nvPr/>
        </p:nvSpPr>
        <p:spPr>
          <a:xfrm>
            <a:off x="155642" y="2864079"/>
            <a:ext cx="1183856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1-Dağoğlu T,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Görak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G (2002). Temel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Neonatoloji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ve Hemşirelik İlkeleri. 2- Törüner E.K,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Büyükgönenç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L.(2012). Çocuk Sağlığı Temel Hemşirelik Yaklaşımları. Göktuğ Yayıncılık. 3-Yiğit R.(2009). Çocukluk Dönemlerinde Büyüme ve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Gelişme.Sistem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Ofset, Ankara. 4- Çavuşoğlu H (2015). Çocuk Sağlığı ve Hastalıkları Hemşireliği. 1-2 cilt. Sistem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Ofset,Ankara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. 5.Savaşer S, Yıldız S (2009).Hemşireler için Çocuk Sağlığı ve Hastalıkları Öğrenim Rehberi. İstanbul Medikal Yayıncılık., İstanbul 6. Marilyn J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Hockenberry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, David Wilson,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Catherine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Jackson (Editor).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Wong's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Nursing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Care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of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Infants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and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Children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Mosby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) –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Hardcover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(2006). 7-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Conk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Z,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Başbakkal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Z, Bal Yılmaz H, </a:t>
            </a:r>
            <a:r>
              <a:rPr lang="tr-TR" dirty="0" err="1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Bolışık</a:t>
            </a:r>
            <a:r>
              <a:rPr lang="tr-TR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B. editörler. (2013). Pediatri Hemşireliği. Akademisyen Kitabevi.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1006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2412" y="141190"/>
            <a:ext cx="10515600" cy="1325563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tr-TR" dirty="0" err="1" smtClean="0"/>
              <a:t>Yenidoğan</a:t>
            </a:r>
            <a:r>
              <a:rPr lang="tr-TR" dirty="0" smtClean="0"/>
              <a:t> hemşireliği,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2596" y="1576872"/>
            <a:ext cx="11775233" cy="511317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Y</a:t>
            </a:r>
            <a:r>
              <a:rPr lang="es-ES" dirty="0" smtClean="0"/>
              <a:t>enidoğan </a:t>
            </a:r>
            <a:r>
              <a:rPr lang="es-ES" dirty="0"/>
              <a:t>ve ailesinin </a:t>
            </a:r>
            <a:r>
              <a:rPr lang="es-ES" dirty="0" smtClean="0"/>
              <a:t>güvenli</a:t>
            </a:r>
            <a:r>
              <a:rPr lang="tr-TR" dirty="0" smtClean="0"/>
              <a:t> ve </a:t>
            </a:r>
            <a:r>
              <a:rPr lang="tr-TR" dirty="0"/>
              <a:t>etkili bakımının sağlanması amacıyla geniş </a:t>
            </a:r>
            <a:r>
              <a:rPr lang="tr-TR" dirty="0" smtClean="0"/>
              <a:t>bilgi ve </a:t>
            </a:r>
            <a:r>
              <a:rPr lang="tr-TR" dirty="0"/>
              <a:t>beceri yelpazesi gerektirdiği için nitelikli </a:t>
            </a:r>
            <a:r>
              <a:rPr lang="tr-TR" dirty="0" smtClean="0"/>
              <a:t>hemşirelerin seçebilecekleri </a:t>
            </a:r>
            <a:r>
              <a:rPr lang="tr-TR" dirty="0"/>
              <a:t>bir uzmanlık </a:t>
            </a:r>
            <a:r>
              <a:rPr lang="tr-TR" dirty="0" smtClean="0"/>
              <a:t>alanıdır.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Kuramsal </a:t>
            </a:r>
            <a:r>
              <a:rPr lang="tr-TR" dirty="0"/>
              <a:t>olarak, hemşirenin rolleri;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bakım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verici, tedavi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edici, eğitici, danışmanlık, savunucu, karar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verici, </a:t>
            </a:r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rehabilite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edici, araştırmacı, yönetici-lider ve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iletişim işbirliği sağlama </a:t>
            </a:r>
            <a:r>
              <a:rPr lang="tr-TR" dirty="0"/>
              <a:t>gibi oldukça kapsamlı işlevleri </a:t>
            </a:r>
            <a:r>
              <a:rPr lang="tr-TR" dirty="0" smtClean="0"/>
              <a:t>içermektedir.</a:t>
            </a:r>
          </a:p>
          <a:p>
            <a:pPr marL="0" indent="0">
              <a:buNone/>
            </a:pPr>
            <a:r>
              <a:rPr lang="tr-TR" b="1" dirty="0" err="1" smtClean="0"/>
              <a:t>Yenidoğan</a:t>
            </a:r>
            <a:r>
              <a:rPr lang="tr-TR" b="1" dirty="0" smtClean="0"/>
              <a:t> </a:t>
            </a:r>
            <a:r>
              <a:rPr lang="tr-TR" b="1" dirty="0"/>
              <a:t>hemşiresi;</a:t>
            </a:r>
          </a:p>
          <a:p>
            <a:r>
              <a:rPr lang="tr-TR" dirty="0"/>
              <a:t> </a:t>
            </a:r>
            <a:r>
              <a:rPr lang="tr-TR" dirty="0" err="1"/>
              <a:t>yenidoğana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bireyselleştirilmiş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gelişimsel destekleyici ve aile merkezli bakım </a:t>
            </a:r>
            <a:r>
              <a:rPr lang="tr-TR" dirty="0"/>
              <a:t>vermekten sorumlu olan </a:t>
            </a:r>
            <a:r>
              <a:rPr lang="tr-TR" dirty="0" err="1"/>
              <a:t>multidisipliner</a:t>
            </a:r>
            <a:r>
              <a:rPr lang="tr-TR" dirty="0"/>
              <a:t> ekip üyesidir. </a:t>
            </a:r>
          </a:p>
          <a:p>
            <a:r>
              <a:rPr lang="tr-TR" dirty="0"/>
              <a:t>Bu sorumlulukları yerine getirirken, ileri klinik ve etik karar verme, eleştirel düşünme, danışmanlık becerilerinden, kanıta dayalı uygulamalar ve teknolojiden yararlanmaktadır.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103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tr-TR" dirty="0" smtClean="0"/>
              <a:t>MODERN HEMŞİRELİK ROLLERİ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1257" y="1825624"/>
            <a:ext cx="11663265" cy="47337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1</a:t>
            </a:r>
            <a:r>
              <a:rPr lang="tr-TR" dirty="0">
                <a:solidFill>
                  <a:srgbClr val="FF0000"/>
                </a:solidFill>
              </a:rPr>
              <a:t>. BAKIM VERİCİ ROLÜ</a:t>
            </a:r>
          </a:p>
          <a:p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/>
              <a:t>hemşiresi </a:t>
            </a:r>
            <a:r>
              <a:rPr lang="tr-TR" dirty="0" err="1" smtClean="0"/>
              <a:t>yenidoğanların</a:t>
            </a:r>
            <a:r>
              <a:rPr lang="tr-TR" dirty="0" smtClean="0"/>
              <a:t> fiziksel</a:t>
            </a:r>
            <a:r>
              <a:rPr lang="tr-TR" dirty="0"/>
              <a:t>, sosyal, duygusal ve gelişimsel durumuna </a:t>
            </a:r>
            <a:r>
              <a:rPr lang="tr-TR" dirty="0" smtClean="0"/>
              <a:t>göre gerekli </a:t>
            </a:r>
            <a:r>
              <a:rPr lang="tr-TR" dirty="0"/>
              <a:t>tedavi ve bakım girişimlerini yaparak </a:t>
            </a:r>
            <a:r>
              <a:rPr lang="tr-TR" dirty="0" err="1" smtClean="0"/>
              <a:t>yenidoğan</a:t>
            </a:r>
            <a:r>
              <a:rPr lang="tr-TR" dirty="0" smtClean="0"/>
              <a:t> ve </a:t>
            </a:r>
            <a:r>
              <a:rPr lang="tr-TR" dirty="0"/>
              <a:t>ailesinin iyileşme sürecine katkı </a:t>
            </a:r>
            <a:r>
              <a:rPr lang="tr-TR" dirty="0" smtClean="0"/>
              <a:t>verir.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2. SAVUNUCU ROLÜ</a:t>
            </a:r>
          </a:p>
          <a:p>
            <a:r>
              <a:rPr lang="tr-TR" dirty="0"/>
              <a:t>Bakım verdiği </a:t>
            </a:r>
            <a:r>
              <a:rPr lang="tr-TR" dirty="0" err="1"/>
              <a:t>yenidoğan</a:t>
            </a:r>
            <a:r>
              <a:rPr lang="tr-TR" dirty="0"/>
              <a:t> ve ailesinin çıkarlarını </a:t>
            </a:r>
            <a:r>
              <a:rPr lang="tr-TR" dirty="0" smtClean="0"/>
              <a:t>gözeterek ve </a:t>
            </a:r>
            <a:r>
              <a:rPr lang="tr-TR" dirty="0"/>
              <a:t>bilgilendirerek ekip işbirliği içerisinde </a:t>
            </a:r>
            <a:r>
              <a:rPr lang="tr-TR" dirty="0" smtClean="0"/>
              <a:t>karar vermelerine </a:t>
            </a:r>
            <a:r>
              <a:rPr lang="tr-TR" dirty="0"/>
              <a:t>destek olur ve </a:t>
            </a:r>
            <a:r>
              <a:rPr lang="tr-TR" dirty="0" err="1"/>
              <a:t>yenidoğan</a:t>
            </a:r>
            <a:r>
              <a:rPr lang="tr-TR" dirty="0"/>
              <a:t> haklarının </a:t>
            </a:r>
            <a:r>
              <a:rPr lang="tr-TR" dirty="0" smtClean="0"/>
              <a:t>korunmasına yardım </a:t>
            </a:r>
            <a:r>
              <a:rPr lang="tr-TR" dirty="0"/>
              <a:t>ederek çocuk için güvenli bir </a:t>
            </a:r>
            <a:r>
              <a:rPr lang="tr-TR" dirty="0" smtClean="0"/>
              <a:t>çevre oluşmasını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8803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3265" y="531845"/>
            <a:ext cx="11541968" cy="61208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3. EĞİTİCİ </a:t>
            </a:r>
            <a:r>
              <a:rPr lang="tr-TR" dirty="0">
                <a:solidFill>
                  <a:srgbClr val="FF0000"/>
                </a:solidFill>
              </a:rPr>
              <a:t>ROLÜ</a:t>
            </a:r>
          </a:p>
          <a:p>
            <a:pPr algn="just"/>
            <a:r>
              <a:rPr lang="tr-TR" dirty="0"/>
              <a:t>Hemşire </a:t>
            </a:r>
            <a:r>
              <a:rPr lang="tr-TR" dirty="0" err="1"/>
              <a:t>yenidoğan</a:t>
            </a:r>
            <a:r>
              <a:rPr lang="tr-TR" dirty="0"/>
              <a:t> ve ailesinin deneyimlerinden </a:t>
            </a:r>
            <a:r>
              <a:rPr lang="tr-TR" dirty="0" smtClean="0"/>
              <a:t>anlam bulması </a:t>
            </a:r>
            <a:r>
              <a:rPr lang="tr-TR" dirty="0"/>
              <a:t>için çeşitli ortamlarda </a:t>
            </a:r>
            <a:r>
              <a:rPr lang="tr-TR" dirty="0" err="1"/>
              <a:t>yenidoğan</a:t>
            </a:r>
            <a:r>
              <a:rPr lang="tr-TR" dirty="0"/>
              <a:t> ve ailesi </a:t>
            </a:r>
            <a:r>
              <a:rPr lang="tr-TR" dirty="0" smtClean="0"/>
              <a:t>için gerekli </a:t>
            </a:r>
            <a:r>
              <a:rPr lang="tr-TR" dirty="0"/>
              <a:t>konularda onları eğitir, soruları kısa ve </a:t>
            </a:r>
            <a:r>
              <a:rPr lang="tr-TR" dirty="0" smtClean="0"/>
              <a:t>anlayacakları bir </a:t>
            </a:r>
            <a:r>
              <a:rPr lang="tr-TR" dirty="0"/>
              <a:t>dille </a:t>
            </a:r>
            <a:r>
              <a:rPr lang="tr-TR" dirty="0" smtClean="0"/>
              <a:t>açıklar. </a:t>
            </a:r>
            <a:r>
              <a:rPr lang="tr-TR" dirty="0"/>
              <a:t>M</a:t>
            </a:r>
            <a:r>
              <a:rPr lang="tr-TR" dirty="0" smtClean="0"/>
              <a:t>eslektaşlarının</a:t>
            </a:r>
            <a:r>
              <a:rPr lang="tr-TR" dirty="0"/>
              <a:t>, öğrenci hemşirelerin ve sağlık </a:t>
            </a:r>
            <a:r>
              <a:rPr lang="tr-TR" dirty="0" smtClean="0"/>
              <a:t>ekibi içerisinde </a:t>
            </a:r>
            <a:r>
              <a:rPr lang="tr-TR" dirty="0"/>
              <a:t>yer alan diğer meslek gruplarının </a:t>
            </a:r>
            <a:r>
              <a:rPr lang="tr-TR" dirty="0" smtClean="0"/>
              <a:t>eğitiminden de sorumludur.</a:t>
            </a:r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4. ARAŞTIRICI ROLÜ</a:t>
            </a:r>
          </a:p>
          <a:p>
            <a:pPr algn="just"/>
            <a:r>
              <a:rPr lang="tr-TR" dirty="0" err="1"/>
              <a:t>Yenidoğan</a:t>
            </a:r>
            <a:r>
              <a:rPr lang="tr-TR" dirty="0"/>
              <a:t> ve ailesine ilişkin sorunları </a:t>
            </a:r>
            <a:r>
              <a:rPr lang="tr-TR" dirty="0" smtClean="0"/>
              <a:t>belirleyerek, kanıta </a:t>
            </a:r>
            <a:r>
              <a:rPr lang="tr-TR" dirty="0"/>
              <a:t>dayalı uygulama ve araştırma bulgularından </a:t>
            </a:r>
            <a:r>
              <a:rPr lang="tr-TR" dirty="0" smtClean="0"/>
              <a:t>yararlanarak bakım </a:t>
            </a:r>
            <a:r>
              <a:rPr lang="tr-TR" dirty="0"/>
              <a:t>vermek, </a:t>
            </a: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smtClean="0"/>
              <a:t>hemşiresinin profesyonel </a:t>
            </a:r>
            <a:r>
              <a:rPr lang="tr-TR" dirty="0"/>
              <a:t>sorumluluğudur. Araştırmalar </a:t>
            </a:r>
            <a:r>
              <a:rPr lang="tr-TR" dirty="0" smtClean="0"/>
              <a:t>sonucunda mesleğe </a:t>
            </a:r>
            <a:r>
              <a:rPr lang="tr-TR" dirty="0"/>
              <a:t>özgü bilimsel birikimin artması, </a:t>
            </a:r>
            <a:r>
              <a:rPr lang="tr-TR" dirty="0" smtClean="0"/>
              <a:t>hemşireliğin ilerlemesini </a:t>
            </a:r>
            <a:r>
              <a:rPr lang="tr-TR" dirty="0"/>
              <a:t>sağlamakta, bakımın daha etkili ve </a:t>
            </a:r>
            <a:r>
              <a:rPr lang="tr-TR" dirty="0" smtClean="0"/>
              <a:t>verimli sunulmasına </a:t>
            </a:r>
            <a:r>
              <a:rPr lang="tr-TR" dirty="0"/>
              <a:t>zemin </a:t>
            </a:r>
            <a:r>
              <a:rPr lang="tr-TR" dirty="0" smtClean="0"/>
              <a:t>hazırlamaktadır.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791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5902" y="233264"/>
            <a:ext cx="11467322" cy="64101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5. YÖNETİCİ - LİDER ROLÜ</a:t>
            </a:r>
          </a:p>
          <a:p>
            <a:pPr algn="just"/>
            <a:r>
              <a:rPr lang="tr-TR" dirty="0" smtClean="0"/>
              <a:t>Hemşire </a:t>
            </a:r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/>
              <a:t>ve ailesinin sağlığını korumak için </a:t>
            </a:r>
            <a:r>
              <a:rPr lang="tr-TR" dirty="0" smtClean="0"/>
              <a:t>mevcut kaynakları </a:t>
            </a:r>
            <a:r>
              <a:rPr lang="tr-TR" dirty="0"/>
              <a:t>ve sağlık ekibini bu kaynakları kullanımı </a:t>
            </a:r>
            <a:r>
              <a:rPr lang="tr-TR" dirty="0" smtClean="0"/>
              <a:t>konusunda destekleyip </a:t>
            </a:r>
            <a:r>
              <a:rPr lang="tr-TR" dirty="0"/>
              <a:t>bakım ve tedaviyi </a:t>
            </a:r>
            <a:r>
              <a:rPr lang="tr-TR" dirty="0" smtClean="0"/>
              <a:t>yönlendirerek </a:t>
            </a:r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/>
              <a:t>ünitelerinde yönetici ve liderlik rolünü </a:t>
            </a:r>
            <a:r>
              <a:rPr lang="tr-TR" dirty="0" smtClean="0"/>
              <a:t>gerçekleştirir.</a:t>
            </a:r>
          </a:p>
          <a:p>
            <a:pPr algn="just"/>
            <a:endParaRPr lang="tr-TR" dirty="0" smtClean="0"/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6. KARAR VERİCİ ROLÜ</a:t>
            </a:r>
          </a:p>
          <a:p>
            <a:pPr algn="just"/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/>
              <a:t>hemşiresi </a:t>
            </a:r>
            <a:r>
              <a:rPr lang="tr-TR" dirty="0" err="1"/>
              <a:t>yenidoğan</a:t>
            </a:r>
            <a:r>
              <a:rPr lang="tr-TR" dirty="0"/>
              <a:t> için eylemde bulunmadan önce sahip olduğu bilgiyi yorumlar. Aile ve ekip üyeleri ile birlikte ya da sadece kendisi </a:t>
            </a:r>
            <a:r>
              <a:rPr lang="tr-TR" dirty="0" err="1"/>
              <a:t>yenidoğan</a:t>
            </a:r>
            <a:r>
              <a:rPr lang="tr-TR" dirty="0"/>
              <a:t> için en uygun olanına karar verir.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2673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8581" y="363894"/>
            <a:ext cx="11700586" cy="6316823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7</a:t>
            </a:r>
            <a:r>
              <a:rPr lang="tr-TR" dirty="0">
                <a:solidFill>
                  <a:srgbClr val="FF0000"/>
                </a:solidFill>
              </a:rPr>
              <a:t>. İLETİŞİM VE İŞBİRLİĞİ ROLÜ</a:t>
            </a:r>
          </a:p>
          <a:p>
            <a:pPr algn="just"/>
            <a:r>
              <a:rPr lang="tr-TR" dirty="0" err="1"/>
              <a:t>Yenidoğan</a:t>
            </a:r>
            <a:r>
              <a:rPr lang="tr-TR" dirty="0"/>
              <a:t> hemşiresi; </a:t>
            </a:r>
            <a:r>
              <a:rPr lang="tr-TR" dirty="0" err="1"/>
              <a:t>yenidoğan</a:t>
            </a:r>
            <a:r>
              <a:rPr lang="tr-TR" dirty="0"/>
              <a:t> ve aileleri, </a:t>
            </a:r>
            <a:r>
              <a:rPr lang="tr-TR" dirty="0" smtClean="0"/>
              <a:t>meslektaşları, diğer </a:t>
            </a:r>
            <a:r>
              <a:rPr lang="tr-TR" dirty="0"/>
              <a:t>sağlık profesyonelleri ve toplumun diğer </a:t>
            </a:r>
            <a:r>
              <a:rPr lang="tr-TR" dirty="0" smtClean="0"/>
              <a:t>üyeleri ile </a:t>
            </a:r>
            <a:r>
              <a:rPr lang="tr-TR" dirty="0"/>
              <a:t>sürekli iletişim ve işbirliği içindedir. Bu </a:t>
            </a:r>
            <a:r>
              <a:rPr lang="tr-TR" dirty="0" smtClean="0"/>
              <a:t>süreçte gelişmiş </a:t>
            </a:r>
            <a:r>
              <a:rPr lang="tr-TR" dirty="0"/>
              <a:t>iletişim becerilerinin başarıyla </a:t>
            </a:r>
            <a:r>
              <a:rPr lang="tr-TR" dirty="0" smtClean="0"/>
              <a:t>kullanılması büyük </a:t>
            </a:r>
            <a:r>
              <a:rPr lang="tr-TR" dirty="0"/>
              <a:t>önem </a:t>
            </a:r>
            <a:r>
              <a:rPr lang="tr-TR" dirty="0" smtClean="0"/>
              <a:t>taşımaktadır.</a:t>
            </a:r>
          </a:p>
          <a:p>
            <a:pPr algn="just"/>
            <a:endParaRPr lang="tr-TR" dirty="0" smtClean="0"/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8. REHABİLİTE EDİCİ ROLÜ</a:t>
            </a:r>
          </a:p>
          <a:p>
            <a:pPr algn="just"/>
            <a:r>
              <a:rPr lang="tr-TR" dirty="0" err="1"/>
              <a:t>Yenidoğan</a:t>
            </a:r>
            <a:r>
              <a:rPr lang="tr-TR" dirty="0"/>
              <a:t> hemşiresi, travma veya hastalık gibi nedenlerle yapısal ya da işlevsel kayıplara uğrayan </a:t>
            </a:r>
            <a:r>
              <a:rPr lang="tr-TR" dirty="0" err="1"/>
              <a:t>yenidoğanların</a:t>
            </a:r>
            <a:r>
              <a:rPr lang="tr-TR" dirty="0"/>
              <a:t> sağlığını en üst düzeye çıkarabilmeyi ve kayıp sonucu oluşan değişimlerle baş edebilmesini sağlamaya yönelik olarak </a:t>
            </a:r>
            <a:r>
              <a:rPr lang="tr-TR" dirty="0" err="1"/>
              <a:t>yenidoğan</a:t>
            </a:r>
            <a:r>
              <a:rPr lang="tr-TR" dirty="0"/>
              <a:t> ve ailesine destek ve yardım sunmaktadır.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2082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1257" y="438538"/>
            <a:ext cx="11588621" cy="62328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9</a:t>
            </a:r>
            <a:r>
              <a:rPr lang="tr-TR" dirty="0">
                <a:solidFill>
                  <a:srgbClr val="FF0000"/>
                </a:solidFill>
              </a:rPr>
              <a:t>. DANIŞMANLIK ROLÜ</a:t>
            </a:r>
          </a:p>
          <a:p>
            <a:pPr algn="just"/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/>
              <a:t>hemşiresi bu rolünü </a:t>
            </a: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smtClean="0"/>
              <a:t>ünitesinde yatan </a:t>
            </a:r>
            <a:r>
              <a:rPr lang="tr-TR" dirty="0" err="1"/>
              <a:t>yenidoğan</a:t>
            </a:r>
            <a:r>
              <a:rPr lang="tr-TR" dirty="0"/>
              <a:t> ve ailesine hastalık </a:t>
            </a:r>
            <a:r>
              <a:rPr lang="tr-TR" dirty="0" smtClean="0"/>
              <a:t>yönetimi, taburculuk </a:t>
            </a:r>
            <a:r>
              <a:rPr lang="tr-TR" dirty="0"/>
              <a:t>planlaması ve evde bakımına ilişkin </a:t>
            </a:r>
            <a:r>
              <a:rPr lang="tr-TR" dirty="0" smtClean="0"/>
              <a:t>danışmanlık ve </a:t>
            </a:r>
            <a:r>
              <a:rPr lang="tr-TR" dirty="0"/>
              <a:t>rehberlik yaparak </a:t>
            </a:r>
            <a:r>
              <a:rPr lang="tr-TR" dirty="0" smtClean="0"/>
              <a:t>gerçekleştirir.</a:t>
            </a:r>
          </a:p>
          <a:p>
            <a:pPr algn="just"/>
            <a:endParaRPr lang="tr-TR" dirty="0" smtClean="0"/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10. TEDAVİ EDİCİ ROLÜ</a:t>
            </a:r>
          </a:p>
          <a:p>
            <a:pPr algn="just"/>
            <a:r>
              <a:rPr lang="tr-TR" dirty="0" err="1"/>
              <a:t>Yenidoğan</a:t>
            </a:r>
            <a:r>
              <a:rPr lang="tr-TR" dirty="0"/>
              <a:t> hemşiresi, hekim tarafından belirlenen tedavinin uygulanmasında sorumluluk alarak görev yapar, tıbbi istemi yerine </a:t>
            </a:r>
            <a:r>
              <a:rPr lang="tr-TR" dirty="0" smtClean="0"/>
              <a:t>getirir.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9289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282" y="419878"/>
            <a:ext cx="11840547" cy="6326155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>
                <a:solidFill>
                  <a:schemeClr val="accent2">
                    <a:lumMod val="75000"/>
                  </a:schemeClr>
                </a:solidFill>
              </a:rPr>
              <a:t>Yenidoğan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hemşireliği sertifikası olan,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yüksek lisans </a:t>
            </a: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düzeyinde eğitim gerektiren ve en az 2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yıllık deneyime </a:t>
            </a: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sahip </a:t>
            </a:r>
            <a:r>
              <a:rPr lang="tr-TR" b="1" dirty="0" err="1" smtClean="0">
                <a:solidFill>
                  <a:schemeClr val="accent2">
                    <a:lumMod val="75000"/>
                  </a:schemeClr>
                </a:solidFill>
              </a:rPr>
              <a:t>yenidoğan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hemşireleri </a:t>
            </a: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genellikle III. düzey </a:t>
            </a:r>
            <a:r>
              <a:rPr lang="tr-TR" b="1" dirty="0" err="1" smtClean="0">
                <a:solidFill>
                  <a:schemeClr val="accent2">
                    <a:lumMod val="75000"/>
                  </a:schemeClr>
                </a:solidFill>
              </a:rPr>
              <a:t>yenidoğan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ünitelerinde </a:t>
            </a: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çalışırlar. </a:t>
            </a:r>
            <a:endParaRPr lang="tr-TR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endParaRPr lang="tr-T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err="1" smtClean="0"/>
              <a:t>Konsültanla</a:t>
            </a:r>
            <a:r>
              <a:rPr lang="tr-TR" dirty="0" smtClean="0"/>
              <a:t> </a:t>
            </a:r>
            <a:r>
              <a:rPr lang="tr-TR" dirty="0"/>
              <a:t>birlikte </a:t>
            </a:r>
            <a:r>
              <a:rPr lang="tr-TR" dirty="0" err="1"/>
              <a:t>yenidoğanın</a:t>
            </a:r>
            <a:r>
              <a:rPr lang="tr-TR" dirty="0"/>
              <a:t> hastalık </a:t>
            </a:r>
            <a:r>
              <a:rPr lang="tr-TR" dirty="0" smtClean="0"/>
              <a:t>yönetiminden sorumludur</a:t>
            </a:r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Normal </a:t>
            </a:r>
            <a:r>
              <a:rPr lang="tr-TR" dirty="0" err="1"/>
              <a:t>yenidoğanın</a:t>
            </a:r>
            <a:r>
              <a:rPr lang="tr-TR" dirty="0"/>
              <a:t> tanılama ve fizik </a:t>
            </a:r>
            <a:r>
              <a:rPr lang="tr-TR" dirty="0" smtClean="0"/>
              <a:t>muayenesini yapar</a:t>
            </a:r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Hasta bakımı, personel eğitimi, araştırma ve </a:t>
            </a:r>
            <a:r>
              <a:rPr lang="tr-TR" dirty="0" smtClean="0"/>
              <a:t>danışmanlık görevlerini üstlenir</a:t>
            </a:r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Bakım standartlarını yerleştirir ve </a:t>
            </a:r>
            <a:r>
              <a:rPr lang="tr-TR" dirty="0" smtClean="0"/>
              <a:t>değerlendirir</a:t>
            </a:r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da-DK" dirty="0"/>
              <a:t>Aile ve toplumun gereksinimlerini </a:t>
            </a:r>
            <a:r>
              <a:rPr lang="da-DK" dirty="0" smtClean="0"/>
              <a:t>tanımlayarak</a:t>
            </a:r>
            <a:r>
              <a:rPr lang="tr-TR" dirty="0" smtClean="0"/>
              <a:t> uygun </a:t>
            </a:r>
            <a:r>
              <a:rPr lang="tr-TR" dirty="0"/>
              <a:t>eğitim programlarını hazırlar ve </a:t>
            </a:r>
            <a:r>
              <a:rPr lang="tr-TR" dirty="0" smtClean="0"/>
              <a:t>uygular</a:t>
            </a:r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Araştırma projelerini başlatır, kanıta dayalı </a:t>
            </a:r>
            <a:r>
              <a:rPr lang="tr-TR" dirty="0" smtClean="0"/>
              <a:t>araştırma sonuçlarını </a:t>
            </a:r>
            <a:r>
              <a:rPr lang="tr-TR" dirty="0"/>
              <a:t>uygulama alanına aktarır, gerekli </a:t>
            </a:r>
            <a:r>
              <a:rPr lang="tr-TR" dirty="0" smtClean="0"/>
              <a:t>değişiklikleri yapar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6449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4604" y="522513"/>
            <a:ext cx="11700588" cy="613021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Ülkemizde </a:t>
            </a:r>
            <a:r>
              <a:rPr lang="tr-TR" dirty="0" err="1"/>
              <a:t>yenidoğan</a:t>
            </a:r>
            <a:r>
              <a:rPr lang="tr-TR" dirty="0"/>
              <a:t> hemşirelerine ilişkin yasal </a:t>
            </a:r>
            <a:r>
              <a:rPr lang="tr-TR" dirty="0" smtClean="0"/>
              <a:t>düzenlemeler </a:t>
            </a:r>
            <a:r>
              <a:rPr lang="tr-TR" dirty="0" smtClean="0">
                <a:solidFill>
                  <a:srgbClr val="FF0000"/>
                </a:solidFill>
              </a:rPr>
              <a:t>19 </a:t>
            </a:r>
            <a:r>
              <a:rPr lang="tr-TR" dirty="0">
                <a:solidFill>
                  <a:srgbClr val="FF0000"/>
                </a:solidFill>
              </a:rPr>
              <a:t>Nisan 2011 </a:t>
            </a:r>
            <a:r>
              <a:rPr lang="tr-TR" dirty="0"/>
              <a:t>tarihli resmi gazetede </a:t>
            </a:r>
            <a:r>
              <a:rPr lang="tr-TR" dirty="0" smtClean="0"/>
              <a:t>yayınlanan yönetmelikte </a:t>
            </a:r>
            <a:r>
              <a:rPr lang="tr-TR" dirty="0"/>
              <a:t>(Sayı: 27910) belirtilmiştir. </a:t>
            </a:r>
            <a:r>
              <a:rPr lang="tr-TR" sz="2400" dirty="0">
                <a:hlinkClick r:id="rId2"/>
              </a:rPr>
              <a:t>https://</a:t>
            </a:r>
            <a:r>
              <a:rPr lang="tr-TR" sz="2400" dirty="0" smtClean="0">
                <a:hlinkClick r:id="rId2"/>
              </a:rPr>
              <a:t>www.resmigazete.gov.tr/eskiler/2011/04/20110419-5.htm</a:t>
            </a:r>
            <a:r>
              <a:rPr lang="tr-TR" sz="2400" dirty="0" smtClean="0"/>
              <a:t>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Bu yönetmeliğe </a:t>
            </a:r>
            <a:r>
              <a:rPr lang="tr-TR" dirty="0"/>
              <a:t>göre </a:t>
            </a:r>
            <a:r>
              <a:rPr lang="tr-TR" dirty="0" err="1"/>
              <a:t>yenidoğan</a:t>
            </a:r>
            <a:r>
              <a:rPr lang="tr-TR" dirty="0"/>
              <a:t> hemşiresinin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hemşirelik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bakımı, tıbbi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tanı ve tedavi planının uygulamasına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katılma, eğitim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ve danışmanlık alanında rolleri </a:t>
            </a:r>
            <a:r>
              <a:rPr lang="tr-TR" dirty="0" smtClean="0"/>
              <a:t>vardır.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 </a:t>
            </a:r>
            <a:r>
              <a:rPr lang="tr-TR" u="sng" dirty="0" smtClean="0"/>
              <a:t>Ülkemizde </a:t>
            </a:r>
            <a:r>
              <a:rPr lang="tr-TR" u="sng" dirty="0" err="1" smtClean="0"/>
              <a:t>yenidoğan</a:t>
            </a:r>
            <a:r>
              <a:rPr lang="tr-TR" u="sng" dirty="0" smtClean="0"/>
              <a:t> </a:t>
            </a:r>
            <a:r>
              <a:rPr lang="tr-TR" u="sng" dirty="0"/>
              <a:t>ünitelerinde çalışan hemşirelerin </a:t>
            </a:r>
            <a:r>
              <a:rPr lang="tr-TR" u="sng" dirty="0" err="1" smtClean="0"/>
              <a:t>yenidoğan</a:t>
            </a:r>
            <a:r>
              <a:rPr lang="tr-TR" u="sng" dirty="0" smtClean="0"/>
              <a:t> yoğun </a:t>
            </a:r>
            <a:r>
              <a:rPr lang="tr-TR" u="sng" dirty="0"/>
              <a:t>bakım hemşireliği sertifikasına sahip olması gerekmektedir.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Sağlık </a:t>
            </a:r>
            <a:r>
              <a:rPr lang="tr-TR" dirty="0"/>
              <a:t>Bakanlığı </a:t>
            </a:r>
            <a:r>
              <a:rPr lang="tr-TR" dirty="0" err="1"/>
              <a:t>yenidoğan</a:t>
            </a:r>
            <a:r>
              <a:rPr lang="tr-TR" dirty="0"/>
              <a:t> yoğun </a:t>
            </a:r>
            <a:r>
              <a:rPr lang="tr-TR" dirty="0" smtClean="0"/>
              <a:t>bakım hemşireliği </a:t>
            </a:r>
            <a:r>
              <a:rPr lang="tr-TR" dirty="0"/>
              <a:t>sertifika programı düzenlemekte, ancak </a:t>
            </a:r>
            <a:r>
              <a:rPr lang="tr-TR" dirty="0" smtClean="0"/>
              <a:t>bu sertifika </a:t>
            </a:r>
            <a:r>
              <a:rPr lang="tr-TR" dirty="0"/>
              <a:t>programı düzenli olarak yürütülmemektedir. </a:t>
            </a:r>
            <a:endParaRPr lang="tr-T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Ayrıca bu </a:t>
            </a:r>
            <a:r>
              <a:rPr lang="tr-TR" dirty="0"/>
              <a:t>sertifika programından başarıyla geçen ve </a:t>
            </a:r>
            <a:r>
              <a:rPr lang="tr-TR" dirty="0" smtClean="0"/>
              <a:t>sertifika sahibi </a:t>
            </a:r>
            <a:r>
              <a:rPr lang="tr-TR" dirty="0"/>
              <a:t>olan </a:t>
            </a:r>
            <a:r>
              <a:rPr lang="tr-TR" dirty="0" err="1"/>
              <a:t>yenidoğan</a:t>
            </a:r>
            <a:r>
              <a:rPr lang="tr-TR" dirty="0"/>
              <a:t> hemşirelerinin </a:t>
            </a: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smtClean="0"/>
              <a:t>kliniklerinde istihdamına </a:t>
            </a:r>
            <a:r>
              <a:rPr lang="tr-TR" dirty="0"/>
              <a:t>ilişkin sorunlar </a:t>
            </a:r>
            <a:r>
              <a:rPr lang="tr-TR" dirty="0" smtClean="0"/>
              <a:t>yaşanmaktadır.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6121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1227</Words>
  <Application>Microsoft Office PowerPoint</Application>
  <PresentationFormat>Geniş ekran</PresentationFormat>
  <Paragraphs>85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Helvetica</vt:lpstr>
      <vt:lpstr>Times New Roman</vt:lpstr>
      <vt:lpstr>Wingdings</vt:lpstr>
      <vt:lpstr>Office Teması</vt:lpstr>
      <vt:lpstr>Yenidoğan Hemşireliğine Giriş</vt:lpstr>
      <vt:lpstr>Yenidoğan hemşireliği,</vt:lpstr>
      <vt:lpstr>MODERN HEMŞİRELİK ROLLERİ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Dünyada ve Ülkemizde YD sağlığının durumu</vt:lpstr>
      <vt:lpstr>PowerPoint Sunusu</vt:lpstr>
      <vt:lpstr>Türkiye ve Dünyadaki Yenidoğan Ölümleri</vt:lpstr>
      <vt:lpstr>PowerPoint Sunusu</vt:lpstr>
      <vt:lpstr>PowerPoint Sunusu</vt:lpstr>
      <vt:lpstr>PowerPoint Sunusu</vt:lpstr>
      <vt:lpstr>PowerPoint Sunusu</vt:lpstr>
    </vt:vector>
  </TitlesOfParts>
  <Company>Kastamonu Univertsity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Yenidoğan Hemşireliğine Giriş Dünyada ve Ülkemizde YD sağlığının durumu</dc:title>
  <dc:creator>Hüsnü Alay</dc:creator>
  <cp:lastModifiedBy>Yazar</cp:lastModifiedBy>
  <cp:revision>26</cp:revision>
  <dcterms:created xsi:type="dcterms:W3CDTF">2025-07-29T09:39:34Z</dcterms:created>
  <dcterms:modified xsi:type="dcterms:W3CDTF">2026-05-14T11:19:45Z</dcterms:modified>
</cp:coreProperties>
</file>