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E1CE59-91A1-4E0A-A1E3-72DA16E5185B}" v="33" dt="2025-10-09T23:00:10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 addSection delSection">
      <pc:chgData name="MURAT YILMAZ" userId="ff9b7e86-fc40-44da-9543-0240a64fa5f9" providerId="ADAL" clId="{ACE4CE10-1FD1-4361-9C74-CB9D8C6BC3B6}" dt="2025-10-09T23:02:38.821" v="140" actId="20577"/>
      <pc:docMkLst>
        <pc:docMk/>
      </pc:docMkLst>
      <pc:sldChg chg="modSp mod">
        <pc:chgData name="MURAT YILMAZ" userId="ff9b7e86-fc40-44da-9543-0240a64fa5f9" providerId="ADAL" clId="{ACE4CE10-1FD1-4361-9C74-CB9D8C6BC3B6}" dt="2025-10-06T13:17:42.478" v="17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3:17:32.265" v="16" actId="207"/>
          <ac:spMkLst>
            <pc:docMk/>
            <pc:sldMk cId="2254796973" sldId="257"/>
            <ac:spMk id="2" creationId="{83CC07D1-29E1-4AA8-B207-C6F2C032646E}"/>
          </ac:spMkLst>
        </pc:spChg>
        <pc:spChg chg="mod">
          <ac:chgData name="MURAT YILMAZ" userId="ff9b7e86-fc40-44da-9543-0240a64fa5f9" providerId="ADAL" clId="{ACE4CE10-1FD1-4361-9C74-CB9D8C6BC3B6}" dt="2025-10-06T13:17:42.478" v="17"/>
          <ac:spMkLst>
            <pc:docMk/>
            <pc:sldMk cId="2254796973" sldId="257"/>
            <ac:spMk id="3" creationId="{48D2DA24-C5D0-44B5-9011-43E7FEA59CC9}"/>
          </ac:spMkLst>
        </pc:spChg>
      </pc:sldChg>
      <pc:sldChg chg="addSp delSp modSp mod">
        <pc:chgData name="MURAT YILMAZ" userId="ff9b7e86-fc40-44da-9543-0240a64fa5f9" providerId="ADAL" clId="{ACE4CE10-1FD1-4361-9C74-CB9D8C6BC3B6}" dt="2025-10-09T23:02:38.821" v="140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2:59:37.019" v="107" actId="20577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2:38.821" v="140" actId="20577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01:31.381" v="135" actId="1076"/>
          <ac:spMkLst>
            <pc:docMk/>
            <pc:sldMk cId="1630646507" sldId="259"/>
            <ac:spMk id="4" creationId="{BAE3FB6D-1474-7EA2-FEB6-E2B004617CCF}"/>
          </ac:spMkLst>
        </pc:spChg>
        <pc:spChg chg="del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2:58:38.034" v="77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2:58:38.034" v="77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2:58:38.034" v="77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3:18:08.805" v="25" actId="27636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3:18:06.588" v="23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3:18:08.805" v="25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addSp delSp modSp mod">
        <pc:chgData name="MURAT YILMAZ" userId="ff9b7e86-fc40-44da-9543-0240a64fa5f9" providerId="ADAL" clId="{ACE4CE10-1FD1-4361-9C74-CB9D8C6BC3B6}" dt="2025-10-06T13:19:35.804" v="50" actId="20577"/>
        <pc:sldMkLst>
          <pc:docMk/>
          <pc:sldMk cId="4109560258" sldId="261"/>
        </pc:sldMkLst>
        <pc:spChg chg="mod">
          <ac:chgData name="MURAT YILMAZ" userId="ff9b7e86-fc40-44da-9543-0240a64fa5f9" providerId="ADAL" clId="{ACE4CE10-1FD1-4361-9C74-CB9D8C6BC3B6}" dt="2025-10-06T13:19:10.686" v="36" actId="26606"/>
          <ac:spMkLst>
            <pc:docMk/>
            <pc:sldMk cId="4109560258" sldId="261"/>
            <ac:spMk id="2" creationId="{5675DBA7-6DF8-E6DE-CD69-AAA5FE3E38DE}"/>
          </ac:spMkLst>
        </pc:spChg>
        <pc:spChg chg="add mod">
          <ac:chgData name="MURAT YILMAZ" userId="ff9b7e86-fc40-44da-9543-0240a64fa5f9" providerId="ADAL" clId="{ACE4CE10-1FD1-4361-9C74-CB9D8C6BC3B6}" dt="2025-10-06T13:19:35.804" v="50" actId="20577"/>
          <ac:spMkLst>
            <pc:docMk/>
            <pc:sldMk cId="4109560258" sldId="261"/>
            <ac:spMk id="9" creationId="{CEE82E50-B6A3-5546-BD9C-6EC668DD5599}"/>
          </ac:spMkLst>
        </pc:spChg>
        <pc:spChg chg="add">
          <ac:chgData name="MURAT YILMAZ" userId="ff9b7e86-fc40-44da-9543-0240a64fa5f9" providerId="ADAL" clId="{ACE4CE10-1FD1-4361-9C74-CB9D8C6BC3B6}" dt="2025-10-06T13:19:10.686" v="36" actId="26606"/>
          <ac:spMkLst>
            <pc:docMk/>
            <pc:sldMk cId="4109560258" sldId="261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19:10.686" v="36" actId="26606"/>
          <ac:spMkLst>
            <pc:docMk/>
            <pc:sldMk cId="4109560258" sldId="261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19:10.686" v="36" actId="26606"/>
          <ac:grpSpMkLst>
            <pc:docMk/>
            <pc:sldMk cId="4109560258" sldId="261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19:10.686" v="36" actId="26606"/>
          <ac:cxnSpMkLst>
            <pc:docMk/>
            <pc:sldMk cId="4109560258" sldId="261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3:20:03.108" v="54" actId="27636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3:19:52.024" v="52" actId="207"/>
          <ac:spMkLst>
            <pc:docMk/>
            <pc:sldMk cId="1663166612" sldId="262"/>
            <ac:spMk id="2" creationId="{0763F28B-8F1D-BCAD-6A09-E58D815DE3E0}"/>
          </ac:spMkLst>
        </pc:spChg>
        <pc:spChg chg="mod">
          <ac:chgData name="MURAT YILMAZ" userId="ff9b7e86-fc40-44da-9543-0240a64fa5f9" providerId="ADAL" clId="{ACE4CE10-1FD1-4361-9C74-CB9D8C6BC3B6}" dt="2025-10-06T13:20:03.108" v="54" actId="27636"/>
          <ac:spMkLst>
            <pc:docMk/>
            <pc:sldMk cId="1663166612" sldId="262"/>
            <ac:spMk id="3" creationId="{6E250391-7691-AB19-A0DB-810A065C0966}"/>
          </ac:spMkLst>
        </pc:spChg>
      </pc:sldChg>
      <pc:sldChg chg="modSp mod">
        <pc:chgData name="MURAT YILMAZ" userId="ff9b7e86-fc40-44da-9543-0240a64fa5f9" providerId="ADAL" clId="{ACE4CE10-1FD1-4361-9C74-CB9D8C6BC3B6}" dt="2025-10-06T13:20:31.135" v="58" actId="2763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3:20:15.183" v="56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3:20:31.135" v="58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3:20:52.903" v="61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3:20:44.181" v="60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3:20:52.903" v="61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3:21:54.469" v="69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3:21:38.116" v="67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3:21:54.469" v="69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3:21:21.561" v="65" actId="27636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3:21:06.265" v="63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3:21:21.561" v="65" actId="27636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3:22:26.479" v="72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3:22:16.737" v="71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3:22:26.479" v="72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23:15.769" v="73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9:39.545" v="74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9:39.545" v="74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 dirty="0">
                <a:solidFill>
                  <a:schemeClr val="tx1"/>
                </a:solidFill>
              </a:rPr>
              <a:t>Laissez-Faire: </a:t>
            </a:r>
            <a:r>
              <a:rPr lang="en-US" sz="7200" dirty="0" err="1">
                <a:solidFill>
                  <a:schemeClr val="tx1"/>
                </a:solidFill>
              </a:rPr>
              <a:t>Ekonomik</a:t>
            </a:r>
            <a:r>
              <a:rPr lang="en-US" sz="7200" dirty="0">
                <a:solidFill>
                  <a:schemeClr val="tx1"/>
                </a:solidFill>
              </a:rPr>
              <a:t> Liberal </a:t>
            </a:r>
            <a:r>
              <a:rPr lang="en-US" sz="7200" dirty="0" err="1">
                <a:solidFill>
                  <a:schemeClr val="tx1"/>
                </a:solidFill>
              </a:rPr>
              <a:t>Perspektif</a:t>
            </a:r>
            <a:endParaRPr lang="en-US" sz="7200" dirty="0">
              <a:solidFill>
                <a:schemeClr val="tx1"/>
              </a:solidFill>
            </a:endParaRP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3FB6D-1474-7EA2-FEB6-E2B004617CCF}"/>
              </a:ext>
            </a:extLst>
          </p:cNvPr>
          <p:cNvSpPr txBox="1"/>
          <p:nvPr/>
        </p:nvSpPr>
        <p:spPr>
          <a:xfrm>
            <a:off x="10201781" y="390562"/>
            <a:ext cx="140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Hafta 2 ve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2008 </a:t>
            </a:r>
            <a:r>
              <a:rPr lang="en-US" sz="4400" dirty="0" err="1">
                <a:solidFill>
                  <a:schemeClr val="tx1"/>
                </a:solidFill>
              </a:rPr>
              <a:t>Finansal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Krizi</a:t>
            </a:r>
            <a:r>
              <a:rPr lang="en-US" sz="4400" dirty="0">
                <a:solidFill>
                  <a:schemeClr val="tx1"/>
                </a:solidFill>
              </a:rPr>
              <a:t>: Bir </a:t>
            </a:r>
            <a:r>
              <a:rPr lang="en-US" sz="4400" dirty="0" err="1">
                <a:solidFill>
                  <a:schemeClr val="tx1"/>
                </a:solidFill>
              </a:rPr>
              <a:t>Hesaplaşma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mı</a:t>
            </a:r>
            <a:r>
              <a:rPr lang="en-US" sz="44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2008-2009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finans</a:t>
            </a:r>
            <a:r>
              <a:rPr lang="en-US" dirty="0"/>
              <a:t> </a:t>
            </a:r>
            <a:r>
              <a:rPr lang="en-US" dirty="0" err="1"/>
              <a:t>krizi</a:t>
            </a:r>
            <a:r>
              <a:rPr lang="en-US" dirty="0"/>
              <a:t>, Alan Greenspan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eski</a:t>
            </a:r>
            <a:r>
              <a:rPr lang="en-US" dirty="0"/>
              <a:t> </a:t>
            </a:r>
            <a:r>
              <a:rPr lang="en-US" dirty="0" err="1"/>
              <a:t>savunucuları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bile </a:t>
            </a:r>
            <a:r>
              <a:rPr lang="en-US" dirty="0" err="1"/>
              <a:t>düzenlemesiz</a:t>
            </a:r>
            <a:r>
              <a:rPr lang="en-US" dirty="0"/>
              <a:t> </a:t>
            </a:r>
            <a:r>
              <a:rPr lang="en-US" dirty="0" err="1"/>
              <a:t>piyasalara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inancı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sarstı</a:t>
            </a:r>
            <a:r>
              <a:rPr lang="en-US" dirty="0"/>
              <a:t>.</a:t>
            </a:r>
          </a:p>
          <a:p>
            <a:r>
              <a:rPr lang="en-US" dirty="0"/>
              <a:t>Kriz </a:t>
            </a:r>
            <a:r>
              <a:rPr lang="en-US" dirty="0" err="1"/>
              <a:t>ideolojik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r>
              <a:rPr lang="en-US" dirty="0" err="1"/>
              <a:t>vurguladı</a:t>
            </a:r>
            <a:r>
              <a:rPr lang="en-US" dirty="0"/>
              <a:t>:</a:t>
            </a:r>
          </a:p>
          <a:p>
            <a:r>
              <a:rPr lang="en-US" b="1" dirty="0" err="1"/>
              <a:t>Ortodoks</a:t>
            </a:r>
            <a:r>
              <a:rPr lang="en-US" b="1" dirty="0"/>
              <a:t> </a:t>
            </a:r>
            <a:r>
              <a:rPr lang="en-US" b="1" dirty="0" err="1"/>
              <a:t>Liberaller</a:t>
            </a:r>
            <a:r>
              <a:rPr lang="en-US" b="1" dirty="0"/>
              <a:t> (</a:t>
            </a:r>
            <a:r>
              <a:rPr lang="en-US" b="1" dirty="0" err="1"/>
              <a:t>Neoliberaller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Krizden</a:t>
            </a:r>
            <a:r>
              <a:rPr lang="en-US" dirty="0"/>
              <a:t> </a:t>
            </a:r>
            <a:r>
              <a:rPr lang="en-US" dirty="0" err="1"/>
              <a:t>hükümet</a:t>
            </a:r>
            <a:r>
              <a:rPr lang="en-US" dirty="0"/>
              <a:t> </a:t>
            </a:r>
            <a:r>
              <a:rPr lang="en-US" dirty="0" err="1"/>
              <a:t>politikalarını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)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tuttular</a:t>
            </a:r>
            <a:r>
              <a:rPr lang="en-US" dirty="0"/>
              <a:t>. </a:t>
            </a:r>
            <a:r>
              <a:rPr lang="en-US" dirty="0" err="1"/>
              <a:t>Çözüm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kemer</a:t>
            </a:r>
            <a:r>
              <a:rPr lang="en-US" dirty="0"/>
              <a:t> </a:t>
            </a:r>
            <a:r>
              <a:rPr lang="en-US" dirty="0" err="1"/>
              <a:t>sıkma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serbestleştirme</a:t>
            </a:r>
            <a:r>
              <a:rPr lang="en-US" dirty="0"/>
              <a:t> </a:t>
            </a:r>
            <a:r>
              <a:rPr lang="en-US" dirty="0" err="1"/>
              <a:t>önerdiler</a:t>
            </a:r>
            <a:r>
              <a:rPr lang="en-US" dirty="0"/>
              <a:t>.</a:t>
            </a:r>
          </a:p>
          <a:p>
            <a:r>
              <a:rPr lang="en-US" b="1" dirty="0" err="1"/>
              <a:t>Heterodoks</a:t>
            </a:r>
            <a:r>
              <a:rPr lang="en-US" b="1" dirty="0"/>
              <a:t> </a:t>
            </a:r>
            <a:r>
              <a:rPr lang="en-US" b="1" dirty="0" err="1"/>
              <a:t>Liberaller</a:t>
            </a:r>
            <a:r>
              <a:rPr lang="en-US" b="1" dirty="0"/>
              <a:t> (</a:t>
            </a:r>
            <a:r>
              <a:rPr lang="en-US" b="1" dirty="0" err="1"/>
              <a:t>Keynesyenler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Düzenlemesiz</a:t>
            </a:r>
            <a:r>
              <a:rPr lang="en-US" dirty="0"/>
              <a:t> </a:t>
            </a:r>
            <a:r>
              <a:rPr lang="en-US" dirty="0" err="1"/>
              <a:t>kapitalizmin</a:t>
            </a:r>
            <a:r>
              <a:rPr lang="en-US" dirty="0"/>
              <a:t> </a:t>
            </a:r>
            <a:r>
              <a:rPr lang="en-US" dirty="0" err="1"/>
              <a:t>kusurlarını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tuttular</a:t>
            </a:r>
            <a:r>
              <a:rPr lang="en-US" dirty="0"/>
              <a:t>. </a:t>
            </a:r>
            <a:r>
              <a:rPr lang="en-US" dirty="0" err="1"/>
              <a:t>Hükümet</a:t>
            </a:r>
            <a:r>
              <a:rPr lang="en-US" dirty="0"/>
              <a:t> </a:t>
            </a:r>
            <a:r>
              <a:rPr lang="en-US" dirty="0" err="1"/>
              <a:t>teşvikleri</a:t>
            </a:r>
            <a:r>
              <a:rPr lang="en-US" dirty="0"/>
              <a:t>, </a:t>
            </a:r>
            <a:r>
              <a:rPr lang="en-US" dirty="0" err="1"/>
              <a:t>bankalara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düzenlemeler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küreselleşmenin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iyi </a:t>
            </a:r>
            <a:r>
              <a:rPr lang="en-US" dirty="0" err="1"/>
              <a:t>yönetilmesini</a:t>
            </a:r>
            <a:r>
              <a:rPr lang="en-US" dirty="0"/>
              <a:t> </a:t>
            </a:r>
            <a:r>
              <a:rPr lang="en-US" dirty="0" err="1"/>
              <a:t>önerdiler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Ekonomik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Liberalizmin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Kökenleri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2DA24-C5D0-44B5-9011-43E7FEA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Liberalizm</a:t>
            </a:r>
            <a:r>
              <a:rPr lang="en-US" dirty="0"/>
              <a:t>,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"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özgürlük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tanımlanır</a:t>
            </a:r>
            <a:r>
              <a:rPr lang="en-US" dirty="0"/>
              <a:t>. </a:t>
            </a:r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doğasını</a:t>
            </a:r>
            <a:r>
              <a:rPr lang="en-US" dirty="0"/>
              <a:t> </a:t>
            </a:r>
            <a:r>
              <a:rPr lang="en-US" dirty="0" err="1"/>
              <a:t>rekabetçi</a:t>
            </a:r>
            <a:r>
              <a:rPr lang="en-US" dirty="0"/>
              <a:t> ama </a:t>
            </a:r>
            <a:r>
              <a:rPr lang="en-US" dirty="0" err="1"/>
              <a:t>rasyonel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görür</a:t>
            </a:r>
            <a:r>
              <a:rPr lang="en-US" dirty="0"/>
              <a:t>.</a:t>
            </a:r>
          </a:p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kökenleri</a:t>
            </a:r>
            <a:r>
              <a:rPr lang="en-US" dirty="0"/>
              <a:t>, 18. </a:t>
            </a:r>
            <a:r>
              <a:rPr lang="en-US" dirty="0" err="1"/>
              <a:t>yüzyıl</a:t>
            </a:r>
            <a:r>
              <a:rPr lang="en-US" dirty="0"/>
              <a:t> </a:t>
            </a:r>
            <a:r>
              <a:rPr lang="en-US" dirty="0" err="1"/>
              <a:t>merkantilizmine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tepkiye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</a:t>
            </a:r>
          </a:p>
          <a:p>
            <a:r>
              <a:rPr lang="en-US" b="1" dirty="0" err="1"/>
              <a:t>Fizyokratlar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filozoflar</a:t>
            </a:r>
            <a:r>
              <a:rPr lang="en-US" dirty="0"/>
              <a:t>, </a:t>
            </a:r>
            <a:r>
              <a:rPr lang="en-US" dirty="0" err="1"/>
              <a:t>devleti</a:t>
            </a:r>
            <a:r>
              <a:rPr lang="en-US" dirty="0"/>
              <a:t> </a:t>
            </a:r>
            <a:r>
              <a:rPr lang="en-US" dirty="0" err="1"/>
              <a:t>ekonomiden</a:t>
            </a:r>
            <a:r>
              <a:rPr lang="en-US" dirty="0"/>
              <a:t>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durmaya</a:t>
            </a:r>
            <a:r>
              <a:rPr lang="en-US" dirty="0"/>
              <a:t> </a:t>
            </a:r>
            <a:r>
              <a:rPr lang="en-US" dirty="0" err="1"/>
              <a:t>çağıran</a:t>
            </a:r>
            <a:r>
              <a:rPr lang="en-US" dirty="0"/>
              <a:t> </a:t>
            </a:r>
            <a:r>
              <a:rPr lang="en-US" b="1" dirty="0"/>
              <a:t>"laissez-faire, laissez-passer"</a:t>
            </a:r>
            <a:r>
              <a:rPr lang="en-US" dirty="0"/>
              <a:t> ("</a:t>
            </a:r>
            <a:r>
              <a:rPr lang="en-US" dirty="0" err="1"/>
              <a:t>bırakınız</a:t>
            </a:r>
            <a:r>
              <a:rPr lang="en-US" dirty="0"/>
              <a:t> </a:t>
            </a:r>
            <a:r>
              <a:rPr lang="en-US" dirty="0" err="1"/>
              <a:t>yapsınlar</a:t>
            </a:r>
            <a:r>
              <a:rPr lang="en-US" dirty="0"/>
              <a:t>, </a:t>
            </a:r>
            <a:r>
              <a:rPr lang="en-US" dirty="0" err="1"/>
              <a:t>bırakınız</a:t>
            </a:r>
            <a:r>
              <a:rPr lang="en-US" dirty="0"/>
              <a:t> </a:t>
            </a:r>
            <a:r>
              <a:rPr lang="en-US" dirty="0" err="1"/>
              <a:t>geçsinler</a:t>
            </a:r>
            <a:r>
              <a:rPr lang="en-US" dirty="0"/>
              <a:t>") </a:t>
            </a:r>
            <a:r>
              <a:rPr lang="en-US" dirty="0" err="1"/>
              <a:t>sloganını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atmışlardır</a:t>
            </a:r>
            <a:r>
              <a:rPr lang="en-US" dirty="0"/>
              <a:t>.</a:t>
            </a:r>
          </a:p>
          <a:p>
            <a:r>
              <a:rPr lang="en-US" b="1" dirty="0"/>
              <a:t>Adam Smith</a:t>
            </a:r>
            <a:r>
              <a:rPr lang="en-US" dirty="0"/>
              <a:t>, </a:t>
            </a:r>
            <a:r>
              <a:rPr lang="en-US" dirty="0" err="1"/>
              <a:t>piyasanın</a:t>
            </a:r>
            <a:r>
              <a:rPr lang="en-US" dirty="0"/>
              <a:t> </a:t>
            </a:r>
            <a:r>
              <a:rPr lang="en-US" dirty="0" err="1"/>
              <a:t>herkes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zenginlik</a:t>
            </a:r>
            <a:r>
              <a:rPr lang="en-US" dirty="0"/>
              <a:t> </a:t>
            </a:r>
            <a:r>
              <a:rPr lang="en-US" dirty="0" err="1"/>
              <a:t>yaratma</a:t>
            </a:r>
            <a:r>
              <a:rPr lang="en-US" dirty="0"/>
              <a:t> </a:t>
            </a:r>
            <a:r>
              <a:rPr lang="en-US" dirty="0" err="1"/>
              <a:t>potansiyeline</a:t>
            </a:r>
            <a:r>
              <a:rPr lang="en-US" dirty="0"/>
              <a:t> </a:t>
            </a:r>
            <a:r>
              <a:rPr lang="en-US" dirty="0" err="1"/>
              <a:t>hayran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modern </a:t>
            </a:r>
            <a:r>
              <a:rPr lang="en-US" dirty="0" err="1"/>
              <a:t>iktisadın</a:t>
            </a:r>
            <a:r>
              <a:rPr lang="en-US" dirty="0"/>
              <a:t> </a:t>
            </a:r>
            <a:r>
              <a:rPr lang="en-US" dirty="0" err="1"/>
              <a:t>babası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s-ES" sz="4400" dirty="0">
                <a:solidFill>
                  <a:schemeClr val="tx1"/>
                </a:solidFill>
              </a:rPr>
              <a:t>Adam Smith ve "</a:t>
            </a:r>
            <a:r>
              <a:rPr lang="es-ES" sz="4400" dirty="0" err="1">
                <a:solidFill>
                  <a:schemeClr val="tx1"/>
                </a:solidFill>
              </a:rPr>
              <a:t>Görünmez</a:t>
            </a:r>
            <a:r>
              <a:rPr lang="es-ES" sz="4400" dirty="0">
                <a:solidFill>
                  <a:schemeClr val="tx1"/>
                </a:solidFill>
              </a:rPr>
              <a:t> El"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/>
          </a:bodyPr>
          <a:lstStyle/>
          <a:p>
            <a:r>
              <a:rPr lang="en-US" i="1" dirty="0" err="1"/>
              <a:t>Milletlerin</a:t>
            </a:r>
            <a:r>
              <a:rPr lang="en-US" i="1" dirty="0"/>
              <a:t> </a:t>
            </a:r>
            <a:r>
              <a:rPr lang="en-US" i="1" dirty="0" err="1"/>
              <a:t>Zenginliği</a:t>
            </a:r>
            <a:r>
              <a:rPr lang="en-US" dirty="0"/>
              <a:t>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eserinde</a:t>
            </a:r>
            <a:r>
              <a:rPr lang="en-US" dirty="0"/>
              <a:t> Smith, </a:t>
            </a:r>
            <a:r>
              <a:rPr lang="en-US" dirty="0" err="1"/>
              <a:t>merkantilist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çıkmıştır</a:t>
            </a:r>
            <a:r>
              <a:rPr lang="en-US" dirty="0"/>
              <a:t>.</a:t>
            </a:r>
          </a:p>
          <a:p>
            <a:r>
              <a:rPr lang="en-US" dirty="0" err="1"/>
              <a:t>Piyasanın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b="1" dirty="0"/>
              <a:t>"</a:t>
            </a:r>
            <a:r>
              <a:rPr lang="en-US" b="1" dirty="0" err="1"/>
              <a:t>görünmez</a:t>
            </a:r>
            <a:r>
              <a:rPr lang="en-US" b="1" dirty="0"/>
              <a:t> </a:t>
            </a:r>
            <a:r>
              <a:rPr lang="en-US" b="1" dirty="0" err="1"/>
              <a:t>el</a:t>
            </a:r>
            <a:r>
              <a:rPr lang="en-US" b="1" dirty="0"/>
              <a:t>"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yönlendirildiğini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sürmüştür</a:t>
            </a:r>
            <a:r>
              <a:rPr lang="en-US" dirty="0"/>
              <a:t>:</a:t>
            </a:r>
          </a:p>
          <a:p>
            <a:r>
              <a:rPr lang="en-US" dirty="0" err="1"/>
              <a:t>Bireylerin</a:t>
            </a:r>
            <a:r>
              <a:rPr lang="en-US" dirty="0"/>
              <a:t> (</a:t>
            </a:r>
            <a:r>
              <a:rPr lang="en-US" dirty="0" err="1"/>
              <a:t>üreticiler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tüketiciler</a:t>
            </a:r>
            <a:r>
              <a:rPr lang="en-US" dirty="0"/>
              <a:t>) </a:t>
            </a:r>
            <a:r>
              <a:rPr lang="en-US" dirty="0" err="1"/>
              <a:t>rasyonel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çıkarını</a:t>
            </a:r>
            <a:r>
              <a:rPr lang="en-US" dirty="0"/>
              <a:t> </a:t>
            </a:r>
            <a:r>
              <a:rPr lang="en-US" dirty="0" err="1"/>
              <a:t>düşünen</a:t>
            </a:r>
            <a:r>
              <a:rPr lang="en-US" dirty="0"/>
              <a:t> </a:t>
            </a:r>
            <a:r>
              <a:rPr lang="en-US" dirty="0" err="1"/>
              <a:t>tercihleri</a:t>
            </a:r>
            <a:r>
              <a:rPr lang="en-US" dirty="0"/>
              <a:t>, </a:t>
            </a:r>
            <a:r>
              <a:rPr lang="en-US" dirty="0" err="1"/>
              <a:t>istemeden</a:t>
            </a:r>
            <a:r>
              <a:rPr lang="en-US" dirty="0"/>
              <a:t> de </a:t>
            </a:r>
            <a:r>
              <a:rPr lang="en-US" dirty="0" err="1"/>
              <a:t>olsa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iyiliği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refahı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birleşir</a:t>
            </a:r>
            <a:r>
              <a:rPr lang="en-US" dirty="0"/>
              <a:t>.</a:t>
            </a:r>
          </a:p>
          <a:p>
            <a:r>
              <a:rPr lang="en-US" dirty="0"/>
              <a:t>Bu, </a:t>
            </a:r>
            <a:r>
              <a:rPr lang="en-US" dirty="0" err="1"/>
              <a:t>kaynakları</a:t>
            </a:r>
            <a:r>
              <a:rPr lang="en-US" dirty="0"/>
              <a:t> </a:t>
            </a:r>
            <a:r>
              <a:rPr lang="en-US" dirty="0" err="1"/>
              <a:t>verimli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tahsis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herkes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standartlarını</a:t>
            </a:r>
            <a:r>
              <a:rPr lang="en-US" dirty="0"/>
              <a:t> </a:t>
            </a:r>
            <a:r>
              <a:rPr lang="en-US" dirty="0" err="1"/>
              <a:t>yükseltmesi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" </a:t>
            </a:r>
            <a:r>
              <a:rPr lang="en-US" dirty="0" err="1"/>
              <a:t>yaratır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511C0-3F97-5AE0-B1C4-E55615AA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5DBA7-6DF8-E6DE-CD69-AAA5FE3E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>
                <a:solidFill>
                  <a:schemeClr val="tx1"/>
                </a:solidFill>
              </a:rPr>
              <a:t>Kapitalizmin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Beş</a:t>
            </a:r>
            <a:r>
              <a:rPr lang="en-US" sz="4400" dirty="0">
                <a:solidFill>
                  <a:schemeClr val="tx1"/>
                </a:solidFill>
              </a:rPr>
              <a:t> Temel </a:t>
            </a:r>
            <a:r>
              <a:rPr lang="en-US" sz="4400">
                <a:solidFill>
                  <a:schemeClr val="tx1"/>
                </a:solidFill>
              </a:rPr>
              <a:t>İlkesi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">
            <a:extLst>
              <a:ext uri="{FF2B5EF4-FFF2-40B4-BE49-F238E27FC236}">
                <a16:creationId xmlns:a16="http://schemas.microsoft.com/office/drawing/2014/main" id="{CEE82E50-B6A3-5546-BD9C-6EC668DD55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Piyasalar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toplumun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ekonomik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faaliyetlerini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koordine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eder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  <a:endParaRPr kumimoji="0" lang="tr-TR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Toprak,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emek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emtia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para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değişimi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için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geniş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piyasalar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mevcuttur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  <a:endParaRPr kumimoji="0" lang="tr-TR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Tüketici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çıkarı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ekonomik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faaliyeti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motive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ederken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rekabet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onu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düzenler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  <a:endParaRPr kumimoji="0" lang="tr-TR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Bireyler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devlet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izni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olmadan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yeni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işletmeler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kurma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teşebbüs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özgürlüğüne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sahiptir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  <a:endParaRPr kumimoji="0" lang="tr-TR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342900" marR="0" lvl="0" indent="-34290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Bireyler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özel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mülkiyet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hakkına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mülklerinden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elde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edilen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gelire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sahiptir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9560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54E1-49DE-3AFB-41E2-5AEBAC442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70C0E-599F-ED3B-AC74-AC02D182E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0052B2C-4BA3-275A-5B4F-90D57D508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126827D-3B20-8741-4908-891C5BAF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FC30CA9-11D2-E1B2-8BE7-160B0247BD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816E5B7-347E-5855-C7A4-6C075C4A5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D7A95E-FD12-DA3E-A258-85DBC2ADD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C14486D-7A86-D7AC-A994-089631EF7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E405B861-F4D5-5E63-A918-2A751348B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33AFF074-BC0C-8060-8845-3B287788F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78CC4107-3671-5E21-963A-5652C2978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5343055-CD00-1E2D-7F27-70DC5B9A0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4EE84ECD-6AB5-86A7-DE5E-24B53EB39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FDF84E2A-F093-9D56-93D9-DE74C816E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129E2CE7-704D-1FED-FBA9-55615491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C4E1B0D-1B5B-E2AD-0997-FC0ABC863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C9810E2E-C6C0-4D62-907F-E409B7A1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AAEDF80-238F-0781-5807-34BC137EA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ABB69178-3C51-251E-FC67-EE4EFBC35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E3B8CA7-8C43-0DFE-AAD2-2F2720082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AB41593-D2F5-85D0-1F3E-ADC7FDF83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A26071F-151C-0DA1-8056-70D40BF09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E28677B-4340-3679-8D63-5AD72E33D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FD873307-726B-C86D-D7D8-EF8DEED97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Ricardo, Serbest Ticaret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Pozitif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Toplamlı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Oyunlar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1C5C4B2-078A-6EDA-F63F-B7EDC339D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50391-7691-AB19-A0DB-810A065C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David Ricardo</a:t>
            </a:r>
            <a:r>
              <a:rPr lang="en-US" dirty="0"/>
              <a:t>, </a:t>
            </a:r>
            <a:r>
              <a:rPr lang="en-US" dirty="0" err="1"/>
              <a:t>Smith'in</a:t>
            </a:r>
            <a:r>
              <a:rPr lang="en-US" dirty="0"/>
              <a:t> </a:t>
            </a:r>
            <a:r>
              <a:rPr lang="en-US" dirty="0" err="1"/>
              <a:t>fikirlerini</a:t>
            </a:r>
            <a:r>
              <a:rPr lang="en-US" dirty="0"/>
              <a:t> </a:t>
            </a:r>
            <a:r>
              <a:rPr lang="en-US" dirty="0" err="1"/>
              <a:t>genişleterek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Britanya'nın</a:t>
            </a:r>
            <a:r>
              <a:rPr lang="en-US" dirty="0"/>
              <a:t> </a:t>
            </a:r>
            <a:r>
              <a:rPr lang="en-US" dirty="0" err="1"/>
              <a:t>Mısır</a:t>
            </a:r>
            <a:r>
              <a:rPr lang="en-US" dirty="0"/>
              <a:t> </a:t>
            </a:r>
            <a:r>
              <a:rPr lang="en-US" dirty="0" err="1"/>
              <a:t>Yasaları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korumacı</a:t>
            </a:r>
            <a:r>
              <a:rPr lang="en-US" dirty="0"/>
              <a:t> </a:t>
            </a:r>
            <a:r>
              <a:rPr lang="en-US" dirty="0" err="1"/>
              <a:t>politikalara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.</a:t>
            </a:r>
          </a:p>
          <a:p>
            <a:r>
              <a:rPr lang="en-US" b="1" dirty="0" err="1"/>
              <a:t>Karşılaştırmalı</a:t>
            </a:r>
            <a:r>
              <a:rPr lang="en-US" b="1" dirty="0"/>
              <a:t> </a:t>
            </a:r>
            <a:r>
              <a:rPr lang="en-US" b="1" dirty="0" err="1"/>
              <a:t>Üstünlükler</a:t>
            </a:r>
            <a:r>
              <a:rPr lang="en-US" b="1" dirty="0"/>
              <a:t> </a:t>
            </a:r>
            <a:r>
              <a:rPr lang="en-US" b="1" dirty="0" err="1"/>
              <a:t>Yasası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göreli</a:t>
            </a:r>
            <a:r>
              <a:rPr lang="en-US" dirty="0"/>
              <a:t> </a:t>
            </a:r>
            <a:r>
              <a:rPr lang="en-US" dirty="0" err="1"/>
              <a:t>verimlilikle</a:t>
            </a:r>
            <a:r>
              <a:rPr lang="en-US" dirty="0"/>
              <a:t> </a:t>
            </a:r>
            <a:r>
              <a:rPr lang="en-US" dirty="0" err="1"/>
              <a:t>ürettikleri</a:t>
            </a:r>
            <a:r>
              <a:rPr lang="en-US" dirty="0"/>
              <a:t> </a:t>
            </a:r>
            <a:r>
              <a:rPr lang="en-US" dirty="0" err="1"/>
              <a:t>mallarda</a:t>
            </a:r>
            <a:r>
              <a:rPr lang="en-US" dirty="0"/>
              <a:t> </a:t>
            </a:r>
            <a:r>
              <a:rPr lang="en-US" dirty="0" err="1"/>
              <a:t>uzmanlaşmalı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ihraç</a:t>
            </a:r>
            <a:r>
              <a:rPr lang="en-US" dirty="0"/>
              <a:t> </a:t>
            </a:r>
            <a:r>
              <a:rPr lang="en-US" dirty="0" err="1"/>
              <a:t>etmeli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verimli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malları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ithal</a:t>
            </a:r>
            <a:r>
              <a:rPr lang="en-US" dirty="0"/>
              <a:t> </a:t>
            </a:r>
            <a:r>
              <a:rPr lang="en-US" dirty="0" err="1"/>
              <a:t>etmelidir</a:t>
            </a:r>
            <a:r>
              <a:rPr lang="en-US" dirty="0"/>
              <a:t>.</a:t>
            </a:r>
          </a:p>
          <a:p>
            <a:r>
              <a:rPr lang="en-US" dirty="0"/>
              <a:t>Bu,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b="1" dirty="0" err="1"/>
              <a:t>pozitif</a:t>
            </a:r>
            <a:r>
              <a:rPr lang="en-US" b="1" dirty="0"/>
              <a:t> </a:t>
            </a:r>
            <a:r>
              <a:rPr lang="en-US" b="1" dirty="0" err="1"/>
              <a:t>toplamlı</a:t>
            </a:r>
            <a:r>
              <a:rPr lang="en-US" b="1" dirty="0"/>
              <a:t> </a:t>
            </a:r>
            <a:r>
              <a:rPr lang="en-US" b="1" dirty="0" err="1"/>
              <a:t>oyun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;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mübadele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tarafları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iyi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dirty="0" err="1"/>
              <a:t>getirebilir</a:t>
            </a:r>
            <a:r>
              <a:rPr lang="en-US" dirty="0"/>
              <a:t>. Bu, </a:t>
            </a:r>
            <a:r>
              <a:rPr lang="en-US" dirty="0" err="1"/>
              <a:t>merkantilistlerin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</a:t>
            </a:r>
            <a:r>
              <a:rPr lang="en-US" dirty="0" err="1"/>
              <a:t>kazancının</a:t>
            </a:r>
            <a:r>
              <a:rPr lang="en-US" dirty="0"/>
              <a:t> </a:t>
            </a:r>
            <a:r>
              <a:rPr lang="en-US" dirty="0" err="1"/>
              <a:t>diğerinin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yönündeki</a:t>
            </a:r>
            <a:r>
              <a:rPr lang="en-US" dirty="0"/>
              <a:t> </a:t>
            </a:r>
            <a:r>
              <a:rPr lang="en-US" dirty="0" err="1"/>
              <a:t>sıfır</a:t>
            </a:r>
            <a:r>
              <a:rPr lang="en-US" dirty="0"/>
              <a:t> </a:t>
            </a:r>
            <a:r>
              <a:rPr lang="en-US" dirty="0" err="1"/>
              <a:t>toplamlı</a:t>
            </a:r>
            <a:r>
              <a:rPr lang="en-US" dirty="0"/>
              <a:t> </a:t>
            </a:r>
            <a:r>
              <a:rPr lang="en-US" dirty="0" err="1"/>
              <a:t>görüşüyle</a:t>
            </a:r>
            <a:r>
              <a:rPr lang="en-US" dirty="0"/>
              <a:t> </a:t>
            </a:r>
            <a:r>
              <a:rPr lang="en-US" dirty="0" err="1"/>
              <a:t>çelişir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J. M. Keynes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Piyasanın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Başarısızlığı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John Maynard Keynes</a:t>
            </a:r>
            <a:r>
              <a:rPr lang="en-US" dirty="0"/>
              <a:t> (1883-1946), Büyük </a:t>
            </a:r>
            <a:r>
              <a:rPr lang="en-US" dirty="0" err="1"/>
              <a:t>Buhran'ın</a:t>
            </a:r>
            <a:r>
              <a:rPr lang="en-US" dirty="0"/>
              <a:t> "</a:t>
            </a:r>
            <a:r>
              <a:rPr lang="en-US" dirty="0" err="1"/>
              <a:t>görünmez</a:t>
            </a:r>
            <a:r>
              <a:rPr lang="en-US" dirty="0"/>
              <a:t> </a:t>
            </a:r>
            <a:r>
              <a:rPr lang="en-US" dirty="0" err="1"/>
              <a:t>el"in</a:t>
            </a:r>
            <a:r>
              <a:rPr lang="en-US" dirty="0"/>
              <a:t> </a:t>
            </a:r>
            <a:r>
              <a:rPr lang="en-US" dirty="0" err="1"/>
              <a:t>feci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başarısız</a:t>
            </a:r>
            <a:r>
              <a:rPr lang="en-US" dirty="0"/>
              <a:t> </a:t>
            </a:r>
            <a:r>
              <a:rPr lang="en-US" dirty="0" err="1"/>
              <a:t>olabileceğini</a:t>
            </a:r>
            <a:r>
              <a:rPr lang="en-US" dirty="0"/>
              <a:t> </a:t>
            </a:r>
            <a:r>
              <a:rPr lang="en-US" dirty="0" err="1"/>
              <a:t>kanıtladığını</a:t>
            </a:r>
            <a:r>
              <a:rPr lang="en-US" dirty="0"/>
              <a:t> </a:t>
            </a:r>
            <a:r>
              <a:rPr lang="en-US" dirty="0" err="1"/>
              <a:t>savunarak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liberal </a:t>
            </a:r>
            <a:r>
              <a:rPr lang="en-US" dirty="0" err="1"/>
              <a:t>fikirlere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okudu</a:t>
            </a:r>
            <a:r>
              <a:rPr lang="en-US" dirty="0"/>
              <a:t>.</a:t>
            </a:r>
          </a:p>
          <a:p>
            <a:r>
              <a:rPr lang="en-US" dirty="0" err="1"/>
              <a:t>Piyasaların</a:t>
            </a:r>
            <a:r>
              <a:rPr lang="en-US" dirty="0"/>
              <a:t> her zaman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düzelttiği</a:t>
            </a:r>
            <a:r>
              <a:rPr lang="en-US" dirty="0"/>
              <a:t> </a:t>
            </a:r>
            <a:r>
              <a:rPr lang="en-US" dirty="0" err="1"/>
              <a:t>fikrini</a:t>
            </a:r>
            <a:r>
              <a:rPr lang="en-US" dirty="0"/>
              <a:t> </a:t>
            </a:r>
            <a:r>
              <a:rPr lang="en-US" dirty="0" err="1"/>
              <a:t>reddetti</a:t>
            </a:r>
            <a:r>
              <a:rPr lang="en-US" dirty="0"/>
              <a:t>.</a:t>
            </a:r>
          </a:p>
          <a:p>
            <a:r>
              <a:rPr lang="en-US" b="1" dirty="0" err="1"/>
              <a:t>Tasarruf</a:t>
            </a:r>
            <a:r>
              <a:rPr lang="en-US" b="1" dirty="0"/>
              <a:t> </a:t>
            </a:r>
            <a:r>
              <a:rPr lang="en-US" b="1" dirty="0" err="1"/>
              <a:t>Paradoksu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rasyonel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(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durgunluk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) </a:t>
            </a:r>
            <a:r>
              <a:rPr lang="en-US" dirty="0" err="1"/>
              <a:t>toplu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yıkıcı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Herkes </a:t>
            </a:r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kimse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yapmazsa</a:t>
            </a:r>
            <a:r>
              <a:rPr lang="en-US" dirty="0"/>
              <a:t>,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çöker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durgunluk</a:t>
            </a:r>
            <a:r>
              <a:rPr lang="en-US" dirty="0"/>
              <a:t> </a:t>
            </a:r>
            <a:r>
              <a:rPr lang="en-US" dirty="0" err="1"/>
              <a:t>kötüleşir</a:t>
            </a:r>
            <a:r>
              <a:rPr lang="en-US" dirty="0"/>
              <a:t>.</a:t>
            </a:r>
          </a:p>
          <a:p>
            <a:r>
              <a:rPr lang="en-US" b="1" dirty="0" err="1"/>
              <a:t>Sonuç</a:t>
            </a:r>
            <a:r>
              <a:rPr lang="en-US" b="1" dirty="0"/>
              <a:t>:</a:t>
            </a:r>
            <a:r>
              <a:rPr lang="en-US" dirty="0"/>
              <a:t> Devlet, </a:t>
            </a:r>
            <a:r>
              <a:rPr lang="en-US" dirty="0" err="1"/>
              <a:t>ekonomiyi</a:t>
            </a:r>
            <a:r>
              <a:rPr lang="en-US" dirty="0"/>
              <a:t> </a:t>
            </a:r>
            <a:r>
              <a:rPr lang="en-US" dirty="0" err="1"/>
              <a:t>yönetmek</a:t>
            </a:r>
            <a:r>
              <a:rPr lang="en-US" dirty="0"/>
              <a:t>,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canlandırmak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para </a:t>
            </a:r>
            <a:r>
              <a:rPr lang="en-US" dirty="0" err="1"/>
              <a:t>politikalarıyla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etmelidir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"Gömülü </a:t>
            </a:r>
            <a:r>
              <a:rPr lang="en-US" sz="4400" dirty="0" err="1">
                <a:solidFill>
                  <a:schemeClr val="tx1"/>
                </a:solidFill>
              </a:rPr>
              <a:t>Liberalizm</a:t>
            </a:r>
            <a:r>
              <a:rPr lang="en-US" sz="4400" dirty="0">
                <a:solidFill>
                  <a:schemeClr val="tx1"/>
                </a:solidFill>
              </a:rPr>
              <a:t>"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Keynesyen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Uzlaşı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600" dirty="0"/>
              <a:t>II. Dünya </a:t>
            </a:r>
            <a:r>
              <a:rPr lang="en-US" sz="1600" dirty="0" err="1"/>
              <a:t>Savaşı'ndan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, Bretton Woods </a:t>
            </a:r>
            <a:r>
              <a:rPr lang="en-US" sz="1600" dirty="0" err="1"/>
              <a:t>sistemi</a:t>
            </a:r>
            <a:r>
              <a:rPr lang="en-US" sz="1600" dirty="0"/>
              <a:t>, </a:t>
            </a:r>
            <a:r>
              <a:rPr lang="en-US" sz="1600" dirty="0" err="1"/>
              <a:t>iç</a:t>
            </a:r>
            <a:r>
              <a:rPr lang="en-US" sz="1600" dirty="0"/>
              <a:t> </a:t>
            </a:r>
            <a:r>
              <a:rPr lang="en-US" sz="1600" dirty="0" err="1"/>
              <a:t>müdahaleyi</a:t>
            </a:r>
            <a:r>
              <a:rPr lang="en-US" sz="1600" dirty="0"/>
              <a:t> </a:t>
            </a:r>
            <a:r>
              <a:rPr lang="en-US" sz="1600" dirty="0" err="1"/>
              <a:t>uluslararası</a:t>
            </a:r>
            <a:r>
              <a:rPr lang="en-US" sz="1600" dirty="0"/>
              <a:t> </a:t>
            </a:r>
            <a:r>
              <a:rPr lang="en-US" sz="1600" dirty="0" err="1"/>
              <a:t>açıklıkla</a:t>
            </a:r>
            <a:r>
              <a:rPr lang="en-US" sz="1600" dirty="0"/>
              <a:t> </a:t>
            </a:r>
            <a:r>
              <a:rPr lang="en-US" sz="1600" b="1" dirty="0" err="1"/>
              <a:t>gömülü</a:t>
            </a:r>
            <a:r>
              <a:rPr lang="en-US" sz="1600" b="1" dirty="0"/>
              <a:t> </a:t>
            </a:r>
            <a:r>
              <a:rPr lang="en-US" sz="1600" b="1" dirty="0" err="1"/>
              <a:t>liberalizm</a:t>
            </a:r>
            <a:r>
              <a:rPr lang="en-US" sz="1600" dirty="0"/>
              <a:t> </a:t>
            </a:r>
            <a:r>
              <a:rPr lang="en-US" sz="1600" dirty="0" err="1"/>
              <a:t>sistemi</a:t>
            </a:r>
            <a:r>
              <a:rPr lang="en-US" sz="1600" dirty="0"/>
              <a:t> </a:t>
            </a:r>
            <a:r>
              <a:rPr lang="en-US" sz="1600" dirty="0" err="1"/>
              <a:t>aracılığıyla</a:t>
            </a:r>
            <a:r>
              <a:rPr lang="en-US" sz="1600" dirty="0"/>
              <a:t> </a:t>
            </a:r>
            <a:r>
              <a:rPr lang="en-US" sz="1600" dirty="0" err="1"/>
              <a:t>uzlaştırdı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Uluslararası</a:t>
            </a:r>
            <a:r>
              <a:rPr lang="en-US" sz="1600" b="1" dirty="0"/>
              <a:t> </a:t>
            </a:r>
            <a:r>
              <a:rPr lang="en-US" sz="1600" b="1" dirty="0" err="1"/>
              <a:t>Düzey</a:t>
            </a:r>
            <a:r>
              <a:rPr lang="en-US" sz="1600" b="1" dirty="0"/>
              <a:t>:</a:t>
            </a:r>
            <a:r>
              <a:rPr lang="en-US" sz="1600" dirty="0"/>
              <a:t> Güçlü </a:t>
            </a:r>
            <a:r>
              <a:rPr lang="en-US" sz="1600" dirty="0" err="1"/>
              <a:t>uluslararası</a:t>
            </a:r>
            <a:r>
              <a:rPr lang="en-US" sz="1600" dirty="0"/>
              <a:t> </a:t>
            </a:r>
            <a:r>
              <a:rPr lang="en-US" sz="1600" dirty="0" err="1"/>
              <a:t>piyasalar</a:t>
            </a:r>
            <a:r>
              <a:rPr lang="en-US" sz="1600" dirty="0"/>
              <a:t>, </a:t>
            </a:r>
            <a:r>
              <a:rPr lang="en-US" sz="1600" dirty="0" err="1"/>
              <a:t>siyasi</a:t>
            </a:r>
            <a:r>
              <a:rPr lang="en-US" sz="1600" dirty="0"/>
              <a:t> </a:t>
            </a:r>
            <a:r>
              <a:rPr lang="en-US" sz="1600" dirty="0" err="1"/>
              <a:t>düzenlemelere</a:t>
            </a:r>
            <a:r>
              <a:rPr lang="en-US" sz="1600" dirty="0"/>
              <a:t> tabi </a:t>
            </a:r>
            <a:r>
              <a:rPr lang="en-US" sz="1600" dirty="0" err="1"/>
              <a:t>tutuldu</a:t>
            </a:r>
            <a:r>
              <a:rPr lang="en-US" sz="1600" dirty="0"/>
              <a:t>. </a:t>
            </a:r>
            <a:r>
              <a:rPr lang="en-US" sz="1600" dirty="0" err="1"/>
              <a:t>Devletler</a:t>
            </a:r>
            <a:r>
              <a:rPr lang="en-US" sz="1600" dirty="0"/>
              <a:t>, </a:t>
            </a:r>
            <a:r>
              <a:rPr lang="en-US" sz="1600" dirty="0" err="1"/>
              <a:t>sermaye</a:t>
            </a:r>
            <a:r>
              <a:rPr lang="en-US" sz="1600" dirty="0"/>
              <a:t> </a:t>
            </a:r>
            <a:r>
              <a:rPr lang="en-US" sz="1600" dirty="0" err="1"/>
              <a:t>kontrollerini</a:t>
            </a:r>
            <a:r>
              <a:rPr lang="en-US" sz="1600" dirty="0"/>
              <a:t> </a:t>
            </a:r>
            <a:r>
              <a:rPr lang="en-US" sz="1600" dirty="0" err="1"/>
              <a:t>sürdürürken</a:t>
            </a:r>
            <a:r>
              <a:rPr lang="en-US" sz="1600" dirty="0"/>
              <a:t> </a:t>
            </a:r>
            <a:r>
              <a:rPr lang="en-US" sz="1600" dirty="0" err="1"/>
              <a:t>ticaret</a:t>
            </a:r>
            <a:r>
              <a:rPr lang="en-US" sz="1600" dirty="0"/>
              <a:t> </a:t>
            </a:r>
            <a:r>
              <a:rPr lang="en-US" sz="1600" dirty="0" err="1"/>
              <a:t>engellerini</a:t>
            </a:r>
            <a:r>
              <a:rPr lang="en-US" sz="1600" dirty="0"/>
              <a:t> </a:t>
            </a:r>
            <a:r>
              <a:rPr lang="en-US" sz="1600" dirty="0" err="1"/>
              <a:t>kademeli</a:t>
            </a:r>
            <a:r>
              <a:rPr lang="en-US" sz="1600" dirty="0"/>
              <a:t>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azaltmak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IMF </a:t>
            </a:r>
            <a:r>
              <a:rPr lang="en-US" sz="1600" dirty="0" err="1"/>
              <a:t>ve</a:t>
            </a:r>
            <a:r>
              <a:rPr lang="en-US" sz="1600" dirty="0"/>
              <a:t> GATT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kurumlar</a:t>
            </a:r>
            <a:r>
              <a:rPr lang="en-US" sz="1600" dirty="0"/>
              <a:t> </a:t>
            </a:r>
            <a:r>
              <a:rPr lang="en-US" sz="1600" dirty="0" err="1"/>
              <a:t>aracılığıyla</a:t>
            </a:r>
            <a:r>
              <a:rPr lang="en-US" sz="1600" dirty="0"/>
              <a:t> </a:t>
            </a:r>
            <a:r>
              <a:rPr lang="en-US" sz="1600" dirty="0" err="1"/>
              <a:t>işbirliği</a:t>
            </a:r>
            <a:r>
              <a:rPr lang="en-US" sz="1600" dirty="0"/>
              <a:t> </a:t>
            </a:r>
            <a:r>
              <a:rPr lang="en-US" sz="1600" dirty="0" err="1"/>
              <a:t>yaptı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İç</a:t>
            </a:r>
            <a:r>
              <a:rPr lang="en-US" sz="1600" b="1" dirty="0"/>
              <a:t> </a:t>
            </a:r>
            <a:r>
              <a:rPr lang="en-US" sz="1600" b="1" dirty="0" err="1"/>
              <a:t>Düzey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b="1" dirty="0" err="1"/>
              <a:t>Keynesyen</a:t>
            </a:r>
            <a:r>
              <a:rPr lang="en-US" sz="1600" b="1" dirty="0"/>
              <a:t> </a:t>
            </a:r>
            <a:r>
              <a:rPr lang="en-US" sz="1600" b="1" dirty="0" err="1"/>
              <a:t>uzlaşıya</a:t>
            </a:r>
            <a:r>
              <a:rPr lang="en-US" sz="1600" dirty="0"/>
              <a:t> </a:t>
            </a:r>
            <a:r>
              <a:rPr lang="en-US" sz="1600" dirty="0" err="1"/>
              <a:t>dayalı</a:t>
            </a:r>
            <a:r>
              <a:rPr lang="en-US" sz="1600" dirty="0"/>
              <a:t> </a:t>
            </a:r>
            <a:r>
              <a:rPr lang="en-US" sz="1600" dirty="0" err="1"/>
              <a:t>olarak</a:t>
            </a:r>
            <a:r>
              <a:rPr lang="en-US" sz="1600" dirty="0"/>
              <a:t>, </a:t>
            </a:r>
            <a:r>
              <a:rPr lang="en-US" sz="1600" dirty="0" err="1"/>
              <a:t>sermaye</a:t>
            </a:r>
            <a:r>
              <a:rPr lang="en-US" sz="1600" dirty="0"/>
              <a:t> </a:t>
            </a:r>
            <a:r>
              <a:rPr lang="en-US" sz="1600" dirty="0" err="1"/>
              <a:t>sahipleri</a:t>
            </a:r>
            <a:r>
              <a:rPr lang="en-US" sz="1600" dirty="0"/>
              <a:t> </a:t>
            </a:r>
            <a:r>
              <a:rPr lang="en-US" sz="1600" dirty="0" err="1"/>
              <a:t>verimlilik</a:t>
            </a:r>
            <a:r>
              <a:rPr lang="en-US" sz="1600" dirty="0"/>
              <a:t> </a:t>
            </a:r>
            <a:r>
              <a:rPr lang="en-US" sz="1600" dirty="0" err="1"/>
              <a:t>artışlarından</a:t>
            </a:r>
            <a:r>
              <a:rPr lang="en-US" sz="1600" dirty="0"/>
              <a:t> </a:t>
            </a:r>
            <a:r>
              <a:rPr lang="en-US" sz="1600" dirty="0" err="1"/>
              <a:t>elde</a:t>
            </a:r>
            <a:r>
              <a:rPr lang="en-US" sz="1600" dirty="0"/>
              <a:t> </a:t>
            </a:r>
            <a:r>
              <a:rPr lang="en-US" sz="1600" dirty="0" err="1"/>
              <a:t>edilen</a:t>
            </a:r>
            <a:r>
              <a:rPr lang="en-US" sz="1600" dirty="0"/>
              <a:t> </a:t>
            </a:r>
            <a:r>
              <a:rPr lang="en-US" sz="1600" dirty="0" err="1"/>
              <a:t>kazanımları</a:t>
            </a:r>
            <a:r>
              <a:rPr lang="en-US" sz="1600" dirty="0"/>
              <a:t> (</a:t>
            </a:r>
            <a:r>
              <a:rPr lang="en-US" sz="1600" dirty="0" err="1"/>
              <a:t>daha</a:t>
            </a:r>
            <a:r>
              <a:rPr lang="en-US" sz="1600" dirty="0"/>
              <a:t> </a:t>
            </a:r>
            <a:r>
              <a:rPr lang="en-US" sz="1600" dirty="0" err="1"/>
              <a:t>yüksek</a:t>
            </a:r>
            <a:r>
              <a:rPr lang="en-US" sz="1600" dirty="0"/>
              <a:t> </a:t>
            </a:r>
            <a:r>
              <a:rPr lang="en-US" sz="1600" dirty="0" err="1"/>
              <a:t>ücretler</a:t>
            </a:r>
            <a:r>
              <a:rPr lang="en-US" sz="1600" dirty="0"/>
              <a:t>, </a:t>
            </a:r>
            <a:r>
              <a:rPr lang="en-US" sz="1600" dirty="0" err="1"/>
              <a:t>sosyal</a:t>
            </a:r>
            <a:r>
              <a:rPr lang="en-US" sz="1600" dirty="0"/>
              <a:t> </a:t>
            </a:r>
            <a:r>
              <a:rPr lang="en-US" sz="1600" dirty="0" err="1"/>
              <a:t>haklar</a:t>
            </a:r>
            <a:r>
              <a:rPr lang="en-US" sz="1600" dirty="0"/>
              <a:t>) </a:t>
            </a:r>
            <a:r>
              <a:rPr lang="en-US" sz="1600" dirty="0" err="1"/>
              <a:t>sosyal</a:t>
            </a:r>
            <a:r>
              <a:rPr lang="en-US" sz="1600" dirty="0"/>
              <a:t> </a:t>
            </a:r>
            <a:r>
              <a:rPr lang="en-US" sz="1600" dirty="0" err="1"/>
              <a:t>barışı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kapitalist</a:t>
            </a:r>
            <a:r>
              <a:rPr lang="en-US" sz="1600" dirty="0"/>
              <a:t> </a:t>
            </a:r>
            <a:r>
              <a:rPr lang="en-US" sz="1600" dirty="0" err="1"/>
              <a:t>sistemin</a:t>
            </a:r>
            <a:r>
              <a:rPr lang="en-US" sz="1600" dirty="0"/>
              <a:t> </a:t>
            </a:r>
            <a:r>
              <a:rPr lang="en-US" sz="1600" dirty="0" err="1"/>
              <a:t>kabulünü</a:t>
            </a:r>
            <a:r>
              <a:rPr lang="en-US" sz="1600" dirty="0"/>
              <a:t> </a:t>
            </a:r>
            <a:r>
              <a:rPr lang="en-US" sz="1600" dirty="0" err="1"/>
              <a:t>sağlamak</a:t>
            </a:r>
            <a:r>
              <a:rPr lang="en-US" sz="1600" dirty="0"/>
              <a:t> </a:t>
            </a:r>
            <a:r>
              <a:rPr lang="en-US" sz="1600" dirty="0" err="1"/>
              <a:t>karşılığında</a:t>
            </a:r>
            <a:r>
              <a:rPr lang="en-US" sz="1600" dirty="0"/>
              <a:t> </a:t>
            </a:r>
            <a:r>
              <a:rPr lang="en-US" sz="1600" dirty="0" err="1"/>
              <a:t>işçilerle</a:t>
            </a:r>
            <a:r>
              <a:rPr lang="en-US" sz="1600" dirty="0"/>
              <a:t> </a:t>
            </a:r>
            <a:r>
              <a:rPr lang="en-US" sz="1600" dirty="0" err="1"/>
              <a:t>paylaştı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Neoliberalizmin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Yükselişi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1970'lerde </a:t>
            </a:r>
            <a:r>
              <a:rPr lang="en-US" b="1" dirty="0" err="1"/>
              <a:t>stagflasyon</a:t>
            </a:r>
            <a:r>
              <a:rPr lang="en-US" dirty="0"/>
              <a:t> (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büyüme</a:t>
            </a:r>
            <a:r>
              <a:rPr lang="en-US" dirty="0"/>
              <a:t> +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enflasyon</a:t>
            </a:r>
            <a:r>
              <a:rPr lang="en-US" dirty="0"/>
              <a:t>) </a:t>
            </a:r>
            <a:r>
              <a:rPr lang="en-US" dirty="0" err="1"/>
              <a:t>Keynesyenizme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inancı</a:t>
            </a:r>
            <a:r>
              <a:rPr lang="en-US" dirty="0"/>
              <a:t> </a:t>
            </a:r>
            <a:r>
              <a:rPr lang="en-US" dirty="0" err="1"/>
              <a:t>sarstı</a:t>
            </a:r>
            <a:r>
              <a:rPr lang="en-US" dirty="0"/>
              <a:t>. Bu, </a:t>
            </a:r>
            <a:r>
              <a:rPr lang="en-US" b="1" dirty="0"/>
              <a:t>Friedrich Hayek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/>
              <a:t>Milton Friedman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savunulan</a:t>
            </a:r>
            <a:r>
              <a:rPr lang="en-US" dirty="0"/>
              <a:t> </a:t>
            </a:r>
            <a:r>
              <a:rPr lang="en-US" dirty="0" err="1"/>
              <a:t>ortodoks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liberalizm</a:t>
            </a:r>
            <a:r>
              <a:rPr lang="en-US" dirty="0"/>
              <a:t> </a:t>
            </a:r>
            <a:r>
              <a:rPr lang="en-US" dirty="0" err="1"/>
              <a:t>versiyonu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b="1" dirty="0" err="1"/>
              <a:t>neoliberalizmin</a:t>
            </a:r>
            <a:r>
              <a:rPr lang="en-US" dirty="0"/>
              <a:t> </a:t>
            </a:r>
            <a:r>
              <a:rPr lang="en-US" dirty="0" err="1"/>
              <a:t>yükselişine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İnanç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rolünü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"</a:t>
            </a:r>
            <a:r>
              <a:rPr lang="en-US" dirty="0" err="1"/>
              <a:t>asgari</a:t>
            </a:r>
            <a:r>
              <a:rPr lang="en-US" dirty="0"/>
              <a:t> </a:t>
            </a:r>
            <a:r>
              <a:rPr lang="en-US" dirty="0" err="1"/>
              <a:t>düzeyde</a:t>
            </a:r>
            <a:r>
              <a:rPr lang="en-US" dirty="0"/>
              <a:t> </a:t>
            </a:r>
            <a:r>
              <a:rPr lang="en-US" dirty="0" err="1"/>
              <a:t>engellenmiş</a:t>
            </a:r>
            <a:r>
              <a:rPr lang="en-US" dirty="0"/>
              <a:t>"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kapitalizmi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Politikalar</a:t>
            </a:r>
            <a:r>
              <a:rPr lang="en-US" b="1" dirty="0"/>
              <a:t> (Reagan </a:t>
            </a:r>
            <a:r>
              <a:rPr lang="en-US" b="1" dirty="0" err="1"/>
              <a:t>ve</a:t>
            </a:r>
            <a:r>
              <a:rPr lang="en-US" b="1" dirty="0"/>
              <a:t> Thatcher):</a:t>
            </a:r>
            <a:endParaRPr lang="en-US" dirty="0"/>
          </a:p>
          <a:p>
            <a:pPr lvl="1"/>
            <a:r>
              <a:rPr lang="en-US" dirty="0" err="1"/>
              <a:t>Sektörlerin</a:t>
            </a:r>
            <a:r>
              <a:rPr lang="en-US" dirty="0"/>
              <a:t> </a:t>
            </a:r>
            <a:r>
              <a:rPr lang="en-US" b="1" dirty="0" err="1"/>
              <a:t>serbestleştirilmesi</a:t>
            </a:r>
            <a:r>
              <a:rPr lang="en-US" dirty="0"/>
              <a:t> (</a:t>
            </a:r>
            <a:r>
              <a:rPr lang="en-US" dirty="0" err="1"/>
              <a:t>bankacılık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Devlet </a:t>
            </a:r>
            <a:r>
              <a:rPr lang="en-US" dirty="0" err="1"/>
              <a:t>işletmelerinin</a:t>
            </a:r>
            <a:r>
              <a:rPr lang="en-US" dirty="0"/>
              <a:t> </a:t>
            </a:r>
            <a:r>
              <a:rPr lang="en-US" b="1" dirty="0" err="1"/>
              <a:t>özelleştirilmesi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Zenginler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b="1" dirty="0" err="1"/>
              <a:t>vergi</a:t>
            </a:r>
            <a:r>
              <a:rPr lang="en-US" b="1" dirty="0"/>
              <a:t> </a:t>
            </a:r>
            <a:r>
              <a:rPr lang="en-US" b="1" dirty="0" err="1"/>
              <a:t>indirimleri</a:t>
            </a:r>
            <a:r>
              <a:rPr lang="en-US" dirty="0"/>
              <a:t> ("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yönlü</a:t>
            </a:r>
            <a:r>
              <a:rPr lang="en-US" dirty="0"/>
              <a:t> </a:t>
            </a:r>
            <a:r>
              <a:rPr lang="en-US" dirty="0" err="1"/>
              <a:t>iktisat</a:t>
            </a:r>
            <a:r>
              <a:rPr lang="en-US" dirty="0"/>
              <a:t>").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Küreselleşme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Eleştirileri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Neoliberal </a:t>
            </a:r>
            <a:r>
              <a:rPr lang="en-US" dirty="0" err="1"/>
              <a:t>politikalar</a:t>
            </a:r>
            <a:r>
              <a:rPr lang="en-US" dirty="0"/>
              <a:t>, 1990'ların </a:t>
            </a:r>
            <a:r>
              <a:rPr lang="en-US" b="1" dirty="0" err="1"/>
              <a:t>küreselleşme</a:t>
            </a:r>
            <a:r>
              <a:rPr lang="en-US" dirty="0"/>
              <a:t> </a:t>
            </a:r>
            <a:r>
              <a:rPr lang="en-US" dirty="0" err="1"/>
              <a:t>kampanyasıyla</a:t>
            </a:r>
            <a:r>
              <a:rPr lang="en-US" dirty="0"/>
              <a:t> </a:t>
            </a:r>
            <a:r>
              <a:rPr lang="en-US" dirty="0" err="1"/>
              <a:t>doruğa</a:t>
            </a:r>
            <a:r>
              <a:rPr lang="en-US" dirty="0"/>
              <a:t> </a:t>
            </a:r>
            <a:r>
              <a:rPr lang="en-US" dirty="0" err="1"/>
              <a:t>ulaştı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piyasaları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ticareti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etti</a:t>
            </a:r>
            <a:r>
              <a:rPr lang="en-US" dirty="0"/>
              <a:t>.</a:t>
            </a:r>
          </a:p>
          <a:p>
            <a:r>
              <a:rPr lang="en-US" b="1" dirty="0" err="1"/>
              <a:t>Savunanlar</a:t>
            </a:r>
            <a:r>
              <a:rPr lang="en-US" b="1" dirty="0"/>
              <a:t> (</a:t>
            </a:r>
            <a:r>
              <a:rPr lang="en-US" b="1" dirty="0" err="1"/>
              <a:t>örneğin</a:t>
            </a:r>
            <a:r>
              <a:rPr lang="en-US" b="1" dirty="0"/>
              <a:t>, Thomas Friedman):</a:t>
            </a:r>
            <a:r>
              <a:rPr lang="en-US" dirty="0"/>
              <a:t> </a:t>
            </a:r>
            <a:r>
              <a:rPr lang="en-US" dirty="0" err="1"/>
              <a:t>Küreselleşmenin</a:t>
            </a:r>
            <a:r>
              <a:rPr lang="en-US" dirty="0"/>
              <a:t> </a:t>
            </a:r>
            <a:r>
              <a:rPr lang="en-US" dirty="0" err="1"/>
              <a:t>verimliliği</a:t>
            </a:r>
            <a:r>
              <a:rPr lang="en-US" dirty="0"/>
              <a:t> </a:t>
            </a:r>
            <a:r>
              <a:rPr lang="en-US" dirty="0" err="1"/>
              <a:t>artıracağını</a:t>
            </a:r>
            <a:r>
              <a:rPr lang="en-US" dirty="0"/>
              <a:t>, </a:t>
            </a:r>
            <a:r>
              <a:rPr lang="en-US" dirty="0" err="1"/>
              <a:t>teknolojiyi</a:t>
            </a:r>
            <a:r>
              <a:rPr lang="en-US" dirty="0"/>
              <a:t> </a:t>
            </a:r>
            <a:r>
              <a:rPr lang="en-US" dirty="0" err="1"/>
              <a:t>yayacağını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bireyleri</a:t>
            </a:r>
            <a:r>
              <a:rPr lang="en-US" dirty="0"/>
              <a:t> </a:t>
            </a:r>
            <a:r>
              <a:rPr lang="en-US" dirty="0" err="1"/>
              <a:t>güçlendireceğini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.</a:t>
            </a:r>
          </a:p>
          <a:p>
            <a:r>
              <a:rPr lang="en-US" b="1" dirty="0" err="1"/>
              <a:t>Küreselleşme</a:t>
            </a:r>
            <a:r>
              <a:rPr lang="en-US" b="1" dirty="0"/>
              <a:t> </a:t>
            </a:r>
            <a:r>
              <a:rPr lang="en-US" b="1" dirty="0" err="1"/>
              <a:t>Karşıtı</a:t>
            </a:r>
            <a:r>
              <a:rPr lang="en-US" b="1" dirty="0"/>
              <a:t> </a:t>
            </a:r>
            <a:r>
              <a:rPr lang="en-US" b="1" dirty="0" err="1"/>
              <a:t>Hareket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Küreselleşmenin</a:t>
            </a:r>
            <a:r>
              <a:rPr lang="en-US" dirty="0"/>
              <a:t>, </a:t>
            </a:r>
            <a:r>
              <a:rPr lang="en-US" dirty="0" err="1"/>
              <a:t>işçi</a:t>
            </a:r>
            <a:r>
              <a:rPr lang="en-US" dirty="0"/>
              <a:t> </a:t>
            </a:r>
            <a:r>
              <a:rPr lang="en-US" dirty="0" err="1"/>
              <a:t>sınıfına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verirken</a:t>
            </a:r>
            <a:r>
              <a:rPr lang="en-US" dirty="0"/>
              <a:t>, </a:t>
            </a:r>
            <a:r>
              <a:rPr lang="en-US" dirty="0" err="1"/>
              <a:t>yoksul</a:t>
            </a:r>
            <a:r>
              <a:rPr lang="en-US" dirty="0"/>
              <a:t> </a:t>
            </a:r>
            <a:r>
              <a:rPr lang="en-US" dirty="0" err="1"/>
              <a:t>ülkeleri</a:t>
            </a:r>
            <a:r>
              <a:rPr lang="en-US" dirty="0"/>
              <a:t> </a:t>
            </a:r>
            <a:r>
              <a:rPr lang="en-US" dirty="0" err="1"/>
              <a:t>sömürürken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verirken</a:t>
            </a:r>
            <a:r>
              <a:rPr lang="en-US" dirty="0"/>
              <a:t> </a:t>
            </a:r>
            <a:r>
              <a:rPr lang="en-US" dirty="0" err="1"/>
              <a:t>zengin</a:t>
            </a:r>
            <a:r>
              <a:rPr lang="en-US" dirty="0"/>
              <a:t> </a:t>
            </a:r>
            <a:r>
              <a:rPr lang="en-US" dirty="0" err="1"/>
              <a:t>elitlere</a:t>
            </a:r>
            <a:r>
              <a:rPr lang="en-US" dirty="0"/>
              <a:t> </a:t>
            </a:r>
            <a:r>
              <a:rPr lang="en-US" dirty="0" err="1"/>
              <a:t>fayda</a:t>
            </a:r>
            <a:r>
              <a:rPr lang="en-US" dirty="0"/>
              <a:t> </a:t>
            </a:r>
            <a:r>
              <a:rPr lang="en-US" dirty="0" err="1"/>
              <a:t>sağladığını</a:t>
            </a:r>
            <a:r>
              <a:rPr lang="en-US" dirty="0"/>
              <a:t> </a:t>
            </a:r>
            <a:r>
              <a:rPr lang="en-US" dirty="0" err="1"/>
              <a:t>savundu</a:t>
            </a:r>
            <a:r>
              <a:rPr lang="en-US" dirty="0"/>
              <a:t>.</a:t>
            </a:r>
          </a:p>
          <a:p>
            <a:r>
              <a:rPr lang="en-US" b="1" dirty="0" err="1"/>
              <a:t>Heterodoks</a:t>
            </a:r>
            <a:r>
              <a:rPr lang="en-US" b="1" dirty="0"/>
              <a:t> Liberal </a:t>
            </a:r>
            <a:r>
              <a:rPr lang="en-US" b="1" dirty="0" err="1"/>
              <a:t>Eleştirmenler</a:t>
            </a:r>
            <a:r>
              <a:rPr lang="en-US" b="1" dirty="0"/>
              <a:t> (</a:t>
            </a:r>
            <a:r>
              <a:rPr lang="en-US" b="1" dirty="0" err="1"/>
              <a:t>örneğin</a:t>
            </a:r>
            <a:r>
              <a:rPr lang="en-US" b="1" dirty="0"/>
              <a:t>, Joseph Stiglitz):</a:t>
            </a:r>
            <a:r>
              <a:rPr lang="en-US" dirty="0"/>
              <a:t> </a:t>
            </a:r>
            <a:r>
              <a:rPr lang="en-US" dirty="0" err="1"/>
              <a:t>Prensipte</a:t>
            </a:r>
            <a:r>
              <a:rPr lang="en-US" dirty="0"/>
              <a:t> </a:t>
            </a:r>
            <a:r>
              <a:rPr lang="en-US" dirty="0" err="1"/>
              <a:t>küreselleşmeyi</a:t>
            </a:r>
            <a:r>
              <a:rPr lang="en-US" dirty="0"/>
              <a:t> </a:t>
            </a:r>
            <a:r>
              <a:rPr lang="en-US" dirty="0" err="1"/>
              <a:t>desteklediler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piyasaların</a:t>
            </a:r>
            <a:r>
              <a:rPr lang="en-US" dirty="0"/>
              <a:t> </a:t>
            </a:r>
            <a:r>
              <a:rPr lang="en-US" dirty="0" err="1"/>
              <a:t>meşru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sorunlarını</a:t>
            </a:r>
            <a:r>
              <a:rPr lang="en-US" dirty="0"/>
              <a:t> </a:t>
            </a:r>
            <a:r>
              <a:rPr lang="en-US" dirty="0" err="1"/>
              <a:t>çözmesi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iyi </a:t>
            </a:r>
            <a:r>
              <a:rPr lang="en-US" dirty="0" err="1"/>
              <a:t>yönetilmesi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kurumlara</a:t>
            </a:r>
            <a:r>
              <a:rPr lang="en-US" dirty="0"/>
              <a:t> </a:t>
            </a:r>
            <a:r>
              <a:rPr lang="en-US" dirty="0" err="1"/>
              <a:t>gömülü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gerektiğini</a:t>
            </a:r>
            <a:r>
              <a:rPr lang="en-US" dirty="0"/>
              <a:t> </a:t>
            </a:r>
            <a:r>
              <a:rPr lang="en-US" dirty="0" err="1"/>
              <a:t>savundular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23</TotalTime>
  <Words>813</Words>
  <Application>Microsoft Office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Laissez-Faire: Ekonomik Liberal Perspektif</vt:lpstr>
      <vt:lpstr>Ekonomik Liberalizmin Kökenleri</vt:lpstr>
      <vt:lpstr>Adam Smith ve "Görünmez El"</vt:lpstr>
      <vt:lpstr>Kapitalizmin Beş Temel İlkesi</vt:lpstr>
      <vt:lpstr>Ricardo, Serbest Ticaret ve Pozitif Toplamlı Oyunlar</vt:lpstr>
      <vt:lpstr>J. M. Keynes ve Piyasanın Başarısızlığı</vt:lpstr>
      <vt:lpstr>"Gömülü Liberalizm" ve Keynesyen Uzlaşı</vt:lpstr>
      <vt:lpstr>Neoliberalizmin Yükselişi</vt:lpstr>
      <vt:lpstr>Küreselleşme ve Eleştirileri</vt:lpstr>
      <vt:lpstr>2008 Finansal Krizi: Bir Hesaplaşma mı?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2025-10-20T08:44:13Z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