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4" r:id="rId2"/>
    <p:sldId id="277" r:id="rId3"/>
    <p:sldId id="278" r:id="rId4"/>
    <p:sldId id="279" r:id="rId5"/>
    <p:sldId id="291" r:id="rId6"/>
    <p:sldId id="280" r:id="rId7"/>
    <p:sldId id="281" r:id="rId8"/>
    <p:sldId id="283" r:id="rId9"/>
    <p:sldId id="285" r:id="rId10"/>
    <p:sldId id="286" r:id="rId11"/>
    <p:sldId id="289"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780806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73082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7340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1953689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3358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468783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1951380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344684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242383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4261814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126725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AF9632E-BDCF-4309-A8FC-631653453A01}"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00316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AF9632E-BDCF-4309-A8FC-631653453A01}" type="datetimeFigureOut">
              <a:rPr lang="tr-TR" smtClean="0"/>
              <a:t>11.09.2025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48733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9632E-BDCF-4309-A8FC-631653453A01}" type="datetimeFigureOut">
              <a:rPr lang="tr-TR" smtClean="0"/>
              <a:t>11.09.2025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59693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19482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627947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AF9632E-BDCF-4309-A8FC-631653453A01}" type="datetimeFigureOut">
              <a:rPr lang="tr-TR" smtClean="0"/>
              <a:t>11.09.2025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60B8078-8FAE-4CDB-BB0D-3762E0F040A0}" type="slidenum">
              <a:rPr lang="tr-TR" smtClean="0"/>
              <a:t>‹#›</a:t>
            </a:fld>
            <a:endParaRPr lang="tr-TR"/>
          </a:p>
        </p:txBody>
      </p:sp>
    </p:spTree>
    <p:extLst>
      <p:ext uri="{BB962C8B-B14F-4D97-AF65-F5344CB8AC3E}">
        <p14:creationId xmlns:p14="http://schemas.microsoft.com/office/powerpoint/2010/main" val="21571709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24A62E-0B02-416B-A8B5-0ECA4C1FFBBF}"/>
              </a:ext>
            </a:extLst>
          </p:cNvPr>
          <p:cNvSpPr>
            <a:spLocks noGrp="1"/>
          </p:cNvSpPr>
          <p:nvPr>
            <p:ph type="title"/>
          </p:nvPr>
        </p:nvSpPr>
        <p:spPr/>
        <p:txBody>
          <a:bodyPr/>
          <a:lstStyle/>
          <a:p>
            <a:pPr algn="ctr"/>
            <a:r>
              <a:rPr lang="tr-TR" dirty="0"/>
              <a:t>T.C. </a:t>
            </a:r>
            <a:br>
              <a:rPr lang="tr-TR" dirty="0"/>
            </a:br>
            <a:r>
              <a:rPr lang="tr-TR" dirty="0"/>
              <a:t>KASTAMONU ÜNİVERSİTESİ</a:t>
            </a:r>
          </a:p>
        </p:txBody>
      </p:sp>
      <p:sp>
        <p:nvSpPr>
          <p:cNvPr id="4" name="Başlık 1">
            <a:extLst>
              <a:ext uri="{FF2B5EF4-FFF2-40B4-BE49-F238E27FC236}">
                <a16:creationId xmlns:a16="http://schemas.microsoft.com/office/drawing/2014/main" id="{AC714E28-F5EE-43E4-AC27-36385A24F3C8}"/>
              </a:ext>
            </a:extLst>
          </p:cNvPr>
          <p:cNvSpPr txBox="1">
            <a:spLocks/>
          </p:cNvSpPr>
          <p:nvPr/>
        </p:nvSpPr>
        <p:spPr>
          <a:xfrm>
            <a:off x="2196685" y="2489982"/>
            <a:ext cx="8911687" cy="2152355"/>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dirty="0"/>
              <a:t>TURİZM FAKÜLTESİ</a:t>
            </a:r>
          </a:p>
          <a:p>
            <a:pPr algn="ctr"/>
            <a:endParaRPr lang="tr-TR" dirty="0"/>
          </a:p>
          <a:p>
            <a:pPr algn="ctr"/>
            <a:r>
              <a:rPr lang="tr-TR" dirty="0"/>
              <a:t>GASTRONOMİ VE MUTFAK SANATLARI BÖLÜMÜ</a:t>
            </a:r>
          </a:p>
        </p:txBody>
      </p:sp>
      <p:sp>
        <p:nvSpPr>
          <p:cNvPr id="5" name="İçerik Yer Tutucusu 2">
            <a:extLst>
              <a:ext uri="{FF2B5EF4-FFF2-40B4-BE49-F238E27FC236}">
                <a16:creationId xmlns:a16="http://schemas.microsoft.com/office/drawing/2014/main" id="{83391738-7444-4F3E-A688-924FAB07CD51}"/>
              </a:ext>
            </a:extLst>
          </p:cNvPr>
          <p:cNvSpPr>
            <a:spLocks noGrp="1"/>
          </p:cNvSpPr>
          <p:nvPr>
            <p:ph idx="1"/>
          </p:nvPr>
        </p:nvSpPr>
        <p:spPr>
          <a:xfrm>
            <a:off x="1800732" y="5104016"/>
            <a:ext cx="9720073" cy="705942"/>
          </a:xfrm>
        </p:spPr>
        <p:txBody>
          <a:bodyPr>
            <a:normAutofit fontScale="77500" lnSpcReduction="20000"/>
          </a:bodyPr>
          <a:lstStyle/>
          <a:p>
            <a:pPr marL="0" indent="0" algn="ctr">
              <a:buNone/>
            </a:pPr>
            <a:r>
              <a:rPr lang="tr-TR" sz="2400" dirty="0"/>
              <a:t>Anadolu Mutfağı Yöresel Yemekleri</a:t>
            </a:r>
          </a:p>
          <a:p>
            <a:pPr marL="0" indent="0" algn="ctr">
              <a:buNone/>
            </a:pPr>
            <a:r>
              <a:rPr lang="tr-TR" sz="2400" dirty="0"/>
              <a:t>Yemek-Kültür İlişkisi</a:t>
            </a:r>
          </a:p>
        </p:txBody>
      </p:sp>
    </p:spTree>
    <p:extLst>
      <p:ext uri="{BB962C8B-B14F-4D97-AF65-F5344CB8AC3E}">
        <p14:creationId xmlns:p14="http://schemas.microsoft.com/office/powerpoint/2010/main" val="3279111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Beslenme faaliyeti ilk insanlardan günümüze kadar pek çok değişime uğramıştır. İlk başlarda sadece toplayıcılık yapan daha sonra avcılık-toplayıcılık yapan insan toplulukları bir süre sonra bununla yetinmeyip, üretmeye ve besinleri bir araya getirerek yemek denen bileşimi yapmaya başlamışlardır. Doğadan ayrı bir şekilde yemek yapma faaliyeti insanlara, kültür olarak nitelenen bir üst yapı kazandırmıştır.</a:t>
            </a:r>
          </a:p>
        </p:txBody>
      </p:sp>
    </p:spTree>
    <p:extLst>
      <p:ext uri="{BB962C8B-B14F-4D97-AF65-F5344CB8AC3E}">
        <p14:creationId xmlns:p14="http://schemas.microsoft.com/office/powerpoint/2010/main" val="3915346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575582" y="2133600"/>
            <a:ext cx="9929030" cy="3777622"/>
          </a:xfrm>
        </p:spPr>
        <p:txBody>
          <a:bodyPr>
            <a:normAutofit/>
          </a:bodyPr>
          <a:lstStyle/>
          <a:p>
            <a:pPr lvl="0">
              <a:buFont typeface="Wingdings" panose="05000000000000000000" pitchFamily="2" charset="2"/>
              <a:buChar char="q"/>
            </a:pPr>
            <a:r>
              <a:rPr lang="tr-TR" sz="2400" dirty="0"/>
              <a:t>Yemekler veya yiyecekler simgesel açıdan bazı şekillerde karşımıza çıkmaktadır;</a:t>
            </a:r>
          </a:p>
          <a:p>
            <a:pPr lvl="0">
              <a:buFont typeface="Wingdings" panose="05000000000000000000" pitchFamily="2" charset="2"/>
              <a:buChar char="q"/>
            </a:pPr>
            <a:r>
              <a:rPr lang="tr-TR" sz="2400" dirty="0"/>
              <a:t>Ekmek, tahıl ve şarap gibi besin maddeleri yaşamımızın temelini oluşturduğu için simgesel ve düşsel bir özellik taşımaktadır.</a:t>
            </a:r>
          </a:p>
          <a:p>
            <a:pPr lvl="0">
              <a:buFont typeface="Wingdings" panose="05000000000000000000" pitchFamily="2" charset="2"/>
              <a:buChar char="q"/>
            </a:pPr>
            <a:r>
              <a:rPr lang="tr-TR" sz="2400" dirty="0"/>
              <a:t>Akşam yemeği, aile kutlamaları ve iş, arkadaş, dost yemekleri gibi diğer insanlarla paylaşılarak tüketilen yemekler insanlar arasında sosyal bir bağ oluşturmakla birlikte ortak bir yaşamın varlığını işaret etmektedir.</a:t>
            </a:r>
          </a:p>
        </p:txBody>
      </p:sp>
    </p:spTree>
    <p:extLst>
      <p:ext uri="{BB962C8B-B14F-4D97-AF65-F5344CB8AC3E}">
        <p14:creationId xmlns:p14="http://schemas.microsoft.com/office/powerpoint/2010/main" val="2632727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lvl="0">
              <a:buFont typeface="Wingdings" panose="05000000000000000000" pitchFamily="2" charset="2"/>
              <a:buChar char="q"/>
            </a:pPr>
            <a:r>
              <a:rPr lang="tr-TR" sz="2400" dirty="0"/>
              <a:t>Havyar, ıstakoz, günlük kaliteli içki tüketimi ve şampanya gibi özellikli içecek veya yiyeceklerin tüketilmesi belirli sosyal grupları diğerlerinden ayıran işaretler olarak kabul edilmektedir. Ayrıca bu yiyecek ve içecekler toplumsal sınıf göstergesi olarak değerlendirilmektedir.</a:t>
            </a:r>
          </a:p>
          <a:p>
            <a:pPr lvl="0">
              <a:buFont typeface="Wingdings" panose="05000000000000000000" pitchFamily="2" charset="2"/>
              <a:buChar char="q"/>
            </a:pPr>
            <a:r>
              <a:rPr lang="tr-TR" sz="2400" dirty="0"/>
              <a:t>Belirli bir coğrafi alanda yaşamını devam ettiren toplulukların kuşaklar boyunca elde etmiş oldukları yemek kültürü, bu kültüre sahip olan insanların kendilerini tanıttığı, etiketlediği bir unsur olarak karşımıza çıkmaktadır. Türk yemek kültürü, Yörük yemek kültürü, Anadolu yemek kültürü vb.</a:t>
            </a:r>
          </a:p>
        </p:txBody>
      </p:sp>
    </p:spTree>
    <p:extLst>
      <p:ext uri="{BB962C8B-B14F-4D97-AF65-F5344CB8AC3E}">
        <p14:creationId xmlns:p14="http://schemas.microsoft.com/office/powerpoint/2010/main" val="4205175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9722" y="1741836"/>
            <a:ext cx="9720073" cy="2605081"/>
          </a:xfrm>
        </p:spPr>
        <p:txBody>
          <a:bodyPr>
            <a:normAutofit/>
          </a:bodyPr>
          <a:lstStyle/>
          <a:p>
            <a:r>
              <a:rPr lang="tr-TR" sz="2400" dirty="0"/>
              <a:t>Birçok çalışma da göçler, teknolojik gelişmeler, sosyal/görsel medya ve gelişen ulaşım nedeniyle insanların yaşamlarının değiştiğini ancak mutfağın ve yemek yeme alışkanlıklarının, yemek seçimlerinin en son değiştiğini bildirmektedir. Bu çalışmalara göre değişim konusunda en dirençli olunan konu yemek alışkanlıklarıdır.</a:t>
            </a:r>
          </a:p>
        </p:txBody>
      </p:sp>
    </p:spTree>
    <p:extLst>
      <p:ext uri="{BB962C8B-B14F-4D97-AF65-F5344CB8AC3E}">
        <p14:creationId xmlns:p14="http://schemas.microsoft.com/office/powerpoint/2010/main" val="126015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589212" y="2133600"/>
            <a:ext cx="8915400" cy="2452468"/>
          </a:xfrm>
        </p:spPr>
        <p:txBody>
          <a:bodyPr>
            <a:normAutofit/>
          </a:bodyPr>
          <a:lstStyle/>
          <a:p>
            <a:r>
              <a:rPr lang="tr-TR" sz="2400" dirty="0"/>
              <a:t>Kars’tan İstanbul’a göç eden bir grup kadınla yapılan bir çalışmada da kimliği korumak için özellikle kadınların yemeklerine, mutfaklarına sahip çıktıkları ve kendilerini çevrelerine anlatmak için yerel yemeklerini araç olarak kullandıkları görülmüştür.</a:t>
            </a:r>
          </a:p>
        </p:txBody>
      </p:sp>
    </p:spTree>
    <p:extLst>
      <p:ext uri="{BB962C8B-B14F-4D97-AF65-F5344CB8AC3E}">
        <p14:creationId xmlns:p14="http://schemas.microsoft.com/office/powerpoint/2010/main" val="3166566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sz="2400" dirty="0">
                <a:solidFill>
                  <a:schemeClr val="tx1"/>
                </a:solidFill>
              </a:rPr>
              <a:t>1826'da Fransız avukat, politikacı ve ünlü bir gastronom olan Jean </a:t>
            </a:r>
            <a:r>
              <a:rPr lang="tr-TR" sz="2400" dirty="0" err="1">
                <a:solidFill>
                  <a:schemeClr val="tx1"/>
                </a:solidFill>
              </a:rPr>
              <a:t>Anthelme</a:t>
            </a:r>
            <a:r>
              <a:rPr lang="tr-TR" sz="2400" dirty="0">
                <a:solidFill>
                  <a:schemeClr val="tx1"/>
                </a:solidFill>
              </a:rPr>
              <a:t> </a:t>
            </a:r>
            <a:r>
              <a:rPr lang="tr-TR" sz="2400" dirty="0" err="1">
                <a:solidFill>
                  <a:schemeClr val="tx1"/>
                </a:solidFill>
              </a:rPr>
              <a:t>Brillat-Savarin</a:t>
            </a:r>
            <a:r>
              <a:rPr lang="tr-TR" sz="2400" dirty="0">
                <a:solidFill>
                  <a:schemeClr val="tx1"/>
                </a:solidFill>
              </a:rPr>
              <a:t>, “</a:t>
            </a:r>
            <a:r>
              <a:rPr lang="tr-TR" sz="2800" b="1" dirty="0">
                <a:solidFill>
                  <a:schemeClr val="tx1"/>
                </a:solidFill>
              </a:rPr>
              <a:t>Bana ne yediğini söyle, sana kim olduğunu söyleyeceğim</a:t>
            </a:r>
            <a:r>
              <a:rPr lang="tr-TR" sz="2400" dirty="0">
                <a:solidFill>
                  <a:schemeClr val="tx1"/>
                </a:solidFill>
              </a:rPr>
              <a:t>” demiştir. </a:t>
            </a:r>
          </a:p>
        </p:txBody>
      </p:sp>
    </p:spTree>
    <p:extLst>
      <p:ext uri="{BB962C8B-B14F-4D97-AF65-F5344CB8AC3E}">
        <p14:creationId xmlns:p14="http://schemas.microsoft.com/office/powerpoint/2010/main" val="2621202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EF0A92-A252-4C84-9A4F-DE00A189F38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0F29ED2-E45C-42FF-932C-914303F9232A}"/>
              </a:ext>
            </a:extLst>
          </p:cNvPr>
          <p:cNvSpPr>
            <a:spLocks noGrp="1"/>
          </p:cNvSpPr>
          <p:nvPr>
            <p:ph idx="1"/>
          </p:nvPr>
        </p:nvSpPr>
        <p:spPr>
          <a:xfrm>
            <a:off x="1885827" y="2766646"/>
            <a:ext cx="8915400" cy="1636542"/>
          </a:xfrm>
        </p:spPr>
        <p:txBody>
          <a:bodyPr>
            <a:normAutofit/>
          </a:bodyPr>
          <a:lstStyle/>
          <a:p>
            <a:r>
              <a:rPr lang="tr-TR" sz="2000" dirty="0">
                <a:solidFill>
                  <a:schemeClr val="tx1"/>
                </a:solidFill>
              </a:rPr>
              <a:t>1920'lerde, beslenme uzmanı Victor </a:t>
            </a:r>
            <a:r>
              <a:rPr lang="tr-TR" sz="2000" dirty="0" err="1">
                <a:solidFill>
                  <a:schemeClr val="tx1"/>
                </a:solidFill>
              </a:rPr>
              <a:t>Lindlahr</a:t>
            </a:r>
            <a:r>
              <a:rPr lang="tr-TR" sz="2000" dirty="0">
                <a:solidFill>
                  <a:schemeClr val="tx1"/>
                </a:solidFill>
              </a:rPr>
              <a:t> bu ifadeyi “kötü” yiyecekleri anlatmak için kullanıyor ve “</a:t>
            </a:r>
            <a:r>
              <a:rPr lang="tr-TR" sz="2400" b="1" dirty="0">
                <a:solidFill>
                  <a:schemeClr val="tx1"/>
                </a:solidFill>
              </a:rPr>
              <a:t>İnsanın hastalıklarının yüzde doksanı ucuz yiyeceklerden kaynaklanır. Ne yersen osun</a:t>
            </a:r>
            <a:r>
              <a:rPr lang="tr-TR" sz="2000" dirty="0">
                <a:solidFill>
                  <a:schemeClr val="tx1"/>
                </a:solidFill>
              </a:rPr>
              <a:t>” diyor.</a:t>
            </a:r>
          </a:p>
          <a:p>
            <a:endParaRPr lang="tr-TR" sz="2000" dirty="0"/>
          </a:p>
        </p:txBody>
      </p:sp>
    </p:spTree>
    <p:extLst>
      <p:ext uri="{BB962C8B-B14F-4D97-AF65-F5344CB8AC3E}">
        <p14:creationId xmlns:p14="http://schemas.microsoft.com/office/powerpoint/2010/main" val="2252890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Kültür ve Toplum </a:t>
            </a:r>
          </a:p>
        </p:txBody>
      </p:sp>
      <p:sp>
        <p:nvSpPr>
          <p:cNvPr id="3" name="İçerik Yer Tutucusu 2"/>
          <p:cNvSpPr>
            <a:spLocks noGrp="1"/>
          </p:cNvSpPr>
          <p:nvPr>
            <p:ph idx="1"/>
          </p:nvPr>
        </p:nvSpPr>
        <p:spPr>
          <a:xfrm>
            <a:off x="1223889" y="2133600"/>
            <a:ext cx="10280723" cy="2452468"/>
          </a:xfrm>
        </p:spPr>
        <p:txBody>
          <a:bodyPr>
            <a:normAutofit/>
          </a:bodyPr>
          <a:lstStyle/>
          <a:p>
            <a:r>
              <a:rPr lang="tr-TR" sz="2400" dirty="0"/>
              <a:t>Etimolojik olarak incelendiğinde kültürün "</a:t>
            </a:r>
            <a:r>
              <a:rPr lang="tr-TR" sz="2400" dirty="0" err="1"/>
              <a:t>cult</a:t>
            </a:r>
            <a:r>
              <a:rPr lang="tr-TR" sz="2400" dirty="0"/>
              <a:t>" kelimesinden türediği ve ekin anlamına geldiği bilinmektedir.  Kültür kavramı yıllar içerisinde ait olma, tapınma ve tabi olma gibi anlamları kazanmış, günümüze yaklaştıkça taşıdığı anlam değişime uğramıştır.</a:t>
            </a:r>
          </a:p>
        </p:txBody>
      </p:sp>
    </p:spTree>
    <p:extLst>
      <p:ext uri="{BB962C8B-B14F-4D97-AF65-F5344CB8AC3E}">
        <p14:creationId xmlns:p14="http://schemas.microsoft.com/office/powerpoint/2010/main" val="814708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E. Taylor' a göre kültür, bir bireyin yaşadığı toplum içinde öğrendiği bütün inanç, sanat, bilgi, kural, yasa, ahlak, gelenek, görenek, alışkanlık ve kazanılmış bazı yeteneklerden meydana gelmektedir.</a:t>
            </a:r>
          </a:p>
          <a:p>
            <a:r>
              <a:rPr lang="tr-TR" sz="2400" dirty="0"/>
              <a:t>Kültür kısaca, kuşaklar boyunca toplumların öğrenmiş oldukları yaşamsal bilgilerin ortaya çıkmasına ve oluşturulan bu yaşam tarzının devam ettirilmesine yardımcı olmaktadır.</a:t>
            </a:r>
          </a:p>
          <a:p>
            <a:endParaRPr lang="tr-TR" sz="2400" dirty="0"/>
          </a:p>
        </p:txBody>
      </p:sp>
    </p:spTree>
    <p:extLst>
      <p:ext uri="{BB962C8B-B14F-4D97-AF65-F5344CB8AC3E}">
        <p14:creationId xmlns:p14="http://schemas.microsoft.com/office/powerpoint/2010/main" val="1937031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sz="2400" dirty="0"/>
              <a:t>Toplumu oluşturan en küçük birim anne, baba ve çocuktan meydana gelen çekirdek ailedir. Birlikte yemek yemenin özü ailede başlamaktadır. Akşam yemeğinde aile bireylerini bir araya getiren birliktelik olgusu aile bireyleri arasındaki bağı güçlendirmektedir. Akşam yemeğini hazırlayan aile ferdi (büyükanne veya anne) ise akşam yemeğinin merkezinde bulunmaktadır.</a:t>
            </a:r>
          </a:p>
          <a:p>
            <a:r>
              <a:rPr lang="tr-TR" sz="2400" dirty="0"/>
              <a:t>Toplumların sahip olduğu değerler, gelenekler, görenekler gibi kültürel özellikler yeme içme alışkanlıklarını etkilemekte ve yönlendirmektedir. </a:t>
            </a:r>
          </a:p>
          <a:p>
            <a:endParaRPr lang="tr-TR" sz="2400" dirty="0"/>
          </a:p>
        </p:txBody>
      </p:sp>
    </p:spTree>
    <p:extLst>
      <p:ext uri="{BB962C8B-B14F-4D97-AF65-F5344CB8AC3E}">
        <p14:creationId xmlns:p14="http://schemas.microsoft.com/office/powerpoint/2010/main" val="465170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Beslenme ve Yemek </a:t>
            </a:r>
            <a:endParaRPr lang="tr-TR" dirty="0"/>
          </a:p>
        </p:txBody>
      </p:sp>
      <p:sp>
        <p:nvSpPr>
          <p:cNvPr id="3" name="İçerik Yer Tutucusu 2"/>
          <p:cNvSpPr>
            <a:spLocks noGrp="1"/>
          </p:cNvSpPr>
          <p:nvPr>
            <p:ph idx="1"/>
          </p:nvPr>
        </p:nvSpPr>
        <p:spPr>
          <a:xfrm>
            <a:off x="1674055" y="2133600"/>
            <a:ext cx="9830557" cy="3777622"/>
          </a:xfrm>
        </p:spPr>
        <p:txBody>
          <a:bodyPr>
            <a:normAutofit/>
          </a:bodyPr>
          <a:lstStyle/>
          <a:p>
            <a:r>
              <a:rPr lang="tr-TR" sz="2400" dirty="0"/>
              <a:t>İnsanların en temel ihtiyaçlarından biri olan yemek yeme, yüzyıllar boyunca toplumsal ve kültürel değerler aracılığıyla biçimlenmiştir.</a:t>
            </a:r>
          </a:p>
          <a:p>
            <a:r>
              <a:rPr lang="tr-TR" sz="2400" dirty="0"/>
              <a:t>Gezegenimizde varlığını devam ettiren, yemek kültürü oluşmamış hiçbir toplum veya topluluk bulunmamaktadır. Her toplumda yeme ve içme davranışı sergilendiği için evrensel bir nitelik taşımaktadır.</a:t>
            </a:r>
          </a:p>
          <a:p>
            <a:endParaRPr lang="tr-TR" sz="2400" dirty="0"/>
          </a:p>
        </p:txBody>
      </p:sp>
    </p:spTree>
    <p:extLst>
      <p:ext uri="{BB962C8B-B14F-4D97-AF65-F5344CB8AC3E}">
        <p14:creationId xmlns:p14="http://schemas.microsoft.com/office/powerpoint/2010/main" val="4705819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TotalTime>
  <Words>575</Words>
  <Application>Microsoft Office PowerPoint</Application>
  <PresentationFormat>Geniş ekran</PresentationFormat>
  <Paragraphs>25</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Century Gothic</vt:lpstr>
      <vt:lpstr>Wingdings</vt:lpstr>
      <vt:lpstr>Wingdings 3</vt:lpstr>
      <vt:lpstr>Duman</vt:lpstr>
      <vt:lpstr>T.C.  KASTAMONU ÜNİVERSİTESİ</vt:lpstr>
      <vt:lpstr>PowerPoint Sunusu</vt:lpstr>
      <vt:lpstr>PowerPoint Sunusu</vt:lpstr>
      <vt:lpstr>PowerPoint Sunusu</vt:lpstr>
      <vt:lpstr>PowerPoint Sunusu</vt:lpstr>
      <vt:lpstr>Kültür ve Toplum </vt:lpstr>
      <vt:lpstr>PowerPoint Sunusu</vt:lpstr>
      <vt:lpstr>PowerPoint Sunusu</vt:lpstr>
      <vt:lpstr>Beslenme ve Yemek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Etnik Toplumlara Ait Mutfak Kültürü</dc:title>
  <dc:creator>User</dc:creator>
  <cp:lastModifiedBy>pc</cp:lastModifiedBy>
  <cp:revision>22</cp:revision>
  <dcterms:created xsi:type="dcterms:W3CDTF">2022-12-15T09:19:48Z</dcterms:created>
  <dcterms:modified xsi:type="dcterms:W3CDTF">2025-09-11T10:54:51Z</dcterms:modified>
</cp:coreProperties>
</file>