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8"/>
  </p:notesMasterIdLst>
  <p:sldIdLst>
    <p:sldId id="256" r:id="rId3"/>
    <p:sldId id="257" r:id="rId4"/>
    <p:sldId id="259" r:id="rId5"/>
    <p:sldId id="275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65" r:id="rId16"/>
    <p:sldId id="267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108" d="100"/>
          <a:sy n="108" d="100"/>
        </p:scale>
        <p:origin x="714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3.07.2026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3.07.2026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3.07.2026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glik.gov.tr/TR-10357/saglik-mevzuati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SAĞLIK MEVZUATI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>
                <a:cs typeface="Times New Roman" panose="02020603050405020304" pitchFamily="18" charset="0"/>
              </a:rPr>
              <a:t>9. </a:t>
            </a:r>
            <a:r>
              <a:rPr lang="tr-TR" dirty="0">
                <a:cs typeface="Times New Roman" panose="02020603050405020304" pitchFamily="18" charset="0"/>
              </a:rPr>
              <a:t>HAFTA SAĞLIK MEVZUATI: </a:t>
            </a:r>
          </a:p>
          <a:p>
            <a:r>
              <a:rPr lang="tr-TR" cap="all" dirty="0">
                <a:cs typeface="Times New Roman" panose="02020603050405020304" pitchFamily="18" charset="0"/>
              </a:rPr>
              <a:t>Hasta Hakları Yönetmeliği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2BD249-678E-4E01-8441-2B5806FE2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5. Sağlık kuruluşunu ve sağlık personelini seçme ve değiştirme hakkı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C60F07-5B6E-4013-96FE-9D99E17BB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/>
              <a:t>Hasta, mevzuatın izin verdiği ölçüde sağlık kuruluşunu ve sağlık personelini seçebilir veya değiştirebilir. </a:t>
            </a:r>
          </a:p>
          <a:p>
            <a:pPr>
              <a:lnSpc>
                <a:spcPct val="200000"/>
              </a:lnSpc>
            </a:pPr>
            <a:r>
              <a:rPr lang="tr-TR" dirty="0"/>
              <a:t>Bu hak, bireyin sağlık hizmetlerinden memnuniyetini ve güvenini artırmayı amaçlar.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AE880F-1BE1-4800-9B73-AD12CD897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97BB1B0-A38B-4A4F-8DBA-63C997B10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887A43-0AA0-43A4-A102-D45D4FA04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6871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0FE46F-FCBF-40EB-BD8C-E107B5B85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6. Güvenli ve kaliteli sağlık hizmeti alma hakkı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E58494-71A0-489D-B7D9-14273C201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Hastaların bilimsel standartlara uygun, güvenli ve kaliteli sağlık hizmeti alma hakkı vardır. </a:t>
            </a:r>
          </a:p>
          <a:p>
            <a:pPr>
              <a:lnSpc>
                <a:spcPct val="200000"/>
              </a:lnSpc>
            </a:pPr>
            <a:r>
              <a:rPr lang="tr-TR" dirty="0"/>
              <a:t>Sağlık hizmetlerinin özenli ve etik ilkelere uygun sunulması esastır.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1A53E8-E7A8-4650-9186-8E7970FB7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A3B6FCC-9582-41F1-BD54-6ACABB7AE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9BE5523-0B94-44AE-9807-CD4767685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318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9EBCFE-3EF8-41AC-AD70-74629465C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7. Ziyaretçi ve refakatçi bulundurma hakkı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783A88-9240-4625-9D9B-9D51DB27B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tr-TR" dirty="0"/>
              <a:t>Hastalar, sağlık durumları ve kurum kuralları doğrultusunda ziyaretçi kabul edebilir ve gerekli durumlarda refakatçi bulundurabilir. </a:t>
            </a:r>
          </a:p>
          <a:p>
            <a:pPr>
              <a:lnSpc>
                <a:spcPct val="200000"/>
              </a:lnSpc>
            </a:pPr>
            <a:r>
              <a:rPr lang="tr-TR" dirty="0"/>
              <a:t>Bu uygulama, hastanın psikolojik ve sosyal açıdan desteklenmesine katkı sağlar.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CBEBF3-4E04-4DFC-AE79-F2FCC629D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CB9251-9D8C-4C7F-84A1-11A81E821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9A4DC20-6EED-43AD-8B86-F16138ABC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034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60E950-ACD1-4913-8885-5796A31DD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8. Başvuru, şikâyet ve dava hakkı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808444-0641-41DE-9B72-30E5CFBFA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Hasta, haklarının ihlal edildiğini düşündüğünde ilgili mercilere başvurabilir ve şikâyette bulunabilir. </a:t>
            </a:r>
          </a:p>
          <a:p>
            <a:pPr>
              <a:lnSpc>
                <a:spcPct val="200000"/>
              </a:lnSpc>
            </a:pPr>
            <a:r>
              <a:rPr lang="tr-TR" dirty="0"/>
              <a:t>Gerekli durumlarda yargı yoluna başvurarak haklarını hukuki yollarla arayabilir.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2DD20B-01A7-4BAF-8F5E-D499F3476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879B214-558C-4ED3-8684-4B0922A96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ABCE1A-35DD-4400-9FEA-60C28E4AF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24292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E2C03F-016E-4D55-9D9C-AF1D02C45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linkClick r:id="rId2"/>
              </a:rPr>
              <a:t>https://www.saglik.gov.tr/TR-10357/saglik-mevzuati.html</a:t>
            </a:r>
            <a:endParaRPr kumimoji="0" lang="tr-TR" altLang="tr-T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İÇERİK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b="0" i="0" dirty="0">
                <a:solidFill>
                  <a:srgbClr val="212529"/>
                </a:solidFill>
                <a:effectLst/>
              </a:rPr>
              <a:t>Hasta Hakları Yönetmeliği</a:t>
            </a:r>
          </a:p>
          <a:p>
            <a:pPr marL="514350" indent="-514350">
              <a:buFont typeface="+mj-lt"/>
              <a:buAutoNum type="arabicPeriod"/>
            </a:pPr>
            <a:r>
              <a:rPr lang="tr-TR" b="0" i="0" dirty="0">
                <a:solidFill>
                  <a:srgbClr val="212529"/>
                </a:solidFill>
                <a:effectLst/>
              </a:rPr>
              <a:t>Hasta Hakları Yönetmeliğinin Amacı</a:t>
            </a:r>
          </a:p>
          <a:p>
            <a:pPr marL="514350" indent="-514350">
              <a:buFont typeface="+mj-lt"/>
              <a:buAutoNum type="arabicPeriod"/>
            </a:pPr>
            <a:r>
              <a:rPr lang="tr-TR" b="0" i="0" dirty="0">
                <a:solidFill>
                  <a:srgbClr val="212529"/>
                </a:solidFill>
                <a:effectLst/>
              </a:rPr>
              <a:t>Hasta </a:t>
            </a:r>
            <a:r>
              <a:rPr lang="tr-TR" b="0" i="0">
                <a:solidFill>
                  <a:srgbClr val="212529"/>
                </a:solidFill>
                <a:effectLst/>
              </a:rPr>
              <a:t>Hakları Yönetmeliğinin </a:t>
            </a:r>
            <a:r>
              <a:rPr lang="tr-TR" b="0" i="0" dirty="0">
                <a:solidFill>
                  <a:srgbClr val="212529"/>
                </a:solidFill>
                <a:effectLst/>
              </a:rPr>
              <a:t>Başlıca Konuları</a:t>
            </a:r>
          </a:p>
          <a:p>
            <a:pPr marL="514350" indent="-514350">
              <a:buFont typeface="+mj-lt"/>
              <a:buAutoNum type="arabicPeriod"/>
            </a:pPr>
            <a:endParaRPr lang="tr-TR" b="0" i="0" dirty="0">
              <a:solidFill>
                <a:srgbClr val="212529"/>
              </a:solidFill>
              <a:effectLst/>
            </a:endParaRP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cs typeface="Times New Roman" panose="02020603050405020304" pitchFamily="18" charset="0"/>
              </a:rPr>
              <a:t>Hasta Hakları Yönetmeliği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0" i="0" dirty="0">
                <a:solidFill>
                  <a:srgbClr val="212529"/>
                </a:solidFill>
                <a:effectLst/>
                <a:latin typeface="Roboto" panose="02000000000000000000" pitchFamily="2" charset="0"/>
              </a:rPr>
              <a:t>Hasta Hakları Yönetmeliği 01.09.1998 tarihinde yürürlüğe girmiştir.</a:t>
            </a:r>
          </a:p>
          <a:p>
            <a:endParaRPr lang="tr-TR" b="0" i="0" dirty="0">
              <a:solidFill>
                <a:srgbClr val="212529"/>
              </a:solidFill>
              <a:effectLst/>
              <a:latin typeface="Roboto" panose="02000000000000000000" pitchFamily="2" charset="0"/>
            </a:endParaRPr>
          </a:p>
          <a:p>
            <a:r>
              <a:rPr lang="tr-TR" b="1" dirty="0"/>
              <a:t>Bu yönetmeliğin temel amacı</a:t>
            </a:r>
            <a:r>
              <a:rPr lang="tr-TR" dirty="0"/>
              <a:t>, bireylerin insan onuruna yakışır, eşit, güvenli ve saygılı sağlık hizmeti almasını güvence altına alarak hasta haklarını korumak ve bu hakların uygulanmasını sağlamaktır.</a:t>
            </a:r>
            <a:endParaRPr lang="tr-TR" i="0" dirty="0">
              <a:solidFill>
                <a:srgbClr val="212529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69287C-72B3-44D6-9183-3A7E641CB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cs typeface="Times New Roman" panose="02020603050405020304" pitchFamily="18" charset="0"/>
              </a:rPr>
              <a:t>Hasta Hakları Yönetmeliğinin Amacı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59248B-8481-4D97-8C07-DEBB1C3AC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yönetmelik,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tr-TR" dirty="0"/>
              <a:t>hastaların sağlık hizmetlerinden yararlanırken sahip oldukları temel hakları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tr-TR" dirty="0"/>
              <a:t>bilgilendirilme,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tr-TR" dirty="0"/>
              <a:t>rıza,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tr-TR" dirty="0"/>
              <a:t>mahremiyet,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tr-TR" dirty="0"/>
              <a:t>sağlık hizmetine erişim,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tr-TR" dirty="0"/>
              <a:t>hekim seçme,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tr-TR" dirty="0"/>
              <a:t>şikâyet ve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tr-TR" dirty="0"/>
              <a:t>başvuru hakkı </a:t>
            </a:r>
            <a:r>
              <a:rPr lang="tr-TR" dirty="0" err="1"/>
              <a:t>vd</a:t>
            </a:r>
            <a:r>
              <a:rPr lang="tr-TR" dirty="0"/>
              <a:t> </a:t>
            </a:r>
          </a:p>
          <a:p>
            <a:r>
              <a:rPr lang="tr-TR" dirty="0"/>
              <a:t>düzenlemek amacıyla hazırlanmıştır.</a:t>
            </a:r>
            <a:endParaRPr lang="tr-TR" dirty="0">
              <a:solidFill>
                <a:srgbClr val="212529"/>
              </a:solidFill>
              <a:latin typeface="Roboto" panose="02000000000000000000" pitchFamily="2" charset="0"/>
            </a:endParaRP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A0EF43-6171-483C-BDDA-89C9C18CA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506B86B-D249-4BE7-8393-183C83313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629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0B1359-EF5E-4463-A24D-869D7558B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cs typeface="Times New Roman" panose="02020603050405020304" pitchFamily="18" charset="0"/>
              </a:rPr>
              <a:t>Hasta Hakları Yönetmeliğinin </a:t>
            </a:r>
            <a:br>
              <a:rPr lang="tr-TR" b="1" dirty="0">
                <a:cs typeface="Times New Roman" panose="02020603050405020304" pitchFamily="18" charset="0"/>
              </a:rPr>
            </a:br>
            <a:r>
              <a:rPr lang="tr-TR" b="1" dirty="0">
                <a:cs typeface="Times New Roman" panose="02020603050405020304" pitchFamily="18" charset="0"/>
              </a:rPr>
              <a:t>Başlıca Konuları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097322-A5CA-48D2-90A9-54826B272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Sağlık hizmetlerinden adalet ve hakkaniyete uygun yararlanma</a:t>
            </a:r>
          </a:p>
          <a:p>
            <a:r>
              <a:rPr lang="tr-TR" dirty="0"/>
              <a:t>Bilgilendirilme hakkı</a:t>
            </a:r>
          </a:p>
          <a:p>
            <a:r>
              <a:rPr lang="tr-TR" dirty="0"/>
              <a:t>Rıza (aydınlatılmış onam) ve tedaviyi reddetme hakkı</a:t>
            </a:r>
          </a:p>
          <a:p>
            <a:r>
              <a:rPr lang="tr-TR" dirty="0"/>
              <a:t>Mahremiyet ve gizlilik hakkı</a:t>
            </a:r>
          </a:p>
          <a:p>
            <a:r>
              <a:rPr lang="tr-TR" dirty="0"/>
              <a:t>Sağlık kuruluşunu ve sağlık personelini seçme ve değiştirme hakkı</a:t>
            </a:r>
          </a:p>
          <a:p>
            <a:r>
              <a:rPr lang="tr-TR" dirty="0"/>
              <a:t>Güvenli ve kaliteli sağlık hizmeti alma hakkı</a:t>
            </a:r>
          </a:p>
          <a:p>
            <a:r>
              <a:rPr lang="tr-TR" dirty="0"/>
              <a:t>Ziyaretçi ve refakatçi bulundurma hakkı</a:t>
            </a:r>
          </a:p>
          <a:p>
            <a:r>
              <a:rPr lang="tr-TR" dirty="0"/>
              <a:t>Başvuru, şikâyet ve dava hakkı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AD28596-6A45-4D95-AB1B-5F9C21D8F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5EA03EE-ACEF-4E2A-BA7A-B46DB8F4B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B8D2157-B6E7-405E-9DCF-190AC0721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5274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B30655-60E8-4CFD-8463-C3BBB6EA6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Sağlık hizmetlerinden adalet ve hakkaniyete uygun yararlanma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19AF1D-D57B-4537-A370-0F05C3150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Her bireyin sağlık hizmetlerinden eşit ve ayrım gözetilmeksizin yararlanma hakkı güvence altına alınmıştır. </a:t>
            </a:r>
          </a:p>
          <a:p>
            <a:pPr>
              <a:lnSpc>
                <a:spcPct val="200000"/>
              </a:lnSpc>
            </a:pPr>
            <a:r>
              <a:rPr lang="tr-TR" dirty="0"/>
              <a:t>Sağlık hizmetlerinin insan onuruna uygun şekilde sunulması esas alınır.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477CF3-93CA-499F-8716-2C746D576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2C60F65-B33B-45A3-B2CC-09A45A154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1504C64-1207-4177-8EE1-4C7682856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3868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E8F277-6888-4254-8C6F-1D00CD842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Bilgilendirilme hakkı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579DE1-6977-4B33-876C-28FE6F29A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Hastanın sağlık durumu, tanısı, uygulanacak tedavi, olası riskler ve alternatif tedavi yöntemleri hakkında anlaşılır şekilde bilgilendirilmesi öngörülür. </a:t>
            </a:r>
          </a:p>
          <a:p>
            <a:pPr>
              <a:lnSpc>
                <a:spcPct val="200000"/>
              </a:lnSpc>
            </a:pPr>
            <a:r>
              <a:rPr lang="tr-TR" dirty="0"/>
              <a:t>Böylece hastanın bilinçli karar verebilmesi sağlanır.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669E08-3092-4438-AC14-F47F552E2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72F62E-BFB7-4B66-83E0-C4D304296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A211989-2B9F-4A5B-9667-9B69F2B4E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7918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C19054-6902-4607-A7E3-0805545D9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 Rıza (aydınlatılmış onam) ve tedaviyi reddetme hakkı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51A15C-91E9-4D98-A152-D9B9B2DE7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Tıbbi müdahaleler, kural olarak hastanın özgür iradesiyle verdiği onama dayanmalıdır. </a:t>
            </a:r>
          </a:p>
          <a:p>
            <a:pPr>
              <a:lnSpc>
                <a:spcPct val="200000"/>
              </a:lnSpc>
            </a:pPr>
            <a:r>
              <a:rPr lang="tr-TR" dirty="0"/>
              <a:t>Hasta, kanunda belirtilen istisnalar dışında tedaviyi kabul etme veya reddetme hakkına sahiptir.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A3292C-B020-46DF-AE45-D2D365124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8E6B133-B6B8-48BD-AF6B-40CD205F8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E9BBC3-99D1-40B3-9231-CDFB428B4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3267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EC8821-46DF-45A1-8D4B-CB97F340D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4. Mahremiyet ve gizlilik hakkı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767F5A-FDB0-4AB4-A4EC-D1E289E00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Hastanın özel yaşamına ve kişisel sağlık bilgilerinin gizliliğine saygı gösterilmesi zorunludur. </a:t>
            </a:r>
          </a:p>
          <a:p>
            <a:pPr>
              <a:lnSpc>
                <a:spcPct val="200000"/>
              </a:lnSpc>
            </a:pPr>
            <a:r>
              <a:rPr lang="tr-TR" dirty="0"/>
              <a:t>Muayene, tedavi ve bakım süreçlerinde mahremiyet korunmalıdır.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90AEE91-8B7B-454B-B2BC-B9254011D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8A0009-0AB7-4278-B9D1-D3A464260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9C36DBB-0D43-42F7-8737-212AEC7C9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9490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485</Words>
  <Application>Microsoft Office PowerPoint</Application>
  <PresentationFormat>Geniş ekran</PresentationFormat>
  <Paragraphs>96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15</vt:i4>
      </vt:variant>
    </vt:vector>
  </HeadingPairs>
  <TitlesOfParts>
    <vt:vector size="22" baseType="lpstr">
      <vt:lpstr>Aptos</vt:lpstr>
      <vt:lpstr>Aptos Display</vt:lpstr>
      <vt:lpstr>Arial</vt:lpstr>
      <vt:lpstr>Courier New</vt:lpstr>
      <vt:lpstr>Roboto</vt:lpstr>
      <vt:lpstr>Office Teması</vt:lpstr>
      <vt:lpstr>Özel Tasarım</vt:lpstr>
      <vt:lpstr>SAĞLIK MEVZUATI</vt:lpstr>
      <vt:lpstr>İÇERİK</vt:lpstr>
      <vt:lpstr>Hasta Hakları Yönetmeliği</vt:lpstr>
      <vt:lpstr>Hasta Hakları Yönetmeliğinin Amacı</vt:lpstr>
      <vt:lpstr>Hasta Hakları Yönetmeliğinin  Başlıca Konuları</vt:lpstr>
      <vt:lpstr>1. Sağlık hizmetlerinden adalet ve hakkaniyete uygun yararlanma</vt:lpstr>
      <vt:lpstr>2. Bilgilendirilme hakkı</vt:lpstr>
      <vt:lpstr>3. Rıza (aydınlatılmış onam) ve tedaviyi reddetme hakkı</vt:lpstr>
      <vt:lpstr>4. Mahremiyet ve gizlilik hakkı</vt:lpstr>
      <vt:lpstr>5. Sağlık kuruluşunu ve sağlık personelini seçme ve değiştirme hakkı</vt:lpstr>
      <vt:lpstr>6. Güvenli ve kaliteli sağlık hizmeti alma hakkı</vt:lpstr>
      <vt:lpstr>7. Ziyaretçi ve refakatçi bulundurma hakkı</vt:lpstr>
      <vt:lpstr>8. Başvuru, şikâyet ve dava hakkı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 SAĞLIĞI</dc:title>
  <dc:creator>EÖ</dc:creator>
  <cp:lastModifiedBy>active</cp:lastModifiedBy>
  <cp:revision>39</cp:revision>
  <dcterms:created xsi:type="dcterms:W3CDTF">2026-04-02T07:47:59Z</dcterms:created>
  <dcterms:modified xsi:type="dcterms:W3CDTF">2026-07-03T13:41:48Z</dcterms:modified>
</cp:coreProperties>
</file>