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69" autoAdjust="0"/>
    <p:restoredTop sz="94660"/>
  </p:normalViewPr>
  <p:slideViewPr>
    <p:cSldViewPr snapToGrid="0">
      <p:cViewPr varScale="1">
        <p:scale>
          <a:sx n="55" d="100"/>
          <a:sy n="55" d="100"/>
        </p:scale>
        <p:origin x="4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BF29C-210D-584A-8459-2E96A0796FC5}" type="datetimeFigureOut">
              <a:rPr lang="tr-TR" smtClean="0"/>
              <a:t>20.05.2026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C079C3-630F-0D42-A2D6-5735FAB6A99A}" type="slidenum">
              <a:rPr lang="tr-TR" smtClean="0"/>
              <a:t>‹#›</a:t>
            </a:fld>
            <a:endParaRPr lang="tr-TR"/>
          </a:p>
        </p:txBody>
      </p:sp>
    </p:spTree>
    <p:extLst>
      <p:ext uri="{BB962C8B-B14F-4D97-AF65-F5344CB8AC3E}">
        <p14:creationId xmlns:p14="http://schemas.microsoft.com/office/powerpoint/2010/main" val="38486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6CDEE57-5FC4-4836-9B7D-497A4B913947}" type="datetimeFigureOut">
              <a:rPr lang="tr-TR" smtClean="0"/>
              <a:t>20.05.2026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402201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20.05.2026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896339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20.05.2026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26730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6CDEE57-5FC4-4836-9B7D-497A4B913947}" type="datetimeFigureOut">
              <a:rPr lang="tr-TR" smtClean="0"/>
              <a:t>20.05.2026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15378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6CDEE57-5FC4-4836-9B7D-497A4B913947}" type="datetimeFigureOut">
              <a:rPr lang="tr-TR" smtClean="0"/>
              <a:t>20.05.2026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98253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6CDEE57-5FC4-4836-9B7D-497A4B913947}" type="datetimeFigureOut">
              <a:rPr lang="tr-TR" smtClean="0"/>
              <a:t>20.05.2026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6971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6CDEE57-5FC4-4836-9B7D-497A4B913947}" type="datetimeFigureOut">
              <a:rPr lang="tr-TR" smtClean="0"/>
              <a:t>20.05.2026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50269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6CDEE57-5FC4-4836-9B7D-497A4B913947}" type="datetimeFigureOut">
              <a:rPr lang="tr-TR" smtClean="0"/>
              <a:t>20.05.2026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17347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6CDEE57-5FC4-4836-9B7D-497A4B913947}" type="datetimeFigureOut">
              <a:rPr lang="tr-TR" smtClean="0"/>
              <a:t>20.05.2026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359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20.05.2026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284766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6CDEE57-5FC4-4836-9B7D-497A4B913947}" type="datetimeFigureOut">
              <a:rPr lang="tr-TR" smtClean="0"/>
              <a:t>20.05.2026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77999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DEE57-5FC4-4836-9B7D-497A4B913947}" type="datetimeFigureOut">
              <a:rPr lang="tr-TR" smtClean="0"/>
              <a:t>20.05.2026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A9EE-C9E4-4282-A1A2-1695ECDC0895}" type="slidenum">
              <a:rPr lang="tr-TR" smtClean="0"/>
              <a:t>‹#›</a:t>
            </a:fld>
            <a:endParaRPr lang="tr-TR"/>
          </a:p>
        </p:txBody>
      </p:sp>
    </p:spTree>
    <p:extLst>
      <p:ext uri="{BB962C8B-B14F-4D97-AF65-F5344CB8AC3E}">
        <p14:creationId xmlns:p14="http://schemas.microsoft.com/office/powerpoint/2010/main" val="84793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lojistikgazete.com/" TargetMode="External"/><Relationship Id="rId2" Type="http://schemas.openxmlformats.org/officeDocument/2006/relationships/hyperlink" Target="https://www.utikad.org.tr/" TargetMode="External"/><Relationship Id="rId1" Type="http://schemas.openxmlformats.org/officeDocument/2006/relationships/slideLayout" Target="../slideLayouts/slideLayout8.x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0" y="0"/>
            <a:ext cx="1217275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5" name="Metin kutusu 4"/>
          <p:cNvSpPr txBox="1"/>
          <p:nvPr/>
        </p:nvSpPr>
        <p:spPr>
          <a:xfrm>
            <a:off x="3538217" y="3337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7" name="Resim 6"/>
          <p:cNvPicPr>
            <a:picLocks noChangeAspect="1"/>
          </p:cNvPicPr>
          <p:nvPr/>
        </p:nvPicPr>
        <p:blipFill>
          <a:blip r:embed="rId2"/>
          <a:stretch>
            <a:fillRect/>
          </a:stretch>
        </p:blipFill>
        <p:spPr>
          <a:xfrm>
            <a:off x="5629216" y="181724"/>
            <a:ext cx="765277" cy="765722"/>
          </a:xfrm>
          <a:prstGeom prst="rect">
            <a:avLst/>
          </a:prstGeom>
        </p:spPr>
      </p:pic>
      <p:sp>
        <p:nvSpPr>
          <p:cNvPr id="8" name="Metin kutusu 7"/>
          <p:cNvSpPr txBox="1"/>
          <p:nvPr/>
        </p:nvSpPr>
        <p:spPr>
          <a:xfrm>
            <a:off x="4824658" y="6212114"/>
            <a:ext cx="2542684" cy="338554"/>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2" name="Düz Bağlayıcı 11"/>
          <p:cNvCxnSpPr/>
          <p:nvPr/>
        </p:nvCxnSpPr>
        <p:spPr>
          <a:xfrm>
            <a:off x="3106057" y="6072462"/>
            <a:ext cx="6096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4" name="Metin kutusu 13"/>
          <p:cNvSpPr txBox="1"/>
          <p:nvPr/>
        </p:nvSpPr>
        <p:spPr>
          <a:xfrm>
            <a:off x="1511661" y="2979308"/>
            <a:ext cx="9284787" cy="1569660"/>
          </a:xfrm>
          <a:prstGeom prst="rect">
            <a:avLst/>
          </a:prstGeom>
          <a:noFill/>
        </p:spPr>
        <p:txBody>
          <a:bodyPr wrap="square" rtlCol="0">
            <a:spAutoFit/>
          </a:bodyPr>
          <a:lstStyle/>
          <a:p>
            <a:pPr algn="ctr"/>
            <a:r>
              <a:rPr lang="tr-TR" sz="3200" b="1" dirty="0">
                <a:latin typeface="Poppins" panose="00000500000000000000" pitchFamily="2" charset="-94"/>
                <a:cs typeface="Poppins" panose="00000500000000000000" pitchFamily="2" charset="-94"/>
              </a:rPr>
              <a:t>LOJİSTİK PLANLAMA</a:t>
            </a:r>
          </a:p>
          <a:p>
            <a:pPr algn="ctr"/>
            <a:endParaRPr lang="tr-TR" sz="3200" b="1" dirty="0">
              <a:latin typeface="Poppins" panose="00000500000000000000" pitchFamily="2" charset="-94"/>
              <a:cs typeface="Poppins" panose="00000500000000000000" pitchFamily="2" charset="-94"/>
            </a:endParaRPr>
          </a:p>
          <a:p>
            <a:pPr algn="ctr"/>
            <a:r>
              <a:rPr lang="tr-TR" sz="3200" b="1" dirty="0">
                <a:latin typeface="Poppins" panose="00000500000000000000" pitchFamily="2" charset="-94"/>
                <a:cs typeface="Poppins" panose="00000500000000000000" pitchFamily="2" charset="-94"/>
              </a:rPr>
              <a:t>LOJİSTİK VE LOJİSTİK YÖNETİMİ KAVRAMLARI</a:t>
            </a:r>
          </a:p>
        </p:txBody>
      </p:sp>
      <p:sp>
        <p:nvSpPr>
          <p:cNvPr id="21" name="Metin kutusu 20"/>
          <p:cNvSpPr txBox="1"/>
          <p:nvPr/>
        </p:nvSpPr>
        <p:spPr>
          <a:xfrm>
            <a:off x="3045540" y="5056799"/>
            <a:ext cx="6217031" cy="1015663"/>
          </a:xfrm>
          <a:prstGeom prst="rect">
            <a:avLst/>
          </a:prstGeom>
          <a:noFill/>
        </p:spPr>
        <p:txBody>
          <a:bodyPr wrap="square" rtlCol="0">
            <a:spAutoFit/>
          </a:bodyPr>
          <a:lstStyle/>
          <a:p>
            <a:pPr algn="ctr"/>
            <a:r>
              <a:rPr lang="tr-TR" sz="2000" dirty="0">
                <a:solidFill>
                  <a:srgbClr val="FF0000"/>
                </a:solidFill>
                <a:latin typeface="Poppins" panose="00000500000000000000" pitchFamily="2" charset="-94"/>
                <a:cs typeface="Poppins" panose="00000500000000000000" pitchFamily="2" charset="-94"/>
              </a:rPr>
              <a:t>1.HAFTA</a:t>
            </a:r>
          </a:p>
          <a:p>
            <a:pPr algn="ctr"/>
            <a:r>
              <a:rPr lang="tr-TR" sz="2000" dirty="0">
                <a:solidFill>
                  <a:srgbClr val="FF0000"/>
                </a:solidFill>
                <a:latin typeface="Poppins" panose="00000500000000000000" pitchFamily="2" charset="-94"/>
                <a:cs typeface="Poppins" panose="00000500000000000000" pitchFamily="2" charset="-94"/>
              </a:rPr>
              <a:t>Dr. Öğr. Üyesi Nazlıcan DİNDARİK</a:t>
            </a:r>
          </a:p>
          <a:p>
            <a:pPr algn="ctr"/>
            <a:r>
              <a:rPr lang="tr-TR" sz="2000" dirty="0" err="1">
                <a:solidFill>
                  <a:srgbClr val="FF0000"/>
                </a:solidFill>
                <a:latin typeface="Poppins" panose="00000500000000000000" pitchFamily="2" charset="-94"/>
                <a:cs typeface="Poppins" panose="00000500000000000000" pitchFamily="2" charset="-94"/>
              </a:rPr>
              <a:t>ndindarik@kastamonu.edu.tr</a:t>
            </a:r>
            <a:endParaRPr lang="tr-TR" sz="2000" dirty="0">
              <a:solidFill>
                <a:srgbClr val="FF0000"/>
              </a:solidFill>
              <a:latin typeface="Poppins" panose="00000500000000000000" pitchFamily="2" charset="-94"/>
              <a:cs typeface="Poppins" panose="00000500000000000000" pitchFamily="2" charset="-94"/>
            </a:endParaRPr>
          </a:p>
        </p:txBody>
      </p:sp>
    </p:spTree>
    <p:extLst>
      <p:ext uri="{BB962C8B-B14F-4D97-AF65-F5344CB8AC3E}">
        <p14:creationId xmlns:p14="http://schemas.microsoft.com/office/powerpoint/2010/main" val="43763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3F995-1D01-B68B-5553-C044ACBE326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EA054CA-7A5B-886D-C6A8-91AAE5108B0B}"/>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Kavramının Tanımı</a:t>
            </a:r>
          </a:p>
        </p:txBody>
      </p:sp>
      <p:sp>
        <p:nvSpPr>
          <p:cNvPr id="4" name="Metin Yer Tutucusu 3">
            <a:extLst>
              <a:ext uri="{FF2B5EF4-FFF2-40B4-BE49-F238E27FC236}">
                <a16:creationId xmlns:a16="http://schemas.microsoft.com/office/drawing/2014/main" id="{4E8EC8E0-C85F-1358-CCD9-3B2A522ABA2C}"/>
              </a:ext>
            </a:extLst>
          </p:cNvPr>
          <p:cNvSpPr>
            <a:spLocks noGrp="1"/>
          </p:cNvSpPr>
          <p:nvPr>
            <p:ph type="body" sz="half" idx="2"/>
          </p:nvPr>
        </p:nvSpPr>
        <p:spPr>
          <a:xfrm>
            <a:off x="901699" y="2184400"/>
            <a:ext cx="10591962" cy="3858732"/>
          </a:xfrm>
        </p:spPr>
        <p:txBody>
          <a:bodyPr>
            <a:normAutofit/>
          </a:bodyPr>
          <a:lstStyle/>
          <a:p>
            <a:pPr marL="0" indent="0" algn="just">
              <a:buNone/>
            </a:pPr>
            <a:endParaRPr lang="tr-TR" sz="1800" b="1" dirty="0">
              <a:ea typeface="Roboto Condensed Light" panose="020B0604020202020204" charset="0"/>
              <a:cs typeface="Times New Roman" pitchFamily="18" charset="0"/>
            </a:endParaRPr>
          </a:p>
          <a:p>
            <a:pPr marL="0" indent="0" algn="ctr">
              <a:buNone/>
            </a:pPr>
            <a:r>
              <a:rPr lang="tr-TR" sz="1800" b="1" dirty="0">
                <a:ea typeface="Roboto Condensed Light" panose="020B0604020202020204" charset="0"/>
                <a:cs typeface="Times New Roman" pitchFamily="18" charset="0"/>
              </a:rPr>
              <a:t>Nakliye</a:t>
            </a:r>
            <a:r>
              <a:rPr lang="tr-TR" sz="1800" dirty="0">
                <a:ea typeface="Roboto Condensed Light" panose="020B0604020202020204" charset="0"/>
                <a:cs typeface="Times New Roman" pitchFamily="18" charset="0"/>
              </a:rPr>
              <a:t>: Ü</a:t>
            </a:r>
            <a:r>
              <a:rPr lang="tr-TR" sz="1800" dirty="0">
                <a:ea typeface="Roboto Condensed Light" panose="020B0604020202020204" charset="0"/>
              </a:rPr>
              <a:t>rünlerin/yüklerin belirli bir noktadan alınıp belirli bir noktaya taşınmasıdır.</a:t>
            </a:r>
          </a:p>
          <a:p>
            <a:pPr marL="0" indent="0" algn="ctr">
              <a:buNone/>
            </a:pPr>
            <a:endParaRPr lang="tr-TR" sz="1800" dirty="0"/>
          </a:p>
          <a:p>
            <a:pPr marL="0" indent="0" algn="ctr">
              <a:buNone/>
            </a:pPr>
            <a:endParaRPr lang="tr-TR" sz="1800" dirty="0"/>
          </a:p>
        </p:txBody>
      </p:sp>
      <p:sp>
        <p:nvSpPr>
          <p:cNvPr id="5" name="Dikdörtgen 4">
            <a:extLst>
              <a:ext uri="{FF2B5EF4-FFF2-40B4-BE49-F238E27FC236}">
                <a16:creationId xmlns:a16="http://schemas.microsoft.com/office/drawing/2014/main" id="{F9650495-03B2-6873-F606-7D86199CE9B2}"/>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87B2280-2E8C-5BC4-3F2B-E3B76AEC015F}"/>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ECE56A6E-A6E6-4045-7711-7613C5989788}"/>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D5D5535A-DA43-A7EC-D52D-0835E70C6C6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9E6200F3-57B5-67F8-3F22-F3F393A64057}"/>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Ömerli Nakliye - Ömerli Nakliye | Nakliyat | Taşıma | Evden eve nakliye , nakliye fiyatları, nakliyeci">
            <a:extLst>
              <a:ext uri="{FF2B5EF4-FFF2-40B4-BE49-F238E27FC236}">
                <a16:creationId xmlns:a16="http://schemas.microsoft.com/office/drawing/2014/main" id="{25D6D195-0FC8-AF3D-C19E-DD77E0BA9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96" y="3237505"/>
            <a:ext cx="3770521" cy="28278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akliye taşıtlarına renkli plaka geliyor">
            <a:extLst>
              <a:ext uri="{FF2B5EF4-FFF2-40B4-BE49-F238E27FC236}">
                <a16:creationId xmlns:a16="http://schemas.microsoft.com/office/drawing/2014/main" id="{581F7A2B-C3A5-EB87-4B17-8C6123AC9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947" y="3429000"/>
            <a:ext cx="518474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6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9237B-F0DB-5C07-5594-6D48E779FD4E}"/>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7370A2AA-5C30-0D3C-54F2-3BCDC94963BE}"/>
              </a:ext>
            </a:extLst>
          </p:cNvPr>
          <p:cNvSpPr>
            <a:spLocks noGrp="1"/>
          </p:cNvSpPr>
          <p:nvPr>
            <p:ph type="body" sz="half" idx="2"/>
          </p:nvPr>
        </p:nvSpPr>
        <p:spPr>
          <a:xfrm>
            <a:off x="901699" y="3117272"/>
            <a:ext cx="10591962" cy="2925859"/>
          </a:xfrm>
        </p:spPr>
        <p:txBody>
          <a:bodyPr>
            <a:normAutofit/>
          </a:bodyPr>
          <a:lstStyle/>
          <a:p>
            <a:pPr algn="ctr"/>
            <a:r>
              <a:rPr lang="tr-TR" sz="3200" b="1" dirty="0">
                <a:ea typeface="Roboto Condensed Light" panose="020B0604020202020204" charset="0"/>
              </a:rPr>
              <a:t>Sadece depolama mıdır?</a:t>
            </a:r>
          </a:p>
          <a:p>
            <a:pPr algn="ctr"/>
            <a:endParaRPr lang="tr-TR" sz="3200" dirty="0"/>
          </a:p>
        </p:txBody>
      </p:sp>
      <p:sp>
        <p:nvSpPr>
          <p:cNvPr id="5" name="Dikdörtgen 4">
            <a:extLst>
              <a:ext uri="{FF2B5EF4-FFF2-40B4-BE49-F238E27FC236}">
                <a16:creationId xmlns:a16="http://schemas.microsoft.com/office/drawing/2014/main" id="{3FD5A608-AD37-ACE9-B91A-C123440AC71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9897D7EB-A6C4-B2D0-6E14-CF7F6449A82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85F2A023-3A4A-11C6-F265-11B96C5BB145}"/>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F8F6F70-7B49-090E-2FB8-C4EE6CD5ED93}"/>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B14961BF-27AE-351B-5A03-8275106EF66B}"/>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48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B47C-A46D-7A8D-4A62-BFFC1F2F3A27}"/>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B2FD121B-3E0E-7E68-B04E-94648E4A8E62}"/>
              </a:ext>
            </a:extLst>
          </p:cNvPr>
          <p:cNvSpPr>
            <a:spLocks noGrp="1"/>
          </p:cNvSpPr>
          <p:nvPr>
            <p:ph type="body" sz="half" idx="2"/>
          </p:nvPr>
        </p:nvSpPr>
        <p:spPr>
          <a:xfrm>
            <a:off x="1098512" y="1345170"/>
            <a:ext cx="10591962" cy="824351"/>
          </a:xfrm>
        </p:spPr>
        <p:txBody>
          <a:bodyPr>
            <a:normAutofit/>
          </a:bodyPr>
          <a:lstStyle/>
          <a:p>
            <a:pPr marL="0" indent="0" algn="just">
              <a:buNone/>
            </a:pPr>
            <a:r>
              <a:rPr lang="tr-TR" sz="1800" b="1" dirty="0">
                <a:ea typeface="Roboto Condensed Light" panose="020B0604020202020204" charset="0"/>
                <a:cs typeface="Times New Roman" pitchFamily="18" charset="0"/>
              </a:rPr>
              <a:t>Depolama</a:t>
            </a:r>
            <a:r>
              <a:rPr lang="tr-TR" sz="1800" dirty="0">
                <a:ea typeface="Roboto Condensed Light" panose="020B0604020202020204" charset="0"/>
                <a:cs typeface="Times New Roman" pitchFamily="18" charset="0"/>
              </a:rPr>
              <a:t>: B</a:t>
            </a:r>
            <a:r>
              <a:rPr lang="tr-TR" sz="1800" dirty="0">
                <a:ea typeface="Roboto Condensed Light" panose="020B0604020202020204" charset="0"/>
              </a:rPr>
              <a:t>elirli nokta/noktalardan  gelen ürünlerin/yüklerin teslim alınıp, belirli bir süre korunup, belirli nokta/noktalara gönderilmek üzere hazırlanmasıdır. </a:t>
            </a:r>
          </a:p>
          <a:p>
            <a:endParaRPr lang="tr-TR" sz="1800" dirty="0"/>
          </a:p>
        </p:txBody>
      </p:sp>
      <p:sp>
        <p:nvSpPr>
          <p:cNvPr id="5" name="Dikdörtgen 4">
            <a:extLst>
              <a:ext uri="{FF2B5EF4-FFF2-40B4-BE49-F238E27FC236}">
                <a16:creationId xmlns:a16="http://schemas.microsoft.com/office/drawing/2014/main" id="{217EA7B4-E1FB-EE40-C02C-CA753EBB04AA}"/>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DAA1E020-2C3A-4341-6172-AE52B516EFE0}"/>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8AF61DEF-4F08-6823-2AE5-DF5F6B5631CA}"/>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EDD843E5-2BE7-53AB-96C4-DD9DBDBC19D4}"/>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AD66CB74-F0D6-55A2-A3F8-026AAFCF09A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6" name="Picture 4" descr="Sağlık Logistics | Antrepo Hizmetleri">
            <a:extLst>
              <a:ext uri="{FF2B5EF4-FFF2-40B4-BE49-F238E27FC236}">
                <a16:creationId xmlns:a16="http://schemas.microsoft.com/office/drawing/2014/main" id="{062DF020-E400-31D5-7D16-B2A2A6D52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77" y="2458043"/>
            <a:ext cx="4661162" cy="31044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Birçok antrepo kapanma tehlikesiyle karşı karşıya - Lojistik haberleri -  Transmedya.com">
            <a:extLst>
              <a:ext uri="{FF2B5EF4-FFF2-40B4-BE49-F238E27FC236}">
                <a16:creationId xmlns:a16="http://schemas.microsoft.com/office/drawing/2014/main" id="{3D28DB5E-277A-4BCD-E35D-3B34FAFE5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057" y="2436613"/>
            <a:ext cx="5302666" cy="314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D9928-7497-169C-46D3-B569D7D20E21}"/>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A1B2A8B6-507E-9150-9F29-006CE06E43AA}"/>
              </a:ext>
            </a:extLst>
          </p:cNvPr>
          <p:cNvSpPr>
            <a:spLocks noGrp="1"/>
          </p:cNvSpPr>
          <p:nvPr>
            <p:ph type="body" sz="half" idx="2"/>
          </p:nvPr>
        </p:nvSpPr>
        <p:spPr>
          <a:xfrm>
            <a:off x="901699" y="2184400"/>
            <a:ext cx="10591962" cy="752763"/>
          </a:xfrm>
        </p:spPr>
        <p:txBody>
          <a:bodyPr>
            <a:normAutofit/>
          </a:bodyPr>
          <a:lstStyle/>
          <a:p>
            <a:pPr algn="ctr"/>
            <a:r>
              <a:rPr lang="tr-TR" sz="2800" b="1" u="sng" dirty="0">
                <a:ea typeface="Roboto Condensed Light" panose="020B0604020202020204" charset="0"/>
                <a:cs typeface="Times New Roman" pitchFamily="18" charset="0"/>
              </a:rPr>
              <a:t>Nakliye + Depolama = </a:t>
            </a:r>
            <a:r>
              <a:rPr lang="tr-TR" sz="2800" b="1" dirty="0">
                <a:ea typeface="Roboto Condensed Light" panose="020B0604020202020204" charset="0"/>
                <a:cs typeface="Times New Roman" pitchFamily="18" charset="0"/>
              </a:rPr>
              <a:t>Lojistik</a:t>
            </a:r>
            <a:r>
              <a:rPr lang="tr-TR" sz="2800" dirty="0">
                <a:ea typeface="Roboto Condensed Light" panose="020B0604020202020204" charset="0"/>
                <a:cs typeface="Times New Roman" pitchFamily="18" charset="0"/>
              </a:rPr>
              <a:t> eşitliği doğru mudur?</a:t>
            </a:r>
            <a:endParaRPr lang="tr-TR" sz="2800" u="sng" dirty="0">
              <a:ea typeface="Roboto Condensed Light" panose="020B0604020202020204" charset="0"/>
            </a:endParaRPr>
          </a:p>
          <a:p>
            <a:pPr algn="ctr"/>
            <a:endParaRPr lang="tr-TR" sz="2800" dirty="0"/>
          </a:p>
        </p:txBody>
      </p:sp>
      <p:sp>
        <p:nvSpPr>
          <p:cNvPr id="5" name="Dikdörtgen 4">
            <a:extLst>
              <a:ext uri="{FF2B5EF4-FFF2-40B4-BE49-F238E27FC236}">
                <a16:creationId xmlns:a16="http://schemas.microsoft.com/office/drawing/2014/main" id="{B92BD52B-7ABE-25B3-6CF6-99AD883BCF9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4142F88F-1506-A20A-1AE1-152A8B3D6F37}"/>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98DFD25A-AB12-CA2C-A221-3D4C58BA90B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E5325CF-8471-BC76-1203-83564FCC62F7}"/>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62D2E948-DC8F-4E00-B3FB-605AC04E1EC3}"/>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HİZMETLER | Gümrükleme, Depo ve Antrepo Dağıtım, Uluslararası Nakliyat,  İtalya nakliye, Ankara depo antrepo dağıtım">
            <a:extLst>
              <a:ext uri="{FF2B5EF4-FFF2-40B4-BE49-F238E27FC236}">
                <a16:creationId xmlns:a16="http://schemas.microsoft.com/office/drawing/2014/main" id="{EEE367DA-EEC0-D1C0-C31B-84E99D038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39" y="2785885"/>
            <a:ext cx="4126319" cy="3257248"/>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8E83CC73-A152-7F22-CF41-5ABBAAAABCEB}"/>
              </a:ext>
            </a:extLst>
          </p:cNvPr>
          <p:cNvPicPr>
            <a:picLocks noChangeAspect="1"/>
          </p:cNvPicPr>
          <p:nvPr/>
        </p:nvPicPr>
        <p:blipFill>
          <a:blip r:embed="rId4"/>
          <a:stretch>
            <a:fillRect/>
          </a:stretch>
        </p:blipFill>
        <p:spPr>
          <a:xfrm>
            <a:off x="6394493" y="3106192"/>
            <a:ext cx="3206707" cy="2495655"/>
          </a:xfrm>
          <a:prstGeom prst="rect">
            <a:avLst/>
          </a:prstGeom>
        </p:spPr>
      </p:pic>
    </p:spTree>
    <p:extLst>
      <p:ext uri="{BB962C8B-B14F-4D97-AF65-F5344CB8AC3E}">
        <p14:creationId xmlns:p14="http://schemas.microsoft.com/office/powerpoint/2010/main" val="314682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86CD1-195B-1F20-EA61-84818EDB79A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9AE080C-4722-08F7-4DB1-AB76B249E1B7}"/>
              </a:ext>
            </a:extLst>
          </p:cNvPr>
          <p:cNvSpPr>
            <a:spLocks noGrp="1"/>
          </p:cNvSpPr>
          <p:nvPr>
            <p:ph type="title"/>
          </p:nvPr>
        </p:nvSpPr>
        <p:spPr>
          <a:xfrm>
            <a:off x="2311400" y="1460500"/>
            <a:ext cx="7505700" cy="1351973"/>
          </a:xfrm>
        </p:spPr>
        <p:txBody>
          <a:bodyPr>
            <a:normAutofit/>
          </a:bodyPr>
          <a:lstStyle/>
          <a:p>
            <a:pPr algn="ctr"/>
            <a:r>
              <a:rPr lang="tr-TR" sz="5400" b="1" dirty="0">
                <a:solidFill>
                  <a:srgbClr val="FF0000"/>
                </a:solidFill>
                <a:latin typeface="+mn-lt"/>
                <a:ea typeface="Roboto Condensed Light" panose="020B0604020202020204" charset="0"/>
              </a:rPr>
              <a:t>HAYIR!</a:t>
            </a:r>
            <a:endParaRPr lang="tr-TR" sz="5400" b="1" dirty="0">
              <a:latin typeface="+mn-lt"/>
            </a:endParaRPr>
          </a:p>
        </p:txBody>
      </p:sp>
      <p:sp>
        <p:nvSpPr>
          <p:cNvPr id="4" name="Metin Yer Tutucusu 3">
            <a:extLst>
              <a:ext uri="{FF2B5EF4-FFF2-40B4-BE49-F238E27FC236}">
                <a16:creationId xmlns:a16="http://schemas.microsoft.com/office/drawing/2014/main" id="{306621D2-0E85-B487-4535-0802F736EA66}"/>
              </a:ext>
            </a:extLst>
          </p:cNvPr>
          <p:cNvSpPr>
            <a:spLocks noGrp="1"/>
          </p:cNvSpPr>
          <p:nvPr>
            <p:ph type="body" sz="half" idx="2"/>
          </p:nvPr>
        </p:nvSpPr>
        <p:spPr>
          <a:xfrm>
            <a:off x="901699" y="3255818"/>
            <a:ext cx="10591962" cy="2787313"/>
          </a:xfrm>
        </p:spPr>
        <p:txBody>
          <a:bodyPr>
            <a:normAutofit/>
          </a:bodyPr>
          <a:lstStyle/>
          <a:p>
            <a:pPr algn="just"/>
            <a:r>
              <a:rPr lang="tr-TR" sz="2000" b="1" u="sng" dirty="0">
                <a:ea typeface="Roboto Condensed Light" panose="020B0604020202020204" charset="0"/>
                <a:cs typeface="Times New Roman" pitchFamily="18" charset="0"/>
              </a:rPr>
              <a:t>Lojistik</a:t>
            </a:r>
            <a:r>
              <a:rPr lang="tr-TR" sz="2000" dirty="0">
                <a:ea typeface="Roboto Condensed Light" panose="020B0604020202020204" charset="0"/>
                <a:cs typeface="Times New Roman" pitchFamily="18" charset="0"/>
              </a:rPr>
              <a:t>; nakliyeyi kapsar, bununla da yetinmez depolamayı da kapsar, bununla da yetinmez sipariş yönetimi, tedarik, stok kontrol, paketleme, dış ticaret, gümrük, sigorta, iadeler ve ürün/yüklerin akışı ve depolanmaları ile ilgili diğer faaliyetleri de kapsar. </a:t>
            </a:r>
            <a:endParaRPr lang="tr-TR" sz="2000" u="sng" dirty="0">
              <a:ea typeface="Roboto Condensed Light" panose="020B0604020202020204" charset="0"/>
            </a:endParaRPr>
          </a:p>
          <a:p>
            <a:pPr algn="just"/>
            <a:endParaRPr lang="tr-TR" sz="2000" dirty="0"/>
          </a:p>
        </p:txBody>
      </p:sp>
      <p:sp>
        <p:nvSpPr>
          <p:cNvPr id="5" name="Dikdörtgen 4">
            <a:extLst>
              <a:ext uri="{FF2B5EF4-FFF2-40B4-BE49-F238E27FC236}">
                <a16:creationId xmlns:a16="http://schemas.microsoft.com/office/drawing/2014/main" id="{7175BB2B-C678-52A5-262C-83913D2C440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ECEF631-A525-ABE0-C4A8-D6987B1D29DB}"/>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7CB8EE13-7A30-EB43-8D73-47B13F029CF9}"/>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3479A5E8-317D-8CF7-2E90-B9F789DCB4E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506D1957-D464-DE8D-EB8E-0F6DA8F65760}"/>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10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26BD9-3444-3EC4-BAA9-C441826553F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C1DA755-99A6-2D72-F2A1-1945E86BC181}"/>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Kavramının Tanımı</a:t>
            </a:r>
          </a:p>
        </p:txBody>
      </p:sp>
      <p:sp>
        <p:nvSpPr>
          <p:cNvPr id="4" name="Metin Yer Tutucusu 3">
            <a:extLst>
              <a:ext uri="{FF2B5EF4-FFF2-40B4-BE49-F238E27FC236}">
                <a16:creationId xmlns:a16="http://schemas.microsoft.com/office/drawing/2014/main" id="{5CD66EA0-4B53-2C08-E178-40C2D87295F2}"/>
              </a:ext>
            </a:extLst>
          </p:cNvPr>
          <p:cNvSpPr>
            <a:spLocks noGrp="1"/>
          </p:cNvSpPr>
          <p:nvPr>
            <p:ph type="body" sz="half" idx="2"/>
          </p:nvPr>
        </p:nvSpPr>
        <p:spPr>
          <a:xfrm>
            <a:off x="901699" y="2184400"/>
            <a:ext cx="10591962" cy="3858732"/>
          </a:xfrm>
        </p:spPr>
        <p:txBody>
          <a:bodyPr>
            <a:normAutofit fontScale="92500" lnSpcReduction="10000"/>
          </a:bodyPr>
          <a:lstStyle/>
          <a:p>
            <a:pPr marL="0" indent="0">
              <a:buNone/>
            </a:pPr>
            <a:r>
              <a:rPr lang="tr-TR" sz="1600" dirty="0">
                <a:ea typeface="Roboto Condensed Light" panose="020B0604020202020204" charset="0"/>
              </a:rPr>
              <a:t>Günümüzde en çok kabul gören tanıma göre </a:t>
            </a:r>
            <a:r>
              <a:rPr lang="tr-TR" sz="1600" b="1" u="sng" dirty="0">
                <a:ea typeface="Roboto Condensed Light" panose="020B0604020202020204" charset="0"/>
              </a:rPr>
              <a:t>LOJİSTİK</a:t>
            </a:r>
            <a:r>
              <a:rPr lang="tr-TR" sz="1600" dirty="0">
                <a:ea typeface="Roboto Condensed Light" panose="020B0604020202020204" charset="0"/>
              </a:rPr>
              <a:t>;</a:t>
            </a:r>
          </a:p>
          <a:p>
            <a:pPr marL="0" indent="0">
              <a:buNone/>
            </a:pPr>
            <a:endParaRPr lang="tr-TR" sz="1600" dirty="0">
              <a:ea typeface="Roboto Condensed Light" panose="020B0604020202020204" charset="0"/>
            </a:endParaRPr>
          </a:p>
          <a:p>
            <a:pPr marL="0" indent="0" algn="just">
              <a:buNone/>
            </a:pPr>
            <a:r>
              <a:rPr lang="tr-TR" sz="1600" b="1" dirty="0">
                <a:ea typeface="Roboto Condensed Light" panose="020B0604020202020204" charset="0"/>
              </a:rPr>
              <a:t>Müşterilerin </a:t>
            </a:r>
            <a:r>
              <a:rPr lang="tr-TR" sz="1600" b="1" u="sng" dirty="0">
                <a:ea typeface="Roboto Condensed Light" panose="020B0604020202020204" charset="0"/>
              </a:rPr>
              <a:t>ihtiyaçlarını karşılamak üzere</a:t>
            </a:r>
            <a:r>
              <a:rPr lang="tr-TR" sz="1600" b="1" dirty="0">
                <a:ea typeface="Roboto Condensed Light" panose="020B0604020202020204" charset="0"/>
              </a:rPr>
              <a:t> her türlü ürünün, servis hizmetinin ve bilgi akışının, başlangıç noktasından (kaynağından) tüketildiği son noktaya (nihai tüketiciye) kadar olan tedarik zinciri içindeki her iki yöne doğru olan hareketinin etkili ve verimli bir şekilde planlanması, uygulanması, taşınması, depolanması ve kontrol altında tutulmasıdır. </a:t>
            </a:r>
          </a:p>
          <a:p>
            <a:pPr marL="0" indent="0" algn="just">
              <a:buNone/>
            </a:pPr>
            <a:endParaRPr lang="tr-TR" sz="1600" dirty="0">
              <a:ea typeface="Roboto Condensed Light" panose="020B0604020202020204" charset="0"/>
            </a:endParaRPr>
          </a:p>
          <a:p>
            <a:pPr marL="0" indent="0" algn="just">
              <a:buNone/>
            </a:pPr>
            <a:r>
              <a:rPr lang="tr-TR" sz="1600" dirty="0">
                <a:ea typeface="Roboto Condensed Light" panose="020B0604020202020204" charset="0"/>
              </a:rPr>
              <a:t>Burada </a:t>
            </a:r>
            <a:r>
              <a:rPr lang="tr-TR" sz="1600" b="1" u="sng" dirty="0">
                <a:ea typeface="Roboto Condensed Light" panose="020B0604020202020204" charset="0"/>
              </a:rPr>
              <a:t>iki unsur</a:t>
            </a:r>
            <a:r>
              <a:rPr lang="tr-TR" sz="1600" dirty="0">
                <a:ea typeface="Roboto Condensed Light" panose="020B0604020202020204" charset="0"/>
              </a:rPr>
              <a:t> oldukça önemlidir; </a:t>
            </a:r>
            <a:r>
              <a:rPr lang="tr-TR" sz="1600" b="1" u="sng" dirty="0">
                <a:solidFill>
                  <a:srgbClr val="FF0000"/>
                </a:solidFill>
                <a:ea typeface="Roboto Condensed Light" panose="020B0604020202020204" charset="0"/>
              </a:rPr>
              <a:t>müşteri</a:t>
            </a:r>
            <a:r>
              <a:rPr lang="tr-TR" sz="1600" dirty="0">
                <a:solidFill>
                  <a:srgbClr val="FF0000"/>
                </a:solidFill>
                <a:ea typeface="Roboto Condensed Light" panose="020B0604020202020204" charset="0"/>
              </a:rPr>
              <a:t> </a:t>
            </a:r>
            <a:r>
              <a:rPr lang="tr-TR" sz="1600" dirty="0">
                <a:solidFill>
                  <a:schemeClr val="accent1">
                    <a:lumMod val="50000"/>
                  </a:schemeClr>
                </a:solidFill>
                <a:ea typeface="Roboto Condensed Light" panose="020B0604020202020204" charset="0"/>
              </a:rPr>
              <a:t>v</a:t>
            </a:r>
            <a:r>
              <a:rPr lang="tr-TR" sz="1600" dirty="0">
                <a:ea typeface="Roboto Condensed Light" panose="020B0604020202020204" charset="0"/>
              </a:rPr>
              <a:t>e</a:t>
            </a:r>
            <a:r>
              <a:rPr lang="tr-TR" sz="1600" dirty="0">
                <a:solidFill>
                  <a:schemeClr val="accent1">
                    <a:lumMod val="50000"/>
                  </a:schemeClr>
                </a:solidFill>
                <a:ea typeface="Roboto Condensed Light" panose="020B0604020202020204" charset="0"/>
              </a:rPr>
              <a:t> </a:t>
            </a:r>
            <a:r>
              <a:rPr lang="tr-TR" sz="1600" b="1" u="sng" dirty="0">
                <a:solidFill>
                  <a:srgbClr val="FF0000"/>
                </a:solidFill>
                <a:ea typeface="Roboto Condensed Light" panose="020B0604020202020204" charset="0"/>
              </a:rPr>
              <a:t>tedarik zinciri</a:t>
            </a:r>
            <a:r>
              <a:rPr lang="tr-TR" sz="1600" dirty="0">
                <a:solidFill>
                  <a:schemeClr val="accent1">
                    <a:lumMod val="50000"/>
                  </a:schemeClr>
                </a:solidFill>
                <a:ea typeface="Roboto Condensed Light" panose="020B0604020202020204" charset="0"/>
              </a:rPr>
              <a:t>.</a:t>
            </a:r>
          </a:p>
          <a:p>
            <a:pPr marL="0" indent="0" algn="just">
              <a:buNone/>
            </a:pPr>
            <a:endParaRPr lang="tr-TR" sz="1600" dirty="0">
              <a:solidFill>
                <a:schemeClr val="accent1">
                  <a:lumMod val="50000"/>
                </a:schemeClr>
              </a:solidFill>
              <a:ea typeface="Roboto Condensed Light" panose="020B0604020202020204" charset="0"/>
            </a:endParaRPr>
          </a:p>
          <a:p>
            <a:pPr marL="0" indent="0" algn="just">
              <a:buNone/>
            </a:pPr>
            <a:r>
              <a:rPr lang="tr-TR" sz="1600" dirty="0">
                <a:ea typeface="Roboto Condensed Light" panose="020B0604020202020204" charset="0"/>
              </a:rPr>
              <a:t>Lojistikçiler için </a:t>
            </a:r>
            <a:r>
              <a:rPr lang="tr-TR" sz="1600" b="1" u="sng" dirty="0">
                <a:ea typeface="Roboto Condensed Light" panose="020B0604020202020204" charset="0"/>
              </a:rPr>
              <a:t>müşteri</a:t>
            </a:r>
            <a:r>
              <a:rPr lang="tr-TR" sz="1600" dirty="0">
                <a:ea typeface="Roboto Condensed Light" panose="020B0604020202020204" charset="0"/>
              </a:rPr>
              <a:t> her türlü </a:t>
            </a:r>
            <a:r>
              <a:rPr lang="tr-TR" sz="1600" b="1" u="sng" dirty="0">
                <a:ea typeface="Roboto Condensed Light" panose="020B0604020202020204" charset="0"/>
              </a:rPr>
              <a:t>teslim noktaları</a:t>
            </a:r>
            <a:r>
              <a:rPr lang="tr-TR" sz="1600" dirty="0">
                <a:ea typeface="Roboto Condensed Light" panose="020B0604020202020204" charset="0"/>
              </a:rPr>
              <a:t>dır (Son kullanıcıdır yani tüketicidir). </a:t>
            </a:r>
          </a:p>
          <a:p>
            <a:pPr marL="0" indent="0" algn="just">
              <a:buNone/>
            </a:pPr>
            <a:endParaRPr lang="tr-TR" sz="1600" dirty="0">
              <a:ea typeface="Roboto Condensed Light" panose="020B0604020202020204" charset="0"/>
            </a:endParaRPr>
          </a:p>
          <a:p>
            <a:pPr marL="0" indent="0" algn="just">
              <a:buNone/>
            </a:pPr>
            <a:r>
              <a:rPr lang="tr-TR" sz="1600" b="1" u="sng" dirty="0">
                <a:ea typeface="Roboto Condensed Light" panose="020B0604020202020204" charset="0"/>
              </a:rPr>
              <a:t>Tedarik zinciri</a:t>
            </a:r>
            <a:r>
              <a:rPr lang="tr-TR" sz="1600" dirty="0">
                <a:ea typeface="Roboto Condensed Light" panose="020B0604020202020204" charset="0"/>
              </a:rPr>
              <a:t>; </a:t>
            </a:r>
            <a:r>
              <a:rPr lang="tr-TR" sz="1600" b="1" u="sng" dirty="0">
                <a:ea typeface="Roboto Condensed Light" panose="020B0604020202020204" charset="0"/>
              </a:rPr>
              <a:t>tedarikçi</a:t>
            </a:r>
            <a:r>
              <a:rPr lang="tr-TR" sz="1600" dirty="0">
                <a:ea typeface="Roboto Condensed Light" panose="020B0604020202020204" charset="0"/>
              </a:rPr>
              <a:t>lerden, </a:t>
            </a:r>
            <a:r>
              <a:rPr lang="tr-TR" sz="1600" b="1" u="sng" dirty="0">
                <a:ea typeface="Roboto Condensed Light" panose="020B0604020202020204" charset="0"/>
              </a:rPr>
              <a:t>üretici</a:t>
            </a:r>
            <a:r>
              <a:rPr lang="tr-TR" sz="1600" dirty="0">
                <a:ea typeface="Roboto Condensed Light" panose="020B0604020202020204" charset="0"/>
              </a:rPr>
              <a:t>lerden, </a:t>
            </a:r>
            <a:r>
              <a:rPr lang="tr-TR" sz="1600" b="1" u="sng" dirty="0">
                <a:ea typeface="Roboto Condensed Light" panose="020B0604020202020204" charset="0"/>
              </a:rPr>
              <a:t>dağıtıcı</a:t>
            </a:r>
            <a:r>
              <a:rPr lang="tr-TR" sz="1600" dirty="0">
                <a:ea typeface="Roboto Condensed Light" panose="020B0604020202020204" charset="0"/>
              </a:rPr>
              <a:t>lardan, </a:t>
            </a:r>
            <a:r>
              <a:rPr lang="tr-TR" sz="1600" b="1" u="sng" dirty="0">
                <a:ea typeface="Roboto Condensed Light" panose="020B0604020202020204" charset="0"/>
              </a:rPr>
              <a:t>toptancı</a:t>
            </a:r>
            <a:r>
              <a:rPr lang="tr-TR" sz="1600" dirty="0">
                <a:ea typeface="Roboto Condensed Light" panose="020B0604020202020204" charset="0"/>
              </a:rPr>
              <a:t>lardan ve perakendecilerden meydana gelir. </a:t>
            </a:r>
          </a:p>
          <a:p>
            <a:pPr marL="0" indent="0" algn="just">
              <a:buNone/>
            </a:pPr>
            <a:endParaRPr lang="tr-TR" sz="1600" dirty="0">
              <a:ea typeface="Roboto Condensed Light" panose="020B0604020202020204" charset="0"/>
            </a:endParaRPr>
          </a:p>
          <a:p>
            <a:pPr marL="0" indent="0" algn="just">
              <a:buNone/>
            </a:pPr>
            <a:r>
              <a:rPr lang="tr-TR" sz="1600" b="1" u="sng" dirty="0">
                <a:ea typeface="Roboto Condensed Light" panose="020B0604020202020204" charset="0"/>
              </a:rPr>
              <a:t>Lojistikçiler</a:t>
            </a:r>
            <a:r>
              <a:rPr lang="tr-TR" sz="1600" dirty="0">
                <a:ea typeface="Roboto Condensed Light" panose="020B0604020202020204" charset="0"/>
              </a:rPr>
              <a:t>, </a:t>
            </a:r>
            <a:r>
              <a:rPr lang="tr-TR" sz="1600" b="1" u="sng" dirty="0">
                <a:ea typeface="Roboto Condensed Light" panose="020B0604020202020204" charset="0"/>
              </a:rPr>
              <a:t>tedarik zinciri içinde</a:t>
            </a:r>
            <a:r>
              <a:rPr lang="tr-TR" sz="1600" dirty="0">
                <a:ea typeface="Roboto Condensed Light" panose="020B0604020202020204" charset="0"/>
              </a:rPr>
              <a:t> </a:t>
            </a:r>
            <a:r>
              <a:rPr lang="tr-TR" sz="1600" b="1" u="sng" dirty="0">
                <a:ea typeface="Roboto Condensed Light" panose="020B0604020202020204" charset="0"/>
              </a:rPr>
              <a:t>malzeme</a:t>
            </a:r>
            <a:r>
              <a:rPr lang="tr-TR" sz="1600" dirty="0">
                <a:ea typeface="Roboto Condensed Light" panose="020B0604020202020204" charset="0"/>
              </a:rPr>
              <a:t> ve </a:t>
            </a:r>
            <a:r>
              <a:rPr lang="tr-TR" sz="1600" b="1" u="sng" dirty="0">
                <a:ea typeface="Roboto Condensed Light" panose="020B0604020202020204" charset="0"/>
              </a:rPr>
              <a:t>bilgi akışı</a:t>
            </a:r>
            <a:r>
              <a:rPr lang="tr-TR" sz="1600" dirty="0">
                <a:ea typeface="Roboto Condensed Light" panose="020B0604020202020204" charset="0"/>
              </a:rPr>
              <a:t>nı </a:t>
            </a:r>
            <a:r>
              <a:rPr lang="tr-TR" sz="1600" b="1" u="sng" dirty="0">
                <a:ea typeface="Roboto Condensed Light" panose="020B0604020202020204" charset="0"/>
              </a:rPr>
              <a:t>sağlayarak</a:t>
            </a:r>
            <a:r>
              <a:rPr lang="tr-TR" sz="1600" dirty="0">
                <a:ea typeface="Roboto Condensed Light" panose="020B0604020202020204" charset="0"/>
              </a:rPr>
              <a:t> </a:t>
            </a:r>
            <a:r>
              <a:rPr lang="tr-TR" sz="1600" b="1" u="sng" dirty="0">
                <a:ea typeface="Roboto Condensed Light" panose="020B0604020202020204" charset="0"/>
              </a:rPr>
              <a:t>tedarikç</a:t>
            </a:r>
            <a:r>
              <a:rPr lang="tr-TR" sz="1600" dirty="0">
                <a:ea typeface="Roboto Condensed Light" panose="020B0604020202020204" charset="0"/>
              </a:rPr>
              <a:t>i ve </a:t>
            </a:r>
            <a:r>
              <a:rPr lang="tr-TR" sz="1600" b="1" u="sng" dirty="0">
                <a:ea typeface="Roboto Condensed Light" panose="020B0604020202020204" charset="0"/>
              </a:rPr>
              <a:t>müşteri</a:t>
            </a:r>
            <a:r>
              <a:rPr lang="tr-TR" sz="1600" dirty="0">
                <a:ea typeface="Roboto Condensed Light" panose="020B0604020202020204" charset="0"/>
              </a:rPr>
              <a:t> </a:t>
            </a:r>
            <a:r>
              <a:rPr lang="tr-TR" sz="1600" b="1" u="sng" dirty="0">
                <a:ea typeface="Roboto Condensed Light" panose="020B0604020202020204" charset="0"/>
              </a:rPr>
              <a:t>arasında köprü görevi</a:t>
            </a:r>
            <a:r>
              <a:rPr lang="tr-TR" sz="1600" dirty="0">
                <a:ea typeface="Roboto Condensed Light" panose="020B0604020202020204" charset="0"/>
              </a:rPr>
              <a:t> üstlenir.</a:t>
            </a:r>
          </a:p>
          <a:p>
            <a:endParaRPr lang="tr-TR" dirty="0"/>
          </a:p>
        </p:txBody>
      </p:sp>
      <p:sp>
        <p:nvSpPr>
          <p:cNvPr id="5" name="Dikdörtgen 4">
            <a:extLst>
              <a:ext uri="{FF2B5EF4-FFF2-40B4-BE49-F238E27FC236}">
                <a16:creationId xmlns:a16="http://schemas.microsoft.com/office/drawing/2014/main" id="{0A18899E-8ADC-0C3D-7898-9FDCEDA4F8D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F1A0BCC3-3994-4C22-CC69-1E6B31039E3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F9087D6D-D811-11A6-D4EE-7E8EAF069BB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D5118244-2E7D-DBF1-03EF-155794EE3FF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BFE8D974-EA9E-C54F-C0C5-F7718A31987A}"/>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66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A4F84-8CB4-272C-D228-2AA58468E30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4057F49-D3CA-5E1C-A1B5-642CF4F07DA5}"/>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Kavramının Tanımı</a:t>
            </a:r>
          </a:p>
        </p:txBody>
      </p:sp>
      <p:sp>
        <p:nvSpPr>
          <p:cNvPr id="4" name="Metin Yer Tutucusu 3">
            <a:extLst>
              <a:ext uri="{FF2B5EF4-FFF2-40B4-BE49-F238E27FC236}">
                <a16:creationId xmlns:a16="http://schemas.microsoft.com/office/drawing/2014/main" id="{03FA3FFB-C321-AE6D-19FC-3D81E96E1731}"/>
              </a:ext>
            </a:extLst>
          </p:cNvPr>
          <p:cNvSpPr>
            <a:spLocks noGrp="1"/>
          </p:cNvSpPr>
          <p:nvPr>
            <p:ph type="body" sz="half" idx="2"/>
          </p:nvPr>
        </p:nvSpPr>
        <p:spPr>
          <a:xfrm>
            <a:off x="901699" y="2184400"/>
            <a:ext cx="10591962" cy="2359889"/>
          </a:xfrm>
        </p:spPr>
        <p:txBody>
          <a:bodyPr/>
          <a:lstStyle/>
          <a:p>
            <a:pPr marL="0" indent="0" algn="just">
              <a:buNone/>
            </a:pPr>
            <a:r>
              <a:rPr lang="tr-TR" dirty="0">
                <a:ea typeface="Roboto Condensed Light" panose="020B0604020202020204" charset="0"/>
              </a:rPr>
              <a:t>Daha </a:t>
            </a:r>
            <a:r>
              <a:rPr lang="tr-TR" b="1" u="sng" dirty="0">
                <a:ea typeface="Roboto Condensed Light" panose="020B0604020202020204" charset="0"/>
              </a:rPr>
              <a:t>pratik </a:t>
            </a:r>
            <a:r>
              <a:rPr lang="tr-TR" dirty="0">
                <a:ea typeface="Roboto Condensed Light" panose="020B0604020202020204" charset="0"/>
              </a:rPr>
              <a:t>bir anlamda </a:t>
            </a:r>
            <a:r>
              <a:rPr lang="tr-TR" b="1" u="sng" dirty="0">
                <a:ea typeface="Roboto Condensed Light" panose="020B0604020202020204" charset="0"/>
              </a:rPr>
              <a:t>LOJİSTİK</a:t>
            </a:r>
            <a:r>
              <a:rPr lang="tr-TR" dirty="0">
                <a:ea typeface="Roboto Condensed Light" panose="020B0604020202020204" charset="0"/>
              </a:rPr>
              <a:t>, </a:t>
            </a:r>
          </a:p>
          <a:p>
            <a:pPr marL="0" indent="0" algn="just">
              <a:buNone/>
            </a:pPr>
            <a:r>
              <a:rPr lang="tr-TR" b="1" u="sng" dirty="0">
                <a:ea typeface="Roboto Condensed Light" panose="020B0604020202020204" charset="0"/>
              </a:rPr>
              <a:t>Bir ürün</a:t>
            </a:r>
            <a:r>
              <a:rPr lang="tr-TR" dirty="0">
                <a:ea typeface="Roboto Condensed Light" panose="020B0604020202020204" charset="0"/>
              </a:rPr>
              <a:t> veya </a:t>
            </a:r>
            <a:r>
              <a:rPr lang="tr-TR" b="1" u="sng" dirty="0">
                <a:ea typeface="Roboto Condensed Light" panose="020B0604020202020204" charset="0"/>
              </a:rPr>
              <a:t>ham maddenin</a:t>
            </a:r>
            <a:r>
              <a:rPr lang="tr-TR" dirty="0">
                <a:ea typeface="Roboto Condensed Light" panose="020B0604020202020204" charset="0"/>
              </a:rPr>
              <a:t> </a:t>
            </a:r>
            <a:r>
              <a:rPr lang="tr-TR" b="1" u="sng" dirty="0">
                <a:ea typeface="Roboto Condensed Light" panose="020B0604020202020204" charset="0"/>
              </a:rPr>
              <a:t>başlangıç noktasından tüketiciye</a:t>
            </a:r>
            <a:r>
              <a:rPr lang="tr-TR" dirty="0">
                <a:ea typeface="Roboto Condensed Light" panose="020B0604020202020204" charset="0"/>
              </a:rPr>
              <a:t> ulaşıncaya kadar </a:t>
            </a:r>
            <a:r>
              <a:rPr lang="tr-TR" b="1" u="sng" dirty="0">
                <a:ea typeface="Roboto Condensed Light" panose="020B0604020202020204" charset="0"/>
              </a:rPr>
              <a:t>hareketindeki</a:t>
            </a:r>
            <a:r>
              <a:rPr lang="tr-TR" b="1" dirty="0">
                <a:ea typeface="Roboto Condensed Light" panose="020B0604020202020204" charset="0"/>
              </a:rPr>
              <a:t> </a:t>
            </a:r>
            <a:r>
              <a:rPr lang="tr-TR" b="1" u="sng" dirty="0">
                <a:ea typeface="Roboto Condensed Light" panose="020B0604020202020204" charset="0"/>
              </a:rPr>
              <a:t>yarar</a:t>
            </a:r>
            <a:r>
              <a:rPr lang="tr-TR" b="1" dirty="0">
                <a:ea typeface="Roboto Condensed Light" panose="020B0604020202020204" charset="0"/>
              </a:rPr>
              <a:t> </a:t>
            </a:r>
            <a:r>
              <a:rPr lang="tr-TR" b="1" u="sng" dirty="0">
                <a:ea typeface="Roboto Condensed Light" panose="020B0604020202020204" charset="0"/>
              </a:rPr>
              <a:t>sağlayan</a:t>
            </a:r>
            <a:r>
              <a:rPr lang="tr-TR" b="1" dirty="0">
                <a:ea typeface="Roboto Condensed Light" panose="020B0604020202020204" charset="0"/>
              </a:rPr>
              <a:t> </a:t>
            </a:r>
            <a:r>
              <a:rPr lang="tr-TR" b="1" u="sng" dirty="0">
                <a:ea typeface="Roboto Condensed Light" panose="020B0604020202020204" charset="0"/>
              </a:rPr>
              <a:t>çeşitli</a:t>
            </a:r>
            <a:r>
              <a:rPr lang="tr-TR" b="1" dirty="0">
                <a:ea typeface="Roboto Condensed Light" panose="020B0604020202020204" charset="0"/>
              </a:rPr>
              <a:t> </a:t>
            </a:r>
            <a:r>
              <a:rPr lang="tr-TR" b="1" u="sng" dirty="0">
                <a:ea typeface="Roboto Condensed Light" panose="020B0604020202020204" charset="0"/>
              </a:rPr>
              <a:t>faaliyetlerin</a:t>
            </a:r>
            <a:r>
              <a:rPr lang="tr-TR" b="1" dirty="0">
                <a:ea typeface="Roboto Condensed Light" panose="020B0604020202020204" charset="0"/>
              </a:rPr>
              <a:t> </a:t>
            </a:r>
            <a:r>
              <a:rPr lang="tr-TR" b="1" u="sng" dirty="0">
                <a:ea typeface="Roboto Condensed Light" panose="020B0604020202020204" charset="0"/>
              </a:rPr>
              <a:t>sistematik yönetimi</a:t>
            </a:r>
            <a:r>
              <a:rPr lang="tr-TR" dirty="0">
                <a:ea typeface="Roboto Condensed Light" panose="020B0604020202020204" charset="0"/>
              </a:rPr>
              <a:t>dir. </a:t>
            </a:r>
          </a:p>
          <a:p>
            <a:pPr marL="0" indent="0" algn="just">
              <a:buNone/>
            </a:pPr>
            <a:r>
              <a:rPr lang="tr-TR" b="1" u="sng" dirty="0">
                <a:ea typeface="Roboto Condensed Light" panose="020B0604020202020204" charset="0"/>
              </a:rPr>
              <a:t>Buradaki yarar</a:t>
            </a:r>
            <a:r>
              <a:rPr lang="tr-TR" dirty="0">
                <a:ea typeface="Roboto Condensed Light" panose="020B0604020202020204" charset="0"/>
              </a:rPr>
              <a:t> genellikle, </a:t>
            </a:r>
            <a:r>
              <a:rPr lang="tr-TR" b="1" u="sng" dirty="0">
                <a:ea typeface="Roboto Condensed Light" panose="020B0604020202020204" charset="0"/>
              </a:rPr>
              <a:t>imal edilmesi</a:t>
            </a:r>
            <a:r>
              <a:rPr lang="tr-TR" dirty="0">
                <a:ea typeface="Roboto Condensed Light" panose="020B0604020202020204" charset="0"/>
              </a:rPr>
              <a:t> ve </a:t>
            </a:r>
            <a:r>
              <a:rPr lang="tr-TR" b="1" u="sng" dirty="0">
                <a:ea typeface="Roboto Condensed Light" panose="020B0604020202020204" charset="0"/>
              </a:rPr>
              <a:t>kullanıcısına ulaştırılması gereken</a:t>
            </a:r>
            <a:r>
              <a:rPr lang="tr-TR" dirty="0">
                <a:ea typeface="Roboto Condensed Light" panose="020B0604020202020204" charset="0"/>
              </a:rPr>
              <a:t> </a:t>
            </a:r>
            <a:r>
              <a:rPr lang="tr-TR" b="1" u="sng" dirty="0">
                <a:ea typeface="Roboto Condensed Light" panose="020B0604020202020204" charset="0"/>
              </a:rPr>
              <a:t>elle</a:t>
            </a:r>
            <a:r>
              <a:rPr lang="tr-TR" dirty="0">
                <a:ea typeface="Roboto Condensed Light" panose="020B0604020202020204" charset="0"/>
              </a:rPr>
              <a:t> </a:t>
            </a:r>
            <a:r>
              <a:rPr lang="tr-TR" b="1" u="sng" dirty="0">
                <a:ea typeface="Roboto Condensed Light" panose="020B0604020202020204" charset="0"/>
              </a:rPr>
              <a:t>tutulabilir</a:t>
            </a:r>
            <a:r>
              <a:rPr lang="tr-TR" b="1" dirty="0">
                <a:ea typeface="Roboto Condensed Light" panose="020B0604020202020204" charset="0"/>
              </a:rPr>
              <a:t> </a:t>
            </a:r>
            <a:r>
              <a:rPr lang="tr-TR" b="1" u="sng" dirty="0">
                <a:ea typeface="Roboto Condensed Light" panose="020B0604020202020204" charset="0"/>
              </a:rPr>
              <a:t>bir</a:t>
            </a:r>
            <a:r>
              <a:rPr lang="tr-TR" dirty="0">
                <a:ea typeface="Roboto Condensed Light" panose="020B0604020202020204" charset="0"/>
              </a:rPr>
              <a:t> </a:t>
            </a:r>
            <a:r>
              <a:rPr lang="tr-TR" b="1" u="sng" dirty="0">
                <a:ea typeface="Roboto Condensed Light" panose="020B0604020202020204" charset="0"/>
              </a:rPr>
              <a:t>madde</a:t>
            </a:r>
            <a:r>
              <a:rPr lang="tr-TR" dirty="0">
                <a:ea typeface="Roboto Condensed Light" panose="020B0604020202020204" charset="0"/>
              </a:rPr>
              <a:t> (mal) şeklindedir. </a:t>
            </a:r>
          </a:p>
          <a:p>
            <a:pPr marL="0" indent="0" algn="just">
              <a:buNone/>
            </a:pPr>
            <a:r>
              <a:rPr lang="tr-TR" b="1" u="sng" dirty="0">
                <a:ea typeface="Roboto Condensed Light" panose="020B0604020202020204" charset="0"/>
              </a:rPr>
              <a:t>Bazen de bu yarar</a:t>
            </a:r>
            <a:r>
              <a:rPr lang="tr-TR" dirty="0">
                <a:ea typeface="Roboto Condensed Light" panose="020B0604020202020204" charset="0"/>
              </a:rPr>
              <a:t>, </a:t>
            </a:r>
            <a:r>
              <a:rPr lang="tr-TR" b="1" u="sng" dirty="0">
                <a:ea typeface="Roboto Condensed Light" panose="020B0604020202020204" charset="0"/>
              </a:rPr>
              <a:t>elle tutulabilme</a:t>
            </a:r>
            <a:r>
              <a:rPr lang="tr-TR" dirty="0">
                <a:ea typeface="Roboto Condensed Light" panose="020B0604020202020204" charset="0"/>
              </a:rPr>
              <a:t> </a:t>
            </a:r>
            <a:r>
              <a:rPr lang="tr-TR" b="1" u="sng" dirty="0">
                <a:ea typeface="Roboto Condensed Light" panose="020B0604020202020204" charset="0"/>
              </a:rPr>
              <a:t>özelliği</a:t>
            </a:r>
            <a:r>
              <a:rPr lang="tr-TR" dirty="0">
                <a:ea typeface="Roboto Condensed Light" panose="020B0604020202020204" charset="0"/>
              </a:rPr>
              <a:t> </a:t>
            </a:r>
            <a:r>
              <a:rPr lang="tr-TR" b="1" u="sng" dirty="0">
                <a:ea typeface="Roboto Condensed Light" panose="020B0604020202020204" charset="0"/>
              </a:rPr>
              <a:t>olmayan</a:t>
            </a:r>
            <a:r>
              <a:rPr lang="tr-TR" dirty="0">
                <a:ea typeface="Roboto Condensed Light" panose="020B0604020202020204" charset="0"/>
              </a:rPr>
              <a:t> ve </a:t>
            </a:r>
            <a:r>
              <a:rPr lang="tr-TR" b="1" u="sng" dirty="0">
                <a:ea typeface="Roboto Condensed Light" panose="020B0604020202020204" charset="0"/>
              </a:rPr>
              <a:t>hizmet</a:t>
            </a:r>
            <a:r>
              <a:rPr lang="tr-TR" dirty="0">
                <a:ea typeface="Roboto Condensed Light" panose="020B0604020202020204" charset="0"/>
              </a:rPr>
              <a:t> olarak nitelendirilen bir şekilde karşımıza çıkar.</a:t>
            </a:r>
          </a:p>
          <a:p>
            <a:pPr marL="0" indent="0" algn="just">
              <a:buNone/>
            </a:pPr>
            <a:r>
              <a:rPr lang="tr-TR" b="1" u="sng" dirty="0">
                <a:ea typeface="Roboto Condensed Light" panose="020B0604020202020204" charset="0"/>
              </a:rPr>
              <a:t>Diğer yararları</a:t>
            </a:r>
            <a:r>
              <a:rPr lang="tr-TR" dirty="0">
                <a:ea typeface="Roboto Condensed Light" panose="020B0604020202020204" charset="0"/>
              </a:rPr>
              <a:t>; </a:t>
            </a:r>
            <a:r>
              <a:rPr lang="tr-TR" b="1" u="sng" dirty="0">
                <a:ea typeface="Roboto Condensed Light" panose="020B0604020202020204" charset="0"/>
              </a:rPr>
              <a:t>zamanlama</a:t>
            </a:r>
            <a:r>
              <a:rPr lang="tr-TR" dirty="0">
                <a:ea typeface="Roboto Condensed Light" panose="020B0604020202020204" charset="0"/>
              </a:rPr>
              <a:t>, </a:t>
            </a:r>
            <a:r>
              <a:rPr lang="tr-TR" b="1" u="sng" dirty="0">
                <a:ea typeface="Roboto Condensed Light" panose="020B0604020202020204" charset="0"/>
              </a:rPr>
              <a:t>miktar</a:t>
            </a:r>
            <a:r>
              <a:rPr lang="tr-TR" dirty="0">
                <a:ea typeface="Roboto Condensed Light" panose="020B0604020202020204" charset="0"/>
              </a:rPr>
              <a:t>, </a:t>
            </a:r>
            <a:r>
              <a:rPr lang="tr-TR" b="1" u="sng" dirty="0">
                <a:ea typeface="Roboto Condensed Light" panose="020B0604020202020204" charset="0"/>
              </a:rPr>
              <a:t>destek sistemleri</a:t>
            </a:r>
            <a:r>
              <a:rPr lang="tr-TR" dirty="0">
                <a:ea typeface="Roboto Condensed Light" panose="020B0604020202020204" charset="0"/>
              </a:rPr>
              <a:t>, </a:t>
            </a:r>
            <a:r>
              <a:rPr lang="tr-TR" b="1" u="sng" dirty="0">
                <a:ea typeface="Roboto Condensed Light" panose="020B0604020202020204" charset="0"/>
              </a:rPr>
              <a:t>planlama</a:t>
            </a:r>
            <a:r>
              <a:rPr lang="tr-TR" dirty="0">
                <a:ea typeface="Roboto Condensed Light" panose="020B0604020202020204" charset="0"/>
              </a:rPr>
              <a:t>, </a:t>
            </a:r>
            <a:r>
              <a:rPr lang="tr-TR" b="1" u="sng" dirty="0">
                <a:ea typeface="Roboto Condensed Light" panose="020B0604020202020204" charset="0"/>
              </a:rPr>
              <a:t>kontrol</a:t>
            </a:r>
            <a:r>
              <a:rPr lang="tr-TR" dirty="0">
                <a:ea typeface="Roboto Condensed Light" panose="020B0604020202020204" charset="0"/>
              </a:rPr>
              <a:t>, </a:t>
            </a:r>
            <a:r>
              <a:rPr lang="tr-TR" b="1" u="sng" dirty="0">
                <a:ea typeface="Roboto Condensed Light" panose="020B0604020202020204" charset="0"/>
              </a:rPr>
              <a:t>yer</a:t>
            </a:r>
            <a:r>
              <a:rPr lang="tr-TR" dirty="0">
                <a:ea typeface="Roboto Condensed Light" panose="020B0604020202020204" charset="0"/>
              </a:rPr>
              <a:t> ve </a:t>
            </a:r>
            <a:r>
              <a:rPr lang="tr-TR" b="1" u="sng" dirty="0">
                <a:ea typeface="Roboto Condensed Light" panose="020B0604020202020204" charset="0"/>
              </a:rPr>
              <a:t>maliyet</a:t>
            </a:r>
            <a:r>
              <a:rPr lang="tr-TR" dirty="0">
                <a:ea typeface="Roboto Condensed Light" panose="020B0604020202020204" charset="0"/>
              </a:rPr>
              <a:t> gibi unsurlardır.</a:t>
            </a:r>
          </a:p>
          <a:p>
            <a:endParaRPr lang="tr-TR" dirty="0"/>
          </a:p>
        </p:txBody>
      </p:sp>
      <p:sp>
        <p:nvSpPr>
          <p:cNvPr id="5" name="Dikdörtgen 4">
            <a:extLst>
              <a:ext uri="{FF2B5EF4-FFF2-40B4-BE49-F238E27FC236}">
                <a16:creationId xmlns:a16="http://schemas.microsoft.com/office/drawing/2014/main" id="{C6D4B6AF-5F3E-593D-9AA2-F25C44CCA256}"/>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3EE193DC-4BF0-C985-8591-EF9A82A8D96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EF73CB43-9638-FB2D-355C-92CC0DAD184F}"/>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EBF9B0F9-FB36-D9CE-2C0F-56EC6C7B4C6B}"/>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12E296DF-71A1-27C5-3285-4E4670D57EE4}"/>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Tedarik Zinciri Yönetimi">
            <a:extLst>
              <a:ext uri="{FF2B5EF4-FFF2-40B4-BE49-F238E27FC236}">
                <a16:creationId xmlns:a16="http://schemas.microsoft.com/office/drawing/2014/main" id="{4A06E992-DCF5-56A1-004B-DB3DF535E1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8217" y="4177317"/>
            <a:ext cx="4428147" cy="267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6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7773-4BC8-AAFC-2402-A42AFC8743C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E9815F1-41F3-BAD1-904A-C864F970BD04}"/>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Kavramının Tanımı</a:t>
            </a:r>
            <a:endParaRPr lang="tr-TR" dirty="0"/>
          </a:p>
        </p:txBody>
      </p:sp>
      <p:sp>
        <p:nvSpPr>
          <p:cNvPr id="4" name="Metin Yer Tutucusu 3">
            <a:extLst>
              <a:ext uri="{FF2B5EF4-FFF2-40B4-BE49-F238E27FC236}">
                <a16:creationId xmlns:a16="http://schemas.microsoft.com/office/drawing/2014/main" id="{144C5F37-A0E2-EDA8-679B-984E37FB1E86}"/>
              </a:ext>
            </a:extLst>
          </p:cNvPr>
          <p:cNvSpPr>
            <a:spLocks noGrp="1"/>
          </p:cNvSpPr>
          <p:nvPr>
            <p:ph type="body" sz="half" idx="2"/>
          </p:nvPr>
        </p:nvSpPr>
        <p:spPr>
          <a:xfrm>
            <a:off x="901699" y="2184400"/>
            <a:ext cx="10591962" cy="1556323"/>
          </a:xfrm>
        </p:spPr>
        <p:txBody>
          <a:bodyPr/>
          <a:lstStyle/>
          <a:p>
            <a:pPr marL="0" indent="0" algn="just">
              <a:buNone/>
            </a:pPr>
            <a:r>
              <a:rPr lang="tr-TR" sz="1600" dirty="0">
                <a:ea typeface="Roboto Condensed Light" panose="020B0604020202020204" charset="0"/>
              </a:rPr>
              <a:t>Bu bilgiler ışığında </a:t>
            </a:r>
            <a:r>
              <a:rPr lang="tr-TR" sz="1600" b="1" u="sng" dirty="0">
                <a:ea typeface="Roboto Condensed Light" panose="020B0604020202020204" charset="0"/>
              </a:rPr>
              <a:t>LOJİSTİĞİN</a:t>
            </a:r>
            <a:r>
              <a:rPr lang="tr-TR" sz="1600" dirty="0">
                <a:ea typeface="Roboto Condensed Light" panose="020B0604020202020204" charset="0"/>
              </a:rPr>
              <a:t> </a:t>
            </a:r>
            <a:r>
              <a:rPr lang="tr-TR" sz="1600" b="1" u="sng" dirty="0">
                <a:ea typeface="Roboto Condensed Light" panose="020B0604020202020204" charset="0"/>
              </a:rPr>
              <a:t>temel tanımı;</a:t>
            </a:r>
          </a:p>
          <a:p>
            <a:pPr marL="0" indent="0" algn="just">
              <a:buNone/>
            </a:pPr>
            <a:endParaRPr lang="tr-TR" sz="1600" b="1" u="sng" dirty="0">
              <a:ea typeface="Roboto Condensed Light" panose="020B0604020202020204" charset="0"/>
            </a:endParaRPr>
          </a:p>
          <a:p>
            <a:pPr marL="0" indent="0" algn="just">
              <a:buNone/>
            </a:pPr>
            <a:r>
              <a:rPr lang="tr-TR" sz="1600" b="1" u="sng" dirty="0">
                <a:ea typeface="Roboto Condensed Light" panose="020B0604020202020204" charset="0"/>
              </a:rPr>
              <a:t>Müşteri ihtiyaçlarını tatmin edebilmek için</a:t>
            </a:r>
            <a:r>
              <a:rPr lang="tr-TR" sz="1600" dirty="0">
                <a:ea typeface="Roboto Condensed Light" panose="020B0604020202020204" charset="0"/>
              </a:rPr>
              <a:t> </a:t>
            </a:r>
            <a:r>
              <a:rPr lang="tr-TR" sz="1600" b="1" u="sng" dirty="0">
                <a:ea typeface="Roboto Condensed Light" panose="020B0604020202020204" charset="0"/>
              </a:rPr>
              <a:t>doğru yararların</a:t>
            </a:r>
            <a:r>
              <a:rPr lang="tr-TR" sz="1600" dirty="0">
                <a:ea typeface="Roboto Condensed Light" panose="020B0604020202020204" charset="0"/>
              </a:rPr>
              <a:t> </a:t>
            </a:r>
            <a:r>
              <a:rPr lang="tr-TR" sz="1600" b="1" u="sng" dirty="0">
                <a:ea typeface="Roboto Condensed Light" panose="020B0604020202020204" charset="0"/>
              </a:rPr>
              <a:t>doğru müşteri için</a:t>
            </a:r>
            <a:r>
              <a:rPr lang="tr-TR" sz="1600" dirty="0">
                <a:ea typeface="Roboto Condensed Light" panose="020B0604020202020204" charset="0"/>
              </a:rPr>
              <a:t>, </a:t>
            </a:r>
            <a:r>
              <a:rPr lang="tr-TR" sz="1600" b="1" u="sng" dirty="0">
                <a:ea typeface="Roboto Condensed Light" panose="020B0604020202020204" charset="0"/>
              </a:rPr>
              <a:t>istenilen</a:t>
            </a:r>
            <a:r>
              <a:rPr lang="tr-TR" sz="1600" b="1" dirty="0">
                <a:ea typeface="Roboto Condensed Light" panose="020B0604020202020204" charset="0"/>
              </a:rPr>
              <a:t> </a:t>
            </a:r>
            <a:r>
              <a:rPr lang="tr-TR" sz="1600" b="1" u="sng" dirty="0">
                <a:ea typeface="Roboto Condensed Light" panose="020B0604020202020204" charset="0"/>
              </a:rPr>
              <a:t>miktar</a:t>
            </a:r>
            <a:r>
              <a:rPr lang="tr-TR" sz="1600" dirty="0">
                <a:ea typeface="Roboto Condensed Light" panose="020B0604020202020204" charset="0"/>
              </a:rPr>
              <a:t>, </a:t>
            </a:r>
            <a:r>
              <a:rPr lang="tr-TR" sz="1600" b="1" u="sng" dirty="0">
                <a:ea typeface="Roboto Condensed Light" panose="020B0604020202020204" charset="0"/>
              </a:rPr>
              <a:t>yer</a:t>
            </a:r>
            <a:r>
              <a:rPr lang="tr-TR" sz="1600" dirty="0">
                <a:ea typeface="Roboto Condensed Light" panose="020B0604020202020204" charset="0"/>
              </a:rPr>
              <a:t> ve </a:t>
            </a:r>
            <a:r>
              <a:rPr lang="tr-TR" sz="1600" b="1" u="sng" dirty="0">
                <a:ea typeface="Roboto Condensed Light" panose="020B0604020202020204" charset="0"/>
              </a:rPr>
              <a:t>zamanda</a:t>
            </a:r>
            <a:r>
              <a:rPr lang="tr-TR" sz="1600" dirty="0">
                <a:ea typeface="Roboto Condensed Light" panose="020B0604020202020204" charset="0"/>
              </a:rPr>
              <a:t> ve bunlar için </a:t>
            </a:r>
            <a:r>
              <a:rPr lang="tr-TR" sz="1600" b="1" u="sng" dirty="0">
                <a:ea typeface="Roboto Condensed Light" panose="020B0604020202020204" charset="0"/>
              </a:rPr>
              <a:t>ödemeyi kabul</a:t>
            </a:r>
            <a:r>
              <a:rPr lang="tr-TR" sz="1600" dirty="0">
                <a:ea typeface="Roboto Condensed Light" panose="020B0604020202020204" charset="0"/>
              </a:rPr>
              <a:t> ettiği fiyatla sunan </a:t>
            </a:r>
            <a:r>
              <a:rPr lang="tr-TR" sz="1600" b="1" u="sng" dirty="0">
                <a:ea typeface="Roboto Condensed Light" panose="020B0604020202020204" charset="0"/>
              </a:rPr>
              <a:t>sürekli bir süreç</a:t>
            </a:r>
            <a:r>
              <a:rPr lang="tr-TR" sz="1600" dirty="0">
                <a:ea typeface="Roboto Condensed Light" panose="020B0604020202020204" charset="0"/>
              </a:rPr>
              <a:t>tir.</a:t>
            </a:r>
          </a:p>
          <a:p>
            <a:endParaRPr lang="tr-TR" dirty="0"/>
          </a:p>
        </p:txBody>
      </p:sp>
      <p:sp>
        <p:nvSpPr>
          <p:cNvPr id="5" name="Dikdörtgen 4">
            <a:extLst>
              <a:ext uri="{FF2B5EF4-FFF2-40B4-BE49-F238E27FC236}">
                <a16:creationId xmlns:a16="http://schemas.microsoft.com/office/drawing/2014/main" id="{54E40380-BC5A-EEC2-49C4-1D4B01F4D068}"/>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BC8D07D9-C7BE-A3DB-423A-4E1BD42F7BC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BEA453AC-0CCE-11F2-861F-D91E79BF808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76A8B978-0D75-89BE-0733-B5D157A3682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1453CDE3-DA99-6F3C-A29E-7990B01ABA80}"/>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67F72756-470C-5ACF-A084-18AEC5C44FB2}"/>
              </a:ext>
            </a:extLst>
          </p:cNvPr>
          <p:cNvPicPr>
            <a:picLocks noChangeAspect="1"/>
          </p:cNvPicPr>
          <p:nvPr/>
        </p:nvPicPr>
        <p:blipFill>
          <a:blip r:embed="rId3"/>
          <a:stretch>
            <a:fillRect/>
          </a:stretch>
        </p:blipFill>
        <p:spPr>
          <a:xfrm>
            <a:off x="3847156" y="3480854"/>
            <a:ext cx="3520186" cy="2640139"/>
          </a:xfrm>
          <a:prstGeom prst="rect">
            <a:avLst/>
          </a:prstGeom>
        </p:spPr>
      </p:pic>
    </p:spTree>
    <p:extLst>
      <p:ext uri="{BB962C8B-B14F-4D97-AF65-F5344CB8AC3E}">
        <p14:creationId xmlns:p14="http://schemas.microsoft.com/office/powerpoint/2010/main" val="385339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4171-7DA4-E76D-C889-F269ADA755E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93D6B6E-AAC0-08D9-31D5-DBF5C6815110}"/>
              </a:ext>
            </a:extLst>
          </p:cNvPr>
          <p:cNvSpPr>
            <a:spLocks noGrp="1"/>
          </p:cNvSpPr>
          <p:nvPr>
            <p:ph type="title"/>
          </p:nvPr>
        </p:nvSpPr>
        <p:spPr>
          <a:xfrm>
            <a:off x="901699" y="1460500"/>
            <a:ext cx="8915401" cy="530225"/>
          </a:xfrm>
        </p:spPr>
        <p:txBody>
          <a:bodyPr>
            <a:normAutofit fontScale="90000"/>
          </a:bodyPr>
          <a:lstStyle/>
          <a:p>
            <a:r>
              <a:rPr lang="tr-TR" sz="3200" b="1" dirty="0">
                <a:solidFill>
                  <a:srgbClr val="FF0000"/>
                </a:solidFill>
                <a:cs typeface="Times New Roman" panose="02020603050405020304" pitchFamily="18" charset="0"/>
              </a:rPr>
              <a:t>Lojistik Alanındaki Gelişmelere Neden Olan Etkenler</a:t>
            </a:r>
            <a:endParaRPr lang="tr-TR" b="1" dirty="0">
              <a:solidFill>
                <a:srgbClr val="FF0000"/>
              </a:solidFill>
            </a:endParaRPr>
          </a:p>
        </p:txBody>
      </p:sp>
      <p:sp>
        <p:nvSpPr>
          <p:cNvPr id="4" name="Metin Yer Tutucusu 3">
            <a:extLst>
              <a:ext uri="{FF2B5EF4-FFF2-40B4-BE49-F238E27FC236}">
                <a16:creationId xmlns:a16="http://schemas.microsoft.com/office/drawing/2014/main" id="{BE2153AC-7ECC-C141-53CC-AFA3DDAB28AC}"/>
              </a:ext>
            </a:extLst>
          </p:cNvPr>
          <p:cNvSpPr>
            <a:spLocks noGrp="1"/>
          </p:cNvSpPr>
          <p:nvPr>
            <p:ph type="body" sz="half" idx="2"/>
          </p:nvPr>
        </p:nvSpPr>
        <p:spPr>
          <a:xfrm>
            <a:off x="901699" y="2184400"/>
            <a:ext cx="10591962" cy="3858732"/>
          </a:xfrm>
        </p:spPr>
        <p:txBody>
          <a:bodyPr>
            <a:normAutofit/>
          </a:bodyPr>
          <a:lstStyle/>
          <a:p>
            <a:r>
              <a:rPr lang="tr-TR" sz="1800" dirty="0">
                <a:solidFill>
                  <a:srgbClr val="FF0000"/>
                </a:solidFill>
                <a:cs typeface="Times New Roman" panose="02020603050405020304" pitchFamily="18" charset="0"/>
              </a:rPr>
              <a:t>Artan Taşıma Ücretleri: </a:t>
            </a:r>
          </a:p>
          <a:p>
            <a:pPr marL="342900" indent="-342900" algn="just">
              <a:buFont typeface="Arial" panose="020B0604020202020204" pitchFamily="34" charset="0"/>
              <a:buChar char="•"/>
            </a:pPr>
            <a:r>
              <a:rPr lang="tr-TR" sz="1800" dirty="0">
                <a:cs typeface="Times New Roman" panose="02020603050405020304" pitchFamily="18" charset="0"/>
              </a:rPr>
              <a:t>II. Dünya Savaşı sonrası klasik taşıma araçlarının ücretleri 1970’lerde yaşanan </a:t>
            </a:r>
            <a:r>
              <a:rPr lang="tr-TR" sz="1800" u="sng" dirty="0">
                <a:cs typeface="Times New Roman" panose="02020603050405020304" pitchFamily="18" charset="0"/>
              </a:rPr>
              <a:t>petrol krizi</a:t>
            </a:r>
            <a:r>
              <a:rPr lang="tr-TR" sz="1800" dirty="0">
                <a:cs typeface="Times New Roman" panose="02020603050405020304" pitchFamily="18" charset="0"/>
              </a:rPr>
              <a:t>yle doruk noktasına çıkmıştır. </a:t>
            </a:r>
          </a:p>
          <a:p>
            <a:pPr marL="0" indent="0">
              <a:buNone/>
            </a:pPr>
            <a:endParaRPr lang="tr-TR" sz="1800" dirty="0">
              <a:cs typeface="Times New Roman" panose="02020603050405020304" pitchFamily="18" charset="0"/>
            </a:endParaRPr>
          </a:p>
          <a:p>
            <a:pPr marL="342900" indent="-342900" algn="just">
              <a:buFont typeface="Arial" panose="020B0604020202020204" pitchFamily="34" charset="0"/>
              <a:buChar char="•"/>
            </a:pPr>
            <a:r>
              <a:rPr lang="tr-TR" sz="1800" dirty="0">
                <a:cs typeface="Times New Roman" panose="02020603050405020304" pitchFamily="18" charset="0"/>
              </a:rPr>
              <a:t>Taşıma sistemleri arasındaki sürekli </a:t>
            </a:r>
            <a:r>
              <a:rPr lang="tr-TR" sz="1800" u="sng" dirty="0">
                <a:cs typeface="Times New Roman" panose="02020603050405020304" pitchFamily="18" charset="0"/>
              </a:rPr>
              <a:t>rekabetten </a:t>
            </a:r>
            <a:r>
              <a:rPr lang="tr-TR" sz="1800" dirty="0">
                <a:cs typeface="Times New Roman" panose="02020603050405020304" pitchFamily="18" charset="0"/>
              </a:rPr>
              <a:t>dolayı belli bir fiyat tarifesinin uygulanması zorlaşmış ve satıcıların pazar alanları giderek daralmıştır.</a:t>
            </a:r>
          </a:p>
          <a:p>
            <a:endParaRPr lang="tr-TR" sz="1800" dirty="0"/>
          </a:p>
        </p:txBody>
      </p:sp>
      <p:sp>
        <p:nvSpPr>
          <p:cNvPr id="5" name="Dikdörtgen 4">
            <a:extLst>
              <a:ext uri="{FF2B5EF4-FFF2-40B4-BE49-F238E27FC236}">
                <a16:creationId xmlns:a16="http://schemas.microsoft.com/office/drawing/2014/main" id="{BB1BA3F6-6E37-6F1A-9459-611A9066A7B9}"/>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CC0126E6-0974-E865-313E-075E75A47BF9}"/>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72C2B868-8CA5-083A-DD04-CA23C7F40558}"/>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3736A127-8CD6-5422-64AA-A3217CC4C577}"/>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23FA5AD5-13D0-3695-717B-CFB6B728AD4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173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D28D2-A054-2854-3A9D-D1B65943AEA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4C7DA21-B94A-3847-54D8-4C06A8B6A89C}"/>
              </a:ext>
            </a:extLst>
          </p:cNvPr>
          <p:cNvSpPr>
            <a:spLocks noGrp="1"/>
          </p:cNvSpPr>
          <p:nvPr>
            <p:ph type="title"/>
          </p:nvPr>
        </p:nvSpPr>
        <p:spPr>
          <a:xfrm>
            <a:off x="901699" y="1460500"/>
            <a:ext cx="8915401" cy="530225"/>
          </a:xfrm>
        </p:spPr>
        <p:txBody>
          <a:bodyPr>
            <a:normAutofit fontScale="90000"/>
          </a:bodyPr>
          <a:lstStyle/>
          <a:p>
            <a:r>
              <a:rPr lang="tr-TR" sz="3200" b="1" dirty="0">
                <a:solidFill>
                  <a:srgbClr val="FF0000"/>
                </a:solidFill>
                <a:cs typeface="Times New Roman" panose="02020603050405020304" pitchFamily="18" charset="0"/>
              </a:rPr>
              <a:t>Lojistik Alanındaki Gelişmelere Neden Olan Etkenler</a:t>
            </a:r>
            <a:endParaRPr lang="tr-TR" dirty="0"/>
          </a:p>
        </p:txBody>
      </p:sp>
      <p:sp>
        <p:nvSpPr>
          <p:cNvPr id="4" name="Metin Yer Tutucusu 3">
            <a:extLst>
              <a:ext uri="{FF2B5EF4-FFF2-40B4-BE49-F238E27FC236}">
                <a16:creationId xmlns:a16="http://schemas.microsoft.com/office/drawing/2014/main" id="{8484FCEF-DAE1-C565-357E-74431FD4B709}"/>
              </a:ext>
            </a:extLst>
          </p:cNvPr>
          <p:cNvSpPr>
            <a:spLocks noGrp="1"/>
          </p:cNvSpPr>
          <p:nvPr>
            <p:ph type="body" sz="half" idx="2"/>
          </p:nvPr>
        </p:nvSpPr>
        <p:spPr>
          <a:xfrm>
            <a:off x="901699" y="2184400"/>
            <a:ext cx="10591962" cy="3858732"/>
          </a:xfrm>
        </p:spPr>
        <p:txBody>
          <a:bodyPr>
            <a:normAutofit/>
          </a:bodyPr>
          <a:lstStyle/>
          <a:p>
            <a:r>
              <a:rPr lang="tr-TR" sz="1800" dirty="0">
                <a:solidFill>
                  <a:srgbClr val="FF0000"/>
                </a:solidFill>
              </a:rPr>
              <a:t>Üretim Planlama:</a:t>
            </a:r>
          </a:p>
          <a:p>
            <a:pPr marL="342900" indent="-342900" algn="just">
              <a:buFont typeface="Arial" panose="020B0604020202020204" pitchFamily="34" charset="0"/>
              <a:buChar char="•"/>
            </a:pPr>
            <a:r>
              <a:rPr lang="tr-TR" sz="1800" dirty="0">
                <a:cs typeface="Times New Roman" panose="02020603050405020304" pitchFamily="18" charset="0"/>
              </a:rPr>
              <a:t> Miktar ve çeşidinin artması </a:t>
            </a:r>
            <a:r>
              <a:rPr lang="tr-TR" sz="1800" u="sng" dirty="0">
                <a:cs typeface="Times New Roman" panose="02020603050405020304" pitchFamily="18" charset="0"/>
              </a:rPr>
              <a:t>üretim hatlarının verimliliğini azaltmıştır</a:t>
            </a:r>
            <a:r>
              <a:rPr lang="tr-TR" sz="1800" dirty="0">
                <a:cs typeface="Times New Roman" panose="02020603050405020304" pitchFamily="18" charset="0"/>
              </a:rPr>
              <a:t> ve buna bağlı olarak </a:t>
            </a:r>
            <a:r>
              <a:rPr lang="tr-TR" sz="1800" u="sng" dirty="0">
                <a:cs typeface="Times New Roman" panose="02020603050405020304" pitchFamily="18" charset="0"/>
              </a:rPr>
              <a:t>üretim planlaması giderek zorlaşmıştır</a:t>
            </a:r>
            <a:r>
              <a:rPr lang="tr-TR" sz="1800" dirty="0">
                <a:cs typeface="Times New Roman" panose="02020603050405020304" pitchFamily="18" charset="0"/>
              </a:rPr>
              <a:t>. </a:t>
            </a:r>
          </a:p>
          <a:p>
            <a:pPr marL="0" indent="0" algn="just">
              <a:buNone/>
            </a:pPr>
            <a:endParaRPr lang="tr-TR" sz="1800" dirty="0">
              <a:cs typeface="Times New Roman" panose="02020603050405020304" pitchFamily="18" charset="0"/>
            </a:endParaRPr>
          </a:p>
          <a:p>
            <a:pPr marL="342900" indent="-342900" algn="just">
              <a:buFont typeface="Arial" panose="020B0604020202020204" pitchFamily="34" charset="0"/>
              <a:buChar char="•"/>
            </a:pPr>
            <a:r>
              <a:rPr lang="tr-TR" sz="1800" u="sng" dirty="0">
                <a:cs typeface="Times New Roman" panose="02020603050405020304" pitchFamily="18" charset="0"/>
              </a:rPr>
              <a:t>Üretim süreleri kısalmış</a:t>
            </a:r>
            <a:r>
              <a:rPr lang="tr-TR" sz="1800" dirty="0">
                <a:cs typeface="Times New Roman" panose="02020603050405020304" pitchFamily="18" charset="0"/>
              </a:rPr>
              <a:t> ve </a:t>
            </a:r>
            <a:r>
              <a:rPr lang="tr-TR" sz="1800" u="sng" dirty="0">
                <a:cs typeface="Times New Roman" panose="02020603050405020304" pitchFamily="18" charset="0"/>
              </a:rPr>
              <a:t>büyük sanayiler zor durumda kalmıştır</a:t>
            </a:r>
            <a:r>
              <a:rPr lang="tr-TR" sz="1800" dirty="0">
                <a:cs typeface="Times New Roman" panose="02020603050405020304" pitchFamily="18" charset="0"/>
              </a:rPr>
              <a:t>. </a:t>
            </a:r>
          </a:p>
          <a:p>
            <a:pPr marL="0" indent="0" algn="just">
              <a:buNone/>
            </a:pPr>
            <a:endParaRPr lang="tr-TR" sz="1800" dirty="0">
              <a:cs typeface="Times New Roman" panose="02020603050405020304" pitchFamily="18" charset="0"/>
            </a:endParaRPr>
          </a:p>
          <a:p>
            <a:pPr marL="342900" indent="-342900" algn="just">
              <a:buFont typeface="Wingdings" panose="05000000000000000000" pitchFamily="2" charset="2"/>
              <a:buChar char="v"/>
            </a:pPr>
            <a:r>
              <a:rPr lang="tr-TR" sz="1800" dirty="0">
                <a:cs typeface="Times New Roman" panose="02020603050405020304" pitchFamily="18" charset="0"/>
              </a:rPr>
              <a:t>Örneğin </a:t>
            </a:r>
            <a:r>
              <a:rPr lang="tr-TR" sz="1800" b="1" dirty="0">
                <a:cs typeface="Times New Roman" panose="02020603050405020304" pitchFamily="18" charset="0"/>
              </a:rPr>
              <a:t>Ford</a:t>
            </a:r>
            <a:r>
              <a:rPr lang="tr-TR" sz="1800" dirty="0">
                <a:cs typeface="Times New Roman" panose="02020603050405020304" pitchFamily="18" charset="0"/>
              </a:rPr>
              <a:t>, yalnızca siyah renk araba üreteceğini açıklamış ve uygulamaya sokmuştur. Bu durum firmayı iflas noktasına getirmiştir. Artık renk, model vs. gibi faktörler de önem kazanmıştır. </a:t>
            </a:r>
          </a:p>
          <a:p>
            <a:endParaRPr lang="tr-TR" sz="1800" dirty="0"/>
          </a:p>
        </p:txBody>
      </p:sp>
      <p:sp>
        <p:nvSpPr>
          <p:cNvPr id="5" name="Dikdörtgen 4">
            <a:extLst>
              <a:ext uri="{FF2B5EF4-FFF2-40B4-BE49-F238E27FC236}">
                <a16:creationId xmlns:a16="http://schemas.microsoft.com/office/drawing/2014/main" id="{3E8B2786-2A83-9F29-0FDB-1E7E8EDE67E9}"/>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BCD723D1-2EF7-724B-93FA-C033217A9065}"/>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59FE7F35-9366-9C79-D237-43DBE9CEE65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C9A74465-2DC7-E22E-97E9-4DA3E2E35B6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C5E74D7-8DE0-5045-98B6-0A6DBCA40421}"/>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935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901699" y="2184400"/>
            <a:ext cx="10591962" cy="3858732"/>
          </a:xfrm>
        </p:spPr>
        <p:txBody>
          <a:bodyPr>
            <a:normAutofit/>
          </a:bodyPr>
          <a:lstStyle/>
          <a:p>
            <a:pPr algn="ctr"/>
            <a:r>
              <a:rPr lang="tr-TR" sz="3200" b="1" dirty="0"/>
              <a:t>“Düzen ve düzensizlik arasında yatan ince çizginin adı lojistiktir.”</a:t>
            </a:r>
            <a:br>
              <a:rPr lang="tr-TR" sz="3200" b="1" dirty="0"/>
            </a:br>
            <a:br>
              <a:rPr lang="tr-TR" sz="3200" b="1" dirty="0"/>
            </a:br>
            <a:r>
              <a:rPr lang="tr-TR" sz="3200" b="1" dirty="0"/>
              <a:t>-Sun </a:t>
            </a:r>
            <a:r>
              <a:rPr lang="tr-TR" sz="3200" b="1" dirty="0" err="1"/>
              <a:t>Tzu</a:t>
            </a:r>
            <a:r>
              <a:rPr lang="tr-TR" sz="3200" b="1" dirty="0"/>
              <a:t>.-</a:t>
            </a:r>
          </a:p>
        </p:txBody>
      </p:sp>
      <p:sp>
        <p:nvSpPr>
          <p:cNvPr id="5" name="Dikdörtgen 4"/>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p:cNvPicPr>
            <a:picLocks noChangeAspect="1"/>
          </p:cNvPicPr>
          <p:nvPr/>
        </p:nvPicPr>
        <p:blipFill>
          <a:blip r:embed="rId2"/>
          <a:stretch>
            <a:fillRect/>
          </a:stretch>
        </p:blipFill>
        <p:spPr>
          <a:xfrm>
            <a:off x="5629216" y="207124"/>
            <a:ext cx="765277" cy="765722"/>
          </a:xfrm>
          <a:prstGeom prst="rect">
            <a:avLst/>
          </a:prstGeom>
        </p:spPr>
      </p:pic>
      <p:sp>
        <p:nvSpPr>
          <p:cNvPr id="9" name="Metin kutusu 8"/>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78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ED736-99FB-4F43-48FF-C0003895007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0C60F43-6461-EC83-C960-D22FCE53458F}"/>
              </a:ext>
            </a:extLst>
          </p:cNvPr>
          <p:cNvSpPr>
            <a:spLocks noGrp="1"/>
          </p:cNvSpPr>
          <p:nvPr>
            <p:ph type="title"/>
          </p:nvPr>
        </p:nvSpPr>
        <p:spPr>
          <a:xfrm>
            <a:off x="901699" y="1460500"/>
            <a:ext cx="8915401" cy="530225"/>
          </a:xfrm>
        </p:spPr>
        <p:txBody>
          <a:bodyPr>
            <a:normAutofit fontScale="90000"/>
          </a:bodyPr>
          <a:lstStyle/>
          <a:p>
            <a:r>
              <a:rPr lang="tr-TR" sz="3200" b="1" dirty="0">
                <a:solidFill>
                  <a:srgbClr val="FF0000"/>
                </a:solidFill>
                <a:cs typeface="Times New Roman" panose="02020603050405020304" pitchFamily="18" charset="0"/>
              </a:rPr>
              <a:t>Lojistik Alanındaki Gelişmelere Neden Olan Etkenler</a:t>
            </a:r>
            <a:endParaRPr lang="tr-TR" dirty="0"/>
          </a:p>
        </p:txBody>
      </p:sp>
      <p:sp>
        <p:nvSpPr>
          <p:cNvPr id="4" name="Metin Yer Tutucusu 3">
            <a:extLst>
              <a:ext uri="{FF2B5EF4-FFF2-40B4-BE49-F238E27FC236}">
                <a16:creationId xmlns:a16="http://schemas.microsoft.com/office/drawing/2014/main" id="{7A15C525-88A6-CB0D-E6DA-7B64E2A2352D}"/>
              </a:ext>
            </a:extLst>
          </p:cNvPr>
          <p:cNvSpPr>
            <a:spLocks noGrp="1"/>
          </p:cNvSpPr>
          <p:nvPr>
            <p:ph type="body" sz="half" idx="2"/>
          </p:nvPr>
        </p:nvSpPr>
        <p:spPr>
          <a:xfrm>
            <a:off x="901699" y="2184400"/>
            <a:ext cx="10591962" cy="3858732"/>
          </a:xfrm>
        </p:spPr>
        <p:txBody>
          <a:bodyPr>
            <a:normAutofit/>
          </a:bodyPr>
          <a:lstStyle/>
          <a:p>
            <a:r>
              <a:rPr lang="tr-TR" sz="1800" dirty="0">
                <a:solidFill>
                  <a:srgbClr val="FF0000"/>
                </a:solidFill>
              </a:rPr>
              <a:t>Yüksek Değerli Mamuller:</a:t>
            </a:r>
          </a:p>
          <a:p>
            <a:pPr marL="285750" indent="-285750" algn="just">
              <a:buFont typeface="Arial" panose="020B0604020202020204" pitchFamily="34" charset="0"/>
              <a:buChar char="•"/>
            </a:pPr>
            <a:r>
              <a:rPr lang="tr-TR" sz="1800" dirty="0">
                <a:cs typeface="Times New Roman" panose="02020603050405020304" pitchFamily="18" charset="0"/>
              </a:rPr>
              <a:t>II. Dünya Savaşının ardından ABD firmaları, </a:t>
            </a:r>
            <a:r>
              <a:rPr lang="tr-TR" sz="1800" u="sng" dirty="0">
                <a:cs typeface="Times New Roman" panose="02020603050405020304" pitchFamily="18" charset="0"/>
              </a:rPr>
              <a:t>düşük değerlilerin yanında değeri yüksekler </a:t>
            </a:r>
            <a:r>
              <a:rPr lang="tr-TR" sz="1800" dirty="0">
                <a:cs typeface="Times New Roman" panose="02020603050405020304" pitchFamily="18" charset="0"/>
              </a:rPr>
              <a:t>de üretmişlerdir. </a:t>
            </a:r>
          </a:p>
          <a:p>
            <a:pPr marL="0" indent="0" algn="just">
              <a:buNone/>
            </a:pPr>
            <a:endParaRPr lang="tr-TR" sz="1800" dirty="0">
              <a:cs typeface="Times New Roman" panose="02020603050405020304" pitchFamily="18" charset="0"/>
            </a:endParaRPr>
          </a:p>
          <a:p>
            <a:pPr marL="285750" indent="-285750" algn="just">
              <a:buFont typeface="Arial" panose="020B0604020202020204" pitchFamily="34" charset="0"/>
              <a:buChar char="•"/>
            </a:pPr>
            <a:r>
              <a:rPr lang="tr-TR" sz="1800" dirty="0">
                <a:cs typeface="Times New Roman" panose="02020603050405020304" pitchFamily="18" charset="0"/>
              </a:rPr>
              <a:t>Bu </a:t>
            </a:r>
            <a:r>
              <a:rPr lang="tr-TR" sz="1800" u="sng" dirty="0">
                <a:cs typeface="Times New Roman" panose="02020603050405020304" pitchFamily="18" charset="0"/>
              </a:rPr>
              <a:t>yüksek değerlilerin taşıma ve envanter masrafları da yüksek</a:t>
            </a:r>
            <a:r>
              <a:rPr lang="tr-TR" sz="1800" dirty="0">
                <a:cs typeface="Times New Roman" panose="02020603050405020304" pitchFamily="18" charset="0"/>
              </a:rPr>
              <a:t> olmaktadır. </a:t>
            </a:r>
          </a:p>
          <a:p>
            <a:pPr marL="0" indent="0" algn="just">
              <a:buNone/>
            </a:pPr>
            <a:endParaRPr lang="tr-TR" sz="1800" dirty="0">
              <a:cs typeface="Times New Roman" panose="02020603050405020304" pitchFamily="18" charset="0"/>
            </a:endParaRPr>
          </a:p>
          <a:p>
            <a:pPr marL="285750" indent="-285750" algn="just">
              <a:buFont typeface="Arial" panose="020B0604020202020204" pitchFamily="34" charset="0"/>
              <a:buChar char="•"/>
            </a:pPr>
            <a:r>
              <a:rPr lang="tr-TR" sz="1800" dirty="0">
                <a:cs typeface="Times New Roman" panose="02020603050405020304" pitchFamily="18" charset="0"/>
              </a:rPr>
              <a:t>Çünkü bu tür mamulleri tüketen kitle </a:t>
            </a:r>
            <a:r>
              <a:rPr lang="tr-TR" sz="1800" u="sng" dirty="0">
                <a:cs typeface="Times New Roman" panose="02020603050405020304" pitchFamily="18" charset="0"/>
              </a:rPr>
              <a:t>yüksek alım gücüne sahip </a:t>
            </a:r>
            <a:r>
              <a:rPr lang="tr-TR" sz="1800" dirty="0">
                <a:cs typeface="Times New Roman" panose="02020603050405020304" pitchFamily="18" charset="0"/>
              </a:rPr>
              <a:t>olmakla birlikte mamulü </a:t>
            </a:r>
            <a:r>
              <a:rPr lang="tr-TR" sz="1800" u="sng" dirty="0">
                <a:cs typeface="Times New Roman" panose="02020603050405020304" pitchFamily="18" charset="0"/>
              </a:rPr>
              <a:t>tam zamanında teslim </a:t>
            </a:r>
            <a:r>
              <a:rPr lang="tr-TR" sz="1800" dirty="0">
                <a:cs typeface="Times New Roman" panose="02020603050405020304" pitchFamily="18" charset="0"/>
              </a:rPr>
              <a:t>almak istemektedir. </a:t>
            </a:r>
          </a:p>
          <a:p>
            <a:pPr marL="0" indent="0" algn="just">
              <a:buNone/>
            </a:pPr>
            <a:endParaRPr lang="tr-TR" sz="1800" dirty="0">
              <a:cs typeface="Times New Roman" panose="02020603050405020304" pitchFamily="18" charset="0"/>
            </a:endParaRPr>
          </a:p>
          <a:p>
            <a:pPr marL="285750" indent="-285750" algn="just">
              <a:buFont typeface="Arial" panose="020B0604020202020204" pitchFamily="34" charset="0"/>
              <a:buChar char="•"/>
            </a:pPr>
            <a:r>
              <a:rPr lang="tr-TR" sz="1800" dirty="0">
                <a:cs typeface="Times New Roman" panose="02020603050405020304" pitchFamily="18" charset="0"/>
              </a:rPr>
              <a:t>Ortaya çıkan bu </a:t>
            </a:r>
            <a:r>
              <a:rPr lang="tr-TR" sz="1800" u="sng" dirty="0">
                <a:cs typeface="Times New Roman" panose="02020603050405020304" pitchFamily="18" charset="0"/>
              </a:rPr>
              <a:t>maliyet unsurları lojistiğin</a:t>
            </a:r>
            <a:r>
              <a:rPr lang="tr-TR" sz="1800" dirty="0">
                <a:cs typeface="Times New Roman" panose="02020603050405020304" pitchFamily="18" charset="0"/>
              </a:rPr>
              <a:t> pek çok firma tarafından </a:t>
            </a:r>
            <a:r>
              <a:rPr lang="tr-TR" sz="1800" u="sng" dirty="0">
                <a:cs typeface="Times New Roman" panose="02020603050405020304" pitchFamily="18" charset="0"/>
              </a:rPr>
              <a:t>fark edilmesini </a:t>
            </a:r>
            <a:r>
              <a:rPr lang="tr-TR" sz="1800" dirty="0">
                <a:cs typeface="Times New Roman" panose="02020603050405020304" pitchFamily="18" charset="0"/>
              </a:rPr>
              <a:t>ve daha etkin kontrol yoluyla </a:t>
            </a:r>
            <a:r>
              <a:rPr lang="tr-TR" sz="1800" u="sng" dirty="0">
                <a:cs typeface="Times New Roman" panose="02020603050405020304" pitchFamily="18" charset="0"/>
              </a:rPr>
              <a:t>maliyetlerin azaltılması </a:t>
            </a:r>
            <a:r>
              <a:rPr lang="tr-TR" sz="1800" dirty="0">
                <a:cs typeface="Times New Roman" panose="02020603050405020304" pitchFamily="18" charset="0"/>
              </a:rPr>
              <a:t>gereğini ortaya koymuştur. </a:t>
            </a:r>
          </a:p>
          <a:p>
            <a:endParaRPr lang="tr-TR" sz="1800" dirty="0"/>
          </a:p>
        </p:txBody>
      </p:sp>
      <p:sp>
        <p:nvSpPr>
          <p:cNvPr id="5" name="Dikdörtgen 4">
            <a:extLst>
              <a:ext uri="{FF2B5EF4-FFF2-40B4-BE49-F238E27FC236}">
                <a16:creationId xmlns:a16="http://schemas.microsoft.com/office/drawing/2014/main" id="{02C6A4D4-2D04-3FBD-40F2-7A5915C5C2C2}"/>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29795D2-2580-7CEE-F245-FF686723675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5EBDADE-DE55-9656-31B5-4AE5D749FA9A}"/>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DCF9A672-AF27-5FA4-9A7B-2E5019B8A7C6}"/>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76A9BFBE-4ACB-C805-2789-77A72E2D7D40}"/>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655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11776-2B6B-2534-1900-DD840DF2733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836EEAD-4439-C897-63F3-4201C55BE9C1}"/>
              </a:ext>
            </a:extLst>
          </p:cNvPr>
          <p:cNvSpPr>
            <a:spLocks noGrp="1"/>
          </p:cNvSpPr>
          <p:nvPr>
            <p:ph type="title"/>
          </p:nvPr>
        </p:nvSpPr>
        <p:spPr>
          <a:xfrm>
            <a:off x="901699" y="1460500"/>
            <a:ext cx="8915401" cy="530225"/>
          </a:xfrm>
        </p:spPr>
        <p:txBody>
          <a:bodyPr>
            <a:normAutofit fontScale="90000"/>
          </a:bodyPr>
          <a:lstStyle/>
          <a:p>
            <a:r>
              <a:rPr lang="tr-TR" sz="3200" b="1" dirty="0">
                <a:solidFill>
                  <a:srgbClr val="FF0000"/>
                </a:solidFill>
                <a:cs typeface="Times New Roman" panose="02020603050405020304" pitchFamily="18" charset="0"/>
              </a:rPr>
              <a:t>Lojistik Alanındaki Gelişmelere Neden Olan Etkenler</a:t>
            </a:r>
            <a:endParaRPr lang="tr-TR" dirty="0"/>
          </a:p>
        </p:txBody>
      </p:sp>
      <p:sp>
        <p:nvSpPr>
          <p:cNvPr id="4" name="Metin Yer Tutucusu 3">
            <a:extLst>
              <a:ext uri="{FF2B5EF4-FFF2-40B4-BE49-F238E27FC236}">
                <a16:creationId xmlns:a16="http://schemas.microsoft.com/office/drawing/2014/main" id="{53A110B0-608E-3F49-A85A-473C3DE9394F}"/>
              </a:ext>
            </a:extLst>
          </p:cNvPr>
          <p:cNvSpPr>
            <a:spLocks noGrp="1"/>
          </p:cNvSpPr>
          <p:nvPr>
            <p:ph type="body" sz="half" idx="2"/>
          </p:nvPr>
        </p:nvSpPr>
        <p:spPr>
          <a:xfrm>
            <a:off x="901699" y="2184400"/>
            <a:ext cx="10591962" cy="3858732"/>
          </a:xfrm>
        </p:spPr>
        <p:txBody>
          <a:bodyPr>
            <a:normAutofit/>
          </a:bodyPr>
          <a:lstStyle/>
          <a:p>
            <a:pPr algn="just"/>
            <a:r>
              <a:rPr lang="tr-TR" sz="1800" dirty="0">
                <a:solidFill>
                  <a:srgbClr val="FF0000"/>
                </a:solidFill>
              </a:rPr>
              <a:t>Küreselleşmenin Doğurduğu Sonuçlar:</a:t>
            </a:r>
          </a:p>
          <a:p>
            <a:pPr marL="285750" indent="-285750" algn="just">
              <a:buFont typeface="Arial" panose="020B0604020202020204" pitchFamily="34" charset="0"/>
              <a:buChar char="•"/>
            </a:pPr>
            <a:r>
              <a:rPr lang="tr-TR" sz="1800" dirty="0"/>
              <a:t>Küreselleşme ile birlikte işletmeler artık dünya üzerinde çok farklı ülkelerde faaliyet gösterirken dünyanın birçok yerinden ham madde, yarı mamul tedarik etmekte, üretim merkezlerinde bir araya getirmekte ve bitmiş ürünleri yine birçok ülke pazarına sunmaktadır. Bunun bir sonucu olarak lojistik, işletmeler için en önemli faaliyetlerden biri olmuştur. Küreselleşme aynı zamanda lojistik sektörünü de büyütmüştür.</a:t>
            </a:r>
          </a:p>
          <a:p>
            <a:pPr algn="just"/>
            <a:endParaRPr lang="tr-TR" sz="1800" dirty="0"/>
          </a:p>
          <a:p>
            <a:pPr algn="just"/>
            <a:endParaRPr lang="tr-TR" sz="1800" dirty="0"/>
          </a:p>
        </p:txBody>
      </p:sp>
      <p:sp>
        <p:nvSpPr>
          <p:cNvPr id="5" name="Dikdörtgen 4">
            <a:extLst>
              <a:ext uri="{FF2B5EF4-FFF2-40B4-BE49-F238E27FC236}">
                <a16:creationId xmlns:a16="http://schemas.microsoft.com/office/drawing/2014/main" id="{ADDE9BBF-A91C-ACD1-B636-ABD882D070FB}"/>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3BCEB0D7-25E4-066E-1B4B-EC04C3C684C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4C4551AB-DEAA-A587-BF2C-E1A2D386522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FD23963-A656-7189-5683-62E6B2898AF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597170D-B0B1-FD83-1C2A-D0272D5B83B3}"/>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580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A4B28-E935-436C-37CF-A61C9C1EE58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CAE8B13-B62C-3CC4-92E6-F69D4F87E4D0}"/>
              </a:ext>
            </a:extLst>
          </p:cNvPr>
          <p:cNvSpPr>
            <a:spLocks noGrp="1"/>
          </p:cNvSpPr>
          <p:nvPr>
            <p:ph type="title"/>
          </p:nvPr>
        </p:nvSpPr>
        <p:spPr>
          <a:xfrm>
            <a:off x="901699" y="1460500"/>
            <a:ext cx="8915401" cy="530225"/>
          </a:xfrm>
        </p:spPr>
        <p:txBody>
          <a:bodyPr>
            <a:normAutofit fontScale="90000"/>
          </a:bodyPr>
          <a:lstStyle/>
          <a:p>
            <a:r>
              <a:rPr lang="tr-TR" sz="3200" b="1" dirty="0">
                <a:solidFill>
                  <a:srgbClr val="FF0000"/>
                </a:solidFill>
                <a:cs typeface="Times New Roman" panose="02020603050405020304" pitchFamily="18" charset="0"/>
              </a:rPr>
              <a:t>Lojistik Alanındaki Gelişmelere Neden Olan Etkenler</a:t>
            </a:r>
            <a:endParaRPr lang="tr-TR" dirty="0"/>
          </a:p>
        </p:txBody>
      </p:sp>
      <p:sp>
        <p:nvSpPr>
          <p:cNvPr id="4" name="Metin Yer Tutucusu 3">
            <a:extLst>
              <a:ext uri="{FF2B5EF4-FFF2-40B4-BE49-F238E27FC236}">
                <a16:creationId xmlns:a16="http://schemas.microsoft.com/office/drawing/2014/main" id="{C589999C-F200-B039-1493-77CB1AC5AEDA}"/>
              </a:ext>
            </a:extLst>
          </p:cNvPr>
          <p:cNvSpPr>
            <a:spLocks noGrp="1"/>
          </p:cNvSpPr>
          <p:nvPr>
            <p:ph type="body" sz="half" idx="2"/>
          </p:nvPr>
        </p:nvSpPr>
        <p:spPr>
          <a:xfrm>
            <a:off x="901699" y="2184400"/>
            <a:ext cx="10591962" cy="3858732"/>
          </a:xfrm>
        </p:spPr>
        <p:txBody>
          <a:bodyPr>
            <a:normAutofit/>
          </a:bodyPr>
          <a:lstStyle/>
          <a:p>
            <a:pPr algn="just"/>
            <a:r>
              <a:rPr lang="tr-TR" sz="1800" dirty="0">
                <a:solidFill>
                  <a:srgbClr val="FF0000"/>
                </a:solidFill>
              </a:rPr>
              <a:t>Perakende Sektöründe Yaşanan Değişimler:</a:t>
            </a:r>
          </a:p>
          <a:p>
            <a:pPr marL="285750" indent="-285750" algn="just">
              <a:buFont typeface="Arial" panose="020B0604020202020204" pitchFamily="34" charset="0"/>
              <a:buChar char="•"/>
            </a:pPr>
            <a:r>
              <a:rPr lang="tr-TR" sz="1800" dirty="0"/>
              <a:t>Günümüzde yeni satış noktaları ve hizmet modelleriyle karşılaşmaktayız. Telefondan satış, elektronik ticaret, 24 saat hizmet, eve teslim hizmetinin sunulması, şehir dışı alışveriş merkezlerinin kurulması perakende sektöründe yaşanan değişimlere birer örnektir. </a:t>
            </a:r>
          </a:p>
          <a:p>
            <a:pPr algn="just"/>
            <a:endParaRPr lang="tr-TR" sz="1800" dirty="0"/>
          </a:p>
        </p:txBody>
      </p:sp>
      <p:sp>
        <p:nvSpPr>
          <p:cNvPr id="5" name="Dikdörtgen 4">
            <a:extLst>
              <a:ext uri="{FF2B5EF4-FFF2-40B4-BE49-F238E27FC236}">
                <a16:creationId xmlns:a16="http://schemas.microsoft.com/office/drawing/2014/main" id="{EA9772C8-7D14-539D-B538-BED842B775C0}"/>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B732C0AC-C5B8-1874-AEFE-BEF39CDF792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2C63E5A0-02F2-0080-3F5D-AACD28BEDBB6}"/>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57F3DB82-9924-FA73-A53A-75A60C6A9F7B}"/>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60C706B6-6485-02F8-F7C1-F7187AB80E83}"/>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006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D085C-5A7A-58F7-87A7-0C2D82B35D7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A620DFA-20BF-B6A4-6CE9-DCAEB625E360}"/>
              </a:ext>
            </a:extLst>
          </p:cNvPr>
          <p:cNvSpPr>
            <a:spLocks noGrp="1"/>
          </p:cNvSpPr>
          <p:nvPr>
            <p:ph type="title"/>
          </p:nvPr>
        </p:nvSpPr>
        <p:spPr>
          <a:xfrm>
            <a:off x="901699" y="1460500"/>
            <a:ext cx="8915401" cy="530225"/>
          </a:xfrm>
        </p:spPr>
        <p:txBody>
          <a:bodyPr>
            <a:normAutofit fontScale="90000"/>
          </a:bodyPr>
          <a:lstStyle/>
          <a:p>
            <a:r>
              <a:rPr lang="tr-TR" sz="3200" b="1" dirty="0">
                <a:solidFill>
                  <a:srgbClr val="FF0000"/>
                </a:solidFill>
                <a:cs typeface="Times New Roman" panose="02020603050405020304" pitchFamily="18" charset="0"/>
              </a:rPr>
              <a:t>Lojistik Alanındaki Gelişmelere Neden Olan Etkenler</a:t>
            </a:r>
            <a:endParaRPr lang="tr-TR" dirty="0"/>
          </a:p>
        </p:txBody>
      </p:sp>
      <p:sp>
        <p:nvSpPr>
          <p:cNvPr id="4" name="Metin Yer Tutucusu 3">
            <a:extLst>
              <a:ext uri="{FF2B5EF4-FFF2-40B4-BE49-F238E27FC236}">
                <a16:creationId xmlns:a16="http://schemas.microsoft.com/office/drawing/2014/main" id="{0A16BA2A-2426-A4D5-05CB-16B90F0DA90C}"/>
              </a:ext>
            </a:extLst>
          </p:cNvPr>
          <p:cNvSpPr>
            <a:spLocks noGrp="1"/>
          </p:cNvSpPr>
          <p:nvPr>
            <p:ph type="body" sz="half" idx="2"/>
          </p:nvPr>
        </p:nvSpPr>
        <p:spPr>
          <a:xfrm>
            <a:off x="901699" y="2184400"/>
            <a:ext cx="10591962" cy="3858732"/>
          </a:xfrm>
        </p:spPr>
        <p:txBody>
          <a:bodyPr>
            <a:normAutofit/>
          </a:bodyPr>
          <a:lstStyle/>
          <a:p>
            <a:pPr algn="just"/>
            <a:r>
              <a:rPr lang="tr-TR" sz="1800" dirty="0">
                <a:solidFill>
                  <a:srgbClr val="FF0000"/>
                </a:solidFill>
              </a:rPr>
              <a:t>Talebin Farklılaşması:</a:t>
            </a:r>
          </a:p>
          <a:p>
            <a:pPr marL="285750" indent="-285750" algn="just">
              <a:buFont typeface="Arial" panose="020B0604020202020204" pitchFamily="34" charset="0"/>
              <a:buChar char="•"/>
            </a:pPr>
            <a:r>
              <a:rPr lang="tr-TR" sz="1800" dirty="0"/>
              <a:t>Önceki dönemlerle karşılaştırıldığında günümüzde müşteriler daha bilgilidir ve daha fazla kaliteyi daha ucuz ve daha iyi servis koşullarında talep etmektedirler. Ayrıca müşteriler daha hızlı ve bireysel cevap istemektedirler.</a:t>
            </a:r>
          </a:p>
          <a:p>
            <a:pPr algn="just"/>
            <a:endParaRPr lang="tr-TR" sz="1800" dirty="0"/>
          </a:p>
        </p:txBody>
      </p:sp>
      <p:sp>
        <p:nvSpPr>
          <p:cNvPr id="5" name="Dikdörtgen 4">
            <a:extLst>
              <a:ext uri="{FF2B5EF4-FFF2-40B4-BE49-F238E27FC236}">
                <a16:creationId xmlns:a16="http://schemas.microsoft.com/office/drawing/2014/main" id="{EF5DBBED-B6F4-5CEA-59EF-2B2F56881BAE}"/>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A2F005DF-FB43-AA6F-BE65-3E2729C62E55}"/>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12F91145-07B9-DA7C-B026-F567C3056D2F}"/>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51233584-EBE1-4580-D848-EFF28A81895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B89D0CC0-4562-B22A-7F8F-1F95DB523054}"/>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564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B3FC4-2737-753A-202B-E4C19E0A5F2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ED914A6-2EE4-D9A3-2131-E6C535CA6CC0}"/>
              </a:ext>
            </a:extLst>
          </p:cNvPr>
          <p:cNvSpPr>
            <a:spLocks noGrp="1"/>
          </p:cNvSpPr>
          <p:nvPr>
            <p:ph type="title"/>
          </p:nvPr>
        </p:nvSpPr>
        <p:spPr>
          <a:xfrm>
            <a:off x="901699" y="1460500"/>
            <a:ext cx="8915401" cy="530225"/>
          </a:xfrm>
        </p:spPr>
        <p:txBody>
          <a:bodyPr>
            <a:normAutofit fontScale="90000"/>
          </a:bodyPr>
          <a:lstStyle/>
          <a:p>
            <a:r>
              <a:rPr lang="tr-TR" sz="3200" b="1" dirty="0">
                <a:solidFill>
                  <a:srgbClr val="FF0000"/>
                </a:solidFill>
                <a:cs typeface="Times New Roman" panose="02020603050405020304" pitchFamily="18" charset="0"/>
              </a:rPr>
              <a:t>Lojistik Alanındaki Gelişmelere Neden Olan Etkenler</a:t>
            </a:r>
            <a:endParaRPr lang="tr-TR" dirty="0"/>
          </a:p>
        </p:txBody>
      </p:sp>
      <p:sp>
        <p:nvSpPr>
          <p:cNvPr id="4" name="Metin Yer Tutucusu 3">
            <a:extLst>
              <a:ext uri="{FF2B5EF4-FFF2-40B4-BE49-F238E27FC236}">
                <a16:creationId xmlns:a16="http://schemas.microsoft.com/office/drawing/2014/main" id="{7E9F3577-7636-CA0E-CC18-D84DFB4FD424}"/>
              </a:ext>
            </a:extLst>
          </p:cNvPr>
          <p:cNvSpPr>
            <a:spLocks noGrp="1"/>
          </p:cNvSpPr>
          <p:nvPr>
            <p:ph type="body" sz="half" idx="2"/>
          </p:nvPr>
        </p:nvSpPr>
        <p:spPr>
          <a:xfrm>
            <a:off x="901699" y="2184400"/>
            <a:ext cx="10591962" cy="3858732"/>
          </a:xfrm>
        </p:spPr>
        <p:txBody>
          <a:bodyPr>
            <a:normAutofit/>
          </a:bodyPr>
          <a:lstStyle/>
          <a:p>
            <a:pPr algn="just"/>
            <a:r>
              <a:rPr lang="tr-TR" sz="1800" dirty="0">
                <a:solidFill>
                  <a:srgbClr val="FF0000"/>
                </a:solidFill>
              </a:rPr>
              <a:t>Stok Yönetiminde Yaşanan Değişim:</a:t>
            </a:r>
          </a:p>
          <a:p>
            <a:pPr marL="285750" indent="-285750" algn="just">
              <a:buFont typeface="Arial" panose="020B0604020202020204" pitchFamily="34" charset="0"/>
              <a:buChar char="•"/>
            </a:pPr>
            <a:r>
              <a:rPr lang="tr-TR" sz="1800" dirty="0"/>
              <a:t>İşletmeler günümüzde stok yönetimini müşteri ihtiyaçlarının karşılanmasında temel bir rekabet aracı olarak görmektedirler. Pek çok endüstri kolunda tam zamanında üretime uygun malzeme teslimi neredeyse alışılagelmiş bir duruma dönüşmüştür. Tedarikçiler ana işletmeler için önemli görev üstlenir hâle gelmiştir. Taşıma, depolama, satın alma ve pazarlama gibi fonksiyonlarda önemli yer tutan stokların entegre biçimde yönetilmesiyle işletmeler bu alanda maliyet tasarrufu elde edebileceklerini görmüşlerdir</a:t>
            </a:r>
          </a:p>
          <a:p>
            <a:pPr algn="just"/>
            <a:endParaRPr lang="tr-TR" sz="1800" dirty="0"/>
          </a:p>
        </p:txBody>
      </p:sp>
      <p:sp>
        <p:nvSpPr>
          <p:cNvPr id="5" name="Dikdörtgen 4">
            <a:extLst>
              <a:ext uri="{FF2B5EF4-FFF2-40B4-BE49-F238E27FC236}">
                <a16:creationId xmlns:a16="http://schemas.microsoft.com/office/drawing/2014/main" id="{970162F2-79F8-F45C-7B8E-AE6FA983420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6A368991-06B0-28E5-26DF-64A1FAC32D1B}"/>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2C81B78-0DC9-8F1F-E9BE-22528A4B233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4A1871C1-BF76-0B8F-85C0-CEB908328AA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CA03810F-3F08-6FB4-CF16-7386ECBD450B}"/>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30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6D9E6-E081-0201-F0F0-5989CC29979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DD74940-8A65-58A3-DAA5-9F5968F51D18}"/>
              </a:ext>
            </a:extLst>
          </p:cNvPr>
          <p:cNvSpPr>
            <a:spLocks noGrp="1"/>
          </p:cNvSpPr>
          <p:nvPr>
            <p:ph type="title"/>
          </p:nvPr>
        </p:nvSpPr>
        <p:spPr>
          <a:xfrm>
            <a:off x="2036618" y="1471999"/>
            <a:ext cx="6547427" cy="530225"/>
          </a:xfrm>
        </p:spPr>
        <p:txBody>
          <a:bodyPr>
            <a:normAutofit fontScale="90000"/>
          </a:bodyPr>
          <a:lstStyle/>
          <a:p>
            <a:r>
              <a:rPr lang="tr-TR" b="1" dirty="0">
                <a:solidFill>
                  <a:srgbClr val="FF0000"/>
                </a:solidFill>
              </a:rPr>
              <a:t>Lojistik Yönetimi</a:t>
            </a:r>
          </a:p>
        </p:txBody>
      </p:sp>
      <p:sp>
        <p:nvSpPr>
          <p:cNvPr id="5" name="Dikdörtgen 4">
            <a:extLst>
              <a:ext uri="{FF2B5EF4-FFF2-40B4-BE49-F238E27FC236}">
                <a16:creationId xmlns:a16="http://schemas.microsoft.com/office/drawing/2014/main" id="{14A4509E-51A6-24E3-76B1-4167A86CE1D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7EB2E3EE-99B4-AE1D-BE47-4CCCB27D911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0F1879C-A44F-045E-9952-877D6B0BCF65}"/>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80E10E6B-C3A1-6338-5E13-AE6A5191EBE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D49942B6-7B2D-433F-BBFD-2F70982C40A5}"/>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CB3F8C6C-B4C8-164A-E357-6394EC83A411}"/>
              </a:ext>
            </a:extLst>
          </p:cNvPr>
          <p:cNvPicPr>
            <a:picLocks noChangeAspect="1"/>
          </p:cNvPicPr>
          <p:nvPr/>
        </p:nvPicPr>
        <p:blipFill rotWithShape="1">
          <a:blip r:embed="rId3"/>
          <a:srcRect l="31465" t="34025" r="17974" b="10919"/>
          <a:stretch/>
        </p:blipFill>
        <p:spPr>
          <a:xfrm>
            <a:off x="2036618" y="2002224"/>
            <a:ext cx="7606145" cy="4658765"/>
          </a:xfrm>
          <a:prstGeom prst="rect">
            <a:avLst/>
          </a:prstGeom>
        </p:spPr>
      </p:pic>
    </p:spTree>
    <p:extLst>
      <p:ext uri="{BB962C8B-B14F-4D97-AF65-F5344CB8AC3E}">
        <p14:creationId xmlns:p14="http://schemas.microsoft.com/office/powerpoint/2010/main" val="131864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2A5D3-FBE6-0644-51AA-D8367EB3170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1107D7A-1C54-70D8-3885-59A373DC5282}"/>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Yönetiminin Tanımı</a:t>
            </a:r>
          </a:p>
        </p:txBody>
      </p:sp>
      <p:sp>
        <p:nvSpPr>
          <p:cNvPr id="4" name="Metin Yer Tutucusu 3">
            <a:extLst>
              <a:ext uri="{FF2B5EF4-FFF2-40B4-BE49-F238E27FC236}">
                <a16:creationId xmlns:a16="http://schemas.microsoft.com/office/drawing/2014/main" id="{C239B595-00D1-46CC-6C53-0C4277EAF377}"/>
              </a:ext>
            </a:extLst>
          </p:cNvPr>
          <p:cNvSpPr>
            <a:spLocks noGrp="1"/>
          </p:cNvSpPr>
          <p:nvPr>
            <p:ph type="body" sz="half" idx="2"/>
          </p:nvPr>
        </p:nvSpPr>
        <p:spPr>
          <a:xfrm>
            <a:off x="901699" y="2184400"/>
            <a:ext cx="10591962" cy="3858732"/>
          </a:xfrm>
        </p:spPr>
        <p:txBody>
          <a:bodyPr>
            <a:normAutofit/>
          </a:bodyPr>
          <a:lstStyle/>
          <a:p>
            <a:pPr algn="just"/>
            <a:r>
              <a:rPr lang="tr-TR" sz="1800" b="1" u="sng" dirty="0">
                <a:ea typeface="Roboto Condensed Light" panose="020B0604020202020204" charset="0"/>
              </a:rPr>
              <a:t>LOJİSTİK YÖNETİMİ</a:t>
            </a:r>
            <a:r>
              <a:rPr lang="tr-TR" sz="1800" b="1" dirty="0">
                <a:ea typeface="Roboto Condensed Light" panose="020B0604020202020204" charset="0"/>
              </a:rPr>
              <a:t>, </a:t>
            </a:r>
            <a:r>
              <a:rPr lang="tr-TR" sz="1800" b="1" u="sng" dirty="0">
                <a:ea typeface="Roboto Condensed Light" panose="020B0604020202020204" charset="0"/>
              </a:rPr>
              <a:t>müşteri ihtiyaçlarını karşılamak</a:t>
            </a:r>
            <a:r>
              <a:rPr lang="tr-TR" sz="1800" dirty="0">
                <a:ea typeface="Roboto Condensed Light" panose="020B0604020202020204" charset="0"/>
              </a:rPr>
              <a:t> üzere, </a:t>
            </a:r>
            <a:r>
              <a:rPr lang="tr-TR" sz="1800" b="1" u="sng" dirty="0">
                <a:ea typeface="Roboto Condensed Light" panose="020B0604020202020204" charset="0"/>
              </a:rPr>
              <a:t>üretim</a:t>
            </a:r>
            <a:r>
              <a:rPr lang="tr-TR" sz="1800" dirty="0">
                <a:ea typeface="Roboto Condensed Light" panose="020B0604020202020204" charset="0"/>
              </a:rPr>
              <a:t> noktası ve </a:t>
            </a:r>
            <a:r>
              <a:rPr lang="tr-TR" sz="1800" b="1" u="sng" dirty="0">
                <a:ea typeface="Roboto Condensed Light" panose="020B0604020202020204" charset="0"/>
              </a:rPr>
              <a:t>tüketim noktaları arasında</a:t>
            </a:r>
            <a:r>
              <a:rPr lang="tr-TR" sz="1800" dirty="0">
                <a:ea typeface="Roboto Condensed Light" panose="020B0604020202020204" charset="0"/>
              </a:rPr>
              <a:t>ki </a:t>
            </a:r>
            <a:r>
              <a:rPr lang="tr-TR" sz="1800" b="1" u="sng" dirty="0">
                <a:ea typeface="Roboto Condensed Light" panose="020B0604020202020204" charset="0"/>
              </a:rPr>
              <a:t>mal</a:t>
            </a:r>
            <a:r>
              <a:rPr lang="tr-TR" sz="1800" dirty="0">
                <a:ea typeface="Roboto Condensed Light" panose="020B0604020202020204" charset="0"/>
              </a:rPr>
              <a:t>, </a:t>
            </a:r>
            <a:r>
              <a:rPr lang="tr-TR" sz="1800" b="1" u="sng" dirty="0">
                <a:ea typeface="Roboto Condensed Light" panose="020B0604020202020204" charset="0"/>
              </a:rPr>
              <a:t>hizmet</a:t>
            </a:r>
            <a:r>
              <a:rPr lang="tr-TR" sz="1800" dirty="0">
                <a:ea typeface="Roboto Condensed Light" panose="020B0604020202020204" charset="0"/>
              </a:rPr>
              <a:t> ve </a:t>
            </a:r>
            <a:r>
              <a:rPr lang="tr-TR" sz="1800" b="1" u="sng" dirty="0">
                <a:ea typeface="Roboto Condensed Light" panose="020B0604020202020204" charset="0"/>
              </a:rPr>
              <a:t>ilgili bilgilerin</a:t>
            </a:r>
            <a:r>
              <a:rPr lang="tr-TR" sz="1800" dirty="0">
                <a:ea typeface="Roboto Condensed Light" panose="020B0604020202020204" charset="0"/>
              </a:rPr>
              <a:t> </a:t>
            </a:r>
            <a:r>
              <a:rPr lang="tr-TR" sz="1800" b="1" u="sng" dirty="0">
                <a:ea typeface="Roboto Condensed Light" panose="020B0604020202020204" charset="0"/>
              </a:rPr>
              <a:t>ileri</a:t>
            </a:r>
            <a:r>
              <a:rPr lang="tr-TR" sz="1800" dirty="0">
                <a:ea typeface="Roboto Condensed Light" panose="020B0604020202020204" charset="0"/>
              </a:rPr>
              <a:t> ve </a:t>
            </a:r>
            <a:r>
              <a:rPr lang="tr-TR" sz="1800" b="1" u="sng" dirty="0">
                <a:ea typeface="Roboto Condensed Light" panose="020B0604020202020204" charset="0"/>
              </a:rPr>
              <a:t>geri</a:t>
            </a:r>
            <a:r>
              <a:rPr lang="tr-TR" sz="1800" dirty="0">
                <a:ea typeface="Roboto Condensed Light" panose="020B0604020202020204" charset="0"/>
              </a:rPr>
              <a:t> </a:t>
            </a:r>
            <a:r>
              <a:rPr lang="tr-TR" sz="1800" b="1" u="sng" dirty="0">
                <a:ea typeface="Roboto Condensed Light" panose="020B0604020202020204" charset="0"/>
              </a:rPr>
              <a:t>yöndeki</a:t>
            </a:r>
            <a:r>
              <a:rPr lang="tr-TR" sz="1800" dirty="0">
                <a:ea typeface="Roboto Condensed Light" panose="020B0604020202020204" charset="0"/>
              </a:rPr>
              <a:t> </a:t>
            </a:r>
            <a:r>
              <a:rPr lang="tr-TR" sz="1800" b="1" u="sng" dirty="0">
                <a:ea typeface="Roboto Condensed Light" panose="020B0604020202020204" charset="0"/>
              </a:rPr>
              <a:t>akışları</a:t>
            </a:r>
            <a:r>
              <a:rPr lang="tr-TR" sz="1800" dirty="0">
                <a:ea typeface="Roboto Condensed Light" panose="020B0604020202020204" charset="0"/>
              </a:rPr>
              <a:t> </a:t>
            </a:r>
            <a:r>
              <a:rPr lang="tr-TR" sz="1800" b="1" u="sng" dirty="0">
                <a:ea typeface="Roboto Condensed Light" panose="020B0604020202020204" charset="0"/>
              </a:rPr>
              <a:t>ile</a:t>
            </a:r>
            <a:r>
              <a:rPr lang="tr-TR" sz="1800" dirty="0">
                <a:ea typeface="Roboto Condensed Light" panose="020B0604020202020204" charset="0"/>
              </a:rPr>
              <a:t> </a:t>
            </a:r>
            <a:r>
              <a:rPr lang="tr-TR" sz="1800" b="1" u="sng" dirty="0">
                <a:ea typeface="Roboto Condensed Light" panose="020B0604020202020204" charset="0"/>
              </a:rPr>
              <a:t>depolanmalarının</a:t>
            </a:r>
            <a:r>
              <a:rPr lang="tr-TR" sz="1800" dirty="0">
                <a:ea typeface="Roboto Condensed Light" panose="020B0604020202020204" charset="0"/>
              </a:rPr>
              <a:t> </a:t>
            </a:r>
            <a:r>
              <a:rPr lang="tr-TR" sz="1800" b="1" u="sng" dirty="0">
                <a:ea typeface="Roboto Condensed Light" panose="020B0604020202020204" charset="0"/>
              </a:rPr>
              <a:t>etkin</a:t>
            </a:r>
            <a:r>
              <a:rPr lang="tr-TR" sz="1800" dirty="0">
                <a:ea typeface="Roboto Condensed Light" panose="020B0604020202020204" charset="0"/>
              </a:rPr>
              <a:t> ve </a:t>
            </a:r>
            <a:r>
              <a:rPr lang="tr-TR" sz="1800" b="1" u="sng" dirty="0">
                <a:ea typeface="Roboto Condensed Light" panose="020B0604020202020204" charset="0"/>
              </a:rPr>
              <a:t>verimli</a:t>
            </a:r>
            <a:r>
              <a:rPr lang="tr-TR" sz="1800" dirty="0">
                <a:ea typeface="Roboto Condensed Light" panose="020B0604020202020204" charset="0"/>
              </a:rPr>
              <a:t> bir </a:t>
            </a:r>
            <a:r>
              <a:rPr lang="tr-TR" sz="1800" b="1" u="sng" dirty="0">
                <a:ea typeface="Roboto Condensed Light" panose="020B0604020202020204" charset="0"/>
              </a:rPr>
              <a:t>şekilde</a:t>
            </a:r>
            <a:r>
              <a:rPr lang="tr-TR" sz="1800" dirty="0">
                <a:ea typeface="Roboto Condensed Light" panose="020B0604020202020204" charset="0"/>
              </a:rPr>
              <a:t> </a:t>
            </a:r>
            <a:r>
              <a:rPr lang="tr-TR" sz="1800" b="1" u="sng" dirty="0">
                <a:ea typeface="Roboto Condensed Light" panose="020B0604020202020204" charset="0"/>
              </a:rPr>
              <a:t>planlanması</a:t>
            </a:r>
            <a:r>
              <a:rPr lang="tr-TR" sz="1800" dirty="0">
                <a:ea typeface="Roboto Condensed Light" panose="020B0604020202020204" charset="0"/>
              </a:rPr>
              <a:t>, </a:t>
            </a:r>
            <a:r>
              <a:rPr lang="tr-TR" sz="1800" b="1" u="sng" dirty="0">
                <a:ea typeface="Roboto Condensed Light" panose="020B0604020202020204" charset="0"/>
              </a:rPr>
              <a:t>uygulanması</a:t>
            </a:r>
            <a:r>
              <a:rPr lang="tr-TR" sz="1800" dirty="0">
                <a:ea typeface="Roboto Condensed Light" panose="020B0604020202020204" charset="0"/>
              </a:rPr>
              <a:t> ve </a:t>
            </a:r>
            <a:r>
              <a:rPr lang="tr-TR" sz="1800" b="1" u="sng" dirty="0">
                <a:ea typeface="Roboto Condensed Light" panose="020B0604020202020204" charset="0"/>
              </a:rPr>
              <a:t>kontrolünü</a:t>
            </a:r>
            <a:r>
              <a:rPr lang="tr-TR" sz="1800" dirty="0">
                <a:ea typeface="Roboto Condensed Light" panose="020B0604020202020204" charset="0"/>
              </a:rPr>
              <a:t> </a:t>
            </a:r>
            <a:r>
              <a:rPr lang="tr-TR" sz="1800" b="1" u="sng" dirty="0">
                <a:ea typeface="Roboto Condensed Light" panose="020B0604020202020204" charset="0"/>
              </a:rPr>
              <a:t>kapsayan</a:t>
            </a:r>
            <a:r>
              <a:rPr lang="tr-TR" sz="1800" dirty="0">
                <a:ea typeface="Roboto Condensed Light" panose="020B0604020202020204" charset="0"/>
              </a:rPr>
              <a:t> </a:t>
            </a:r>
            <a:r>
              <a:rPr lang="tr-TR" sz="1800" b="1" u="sng" dirty="0">
                <a:ea typeface="Roboto Condensed Light" panose="020B0604020202020204" charset="0"/>
              </a:rPr>
              <a:t>tedarik zinciri süreci</a:t>
            </a:r>
            <a:r>
              <a:rPr lang="tr-TR" sz="1800" b="1" dirty="0">
                <a:ea typeface="Roboto Condensed Light" panose="020B0604020202020204" charset="0"/>
              </a:rPr>
              <a:t> </a:t>
            </a:r>
            <a:r>
              <a:rPr lang="tr-TR" sz="1800" b="1" u="sng" dirty="0">
                <a:ea typeface="Roboto Condensed Light" panose="020B0604020202020204" charset="0"/>
              </a:rPr>
              <a:t>aşaması</a:t>
            </a:r>
            <a:r>
              <a:rPr lang="tr-TR" sz="1800" dirty="0">
                <a:ea typeface="Roboto Condensed Light" panose="020B0604020202020204" charset="0"/>
              </a:rPr>
              <a:t>dır.</a:t>
            </a:r>
            <a:endParaRPr lang="tr-TR" sz="1800" b="1" dirty="0">
              <a:ea typeface="Roboto Condensed Light" panose="020B0604020202020204" charset="0"/>
            </a:endParaRPr>
          </a:p>
          <a:p>
            <a:pPr algn="just"/>
            <a:endParaRPr lang="tr-TR" sz="1800" dirty="0"/>
          </a:p>
        </p:txBody>
      </p:sp>
      <p:sp>
        <p:nvSpPr>
          <p:cNvPr id="5" name="Dikdörtgen 4">
            <a:extLst>
              <a:ext uri="{FF2B5EF4-FFF2-40B4-BE49-F238E27FC236}">
                <a16:creationId xmlns:a16="http://schemas.microsoft.com/office/drawing/2014/main" id="{F6CEDD76-B9FA-0460-71C0-AAF0A0101B19}"/>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1856BFBF-D07B-6269-9B8E-B389035C9E1D}"/>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FE0E0517-0104-F0B5-716D-21C4C60954C4}"/>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AEB12106-38EA-670C-0FF3-CAE36B78076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ACFB9D99-27AD-1E16-FFE1-DC1BFC872010}"/>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672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947EA-2008-1AC0-5239-97D606D1599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45C3665-7A41-E310-545A-9E82F9262E20}"/>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Yönetimi ve Temel Amacı</a:t>
            </a:r>
          </a:p>
        </p:txBody>
      </p:sp>
      <p:sp>
        <p:nvSpPr>
          <p:cNvPr id="4" name="Metin Yer Tutucusu 3">
            <a:extLst>
              <a:ext uri="{FF2B5EF4-FFF2-40B4-BE49-F238E27FC236}">
                <a16:creationId xmlns:a16="http://schemas.microsoft.com/office/drawing/2014/main" id="{FFED237A-CDA5-5448-CEAB-CE6CAF3AFA36}"/>
              </a:ext>
            </a:extLst>
          </p:cNvPr>
          <p:cNvSpPr>
            <a:spLocks noGrp="1"/>
          </p:cNvSpPr>
          <p:nvPr>
            <p:ph type="body" sz="half" idx="2"/>
          </p:nvPr>
        </p:nvSpPr>
        <p:spPr>
          <a:xfrm>
            <a:off x="901699" y="2184400"/>
            <a:ext cx="10591962" cy="3858732"/>
          </a:xfrm>
        </p:spPr>
        <p:txBody>
          <a:bodyPr>
            <a:noAutofit/>
          </a:bodyPr>
          <a:lstStyle/>
          <a:p>
            <a:pPr marL="0" indent="0">
              <a:buNone/>
            </a:pPr>
            <a:r>
              <a:rPr lang="tr-TR" sz="1800" dirty="0">
                <a:ea typeface="Roboto Condensed Light" panose="020B0604020202020204" charset="0"/>
                <a:cs typeface="Times New Roman" panose="02020603050405020304" pitchFamily="18" charset="0"/>
              </a:rPr>
              <a:t>Başarılı bir lojistik faaliyet; </a:t>
            </a:r>
          </a:p>
          <a:p>
            <a:pPr marL="0" indent="0">
              <a:buNone/>
            </a:pPr>
            <a:endParaRPr lang="tr-TR" sz="1800" dirty="0">
              <a:ea typeface="Roboto Condensed Light" panose="020B0604020202020204" charset="0"/>
              <a:cs typeface="Times New Roman" panose="02020603050405020304" pitchFamily="18" charset="0"/>
            </a:endParaRPr>
          </a:p>
          <a:p>
            <a:pPr marL="342900" indent="-342900">
              <a:buClr>
                <a:srgbClr val="FF0000"/>
              </a:buClr>
              <a:buFont typeface="Roboto Condensed Light" panose="020B0604020202020204" charset="0"/>
              <a:buChar char="+"/>
            </a:pPr>
            <a:r>
              <a:rPr lang="tr-TR" sz="1800" dirty="0">
                <a:ea typeface="Roboto Condensed Light" panose="020B0604020202020204" charset="0"/>
                <a:cs typeface="Times New Roman" panose="02020603050405020304" pitchFamily="18" charset="0"/>
              </a:rPr>
              <a:t>Maliyetleri azaltır.</a:t>
            </a:r>
          </a:p>
          <a:p>
            <a:pPr marL="342900" indent="-342900">
              <a:buClr>
                <a:srgbClr val="FF0000"/>
              </a:buClr>
              <a:buFont typeface="Roboto Condensed Light" panose="020B0604020202020204" charset="0"/>
              <a:buChar char="+"/>
            </a:pPr>
            <a:r>
              <a:rPr lang="tr-TR" sz="1800" dirty="0">
                <a:ea typeface="Roboto Condensed Light" panose="020B0604020202020204" charset="0"/>
                <a:cs typeface="Times New Roman" panose="02020603050405020304" pitchFamily="18" charset="0"/>
              </a:rPr>
              <a:t>İşleri hızlandırır.</a:t>
            </a:r>
          </a:p>
          <a:p>
            <a:pPr marL="342900" indent="-342900">
              <a:buClr>
                <a:srgbClr val="FF0000"/>
              </a:buClr>
              <a:buFont typeface="Roboto Condensed Light" panose="020B0604020202020204" charset="0"/>
              <a:buChar char="+"/>
            </a:pPr>
            <a:r>
              <a:rPr lang="tr-TR" sz="1800" dirty="0">
                <a:ea typeface="Roboto Condensed Light" panose="020B0604020202020204" charset="0"/>
                <a:cs typeface="Times New Roman" panose="02020603050405020304" pitchFamily="18" charset="0"/>
              </a:rPr>
              <a:t>Kaliteyi artırır.</a:t>
            </a:r>
          </a:p>
          <a:p>
            <a:pPr marL="342900" indent="-342900">
              <a:buClr>
                <a:srgbClr val="FF0000"/>
              </a:buClr>
              <a:buFont typeface="Roboto Condensed Light" panose="020B0604020202020204" charset="0"/>
              <a:buChar char="+"/>
            </a:pPr>
            <a:r>
              <a:rPr lang="tr-TR" sz="1800" dirty="0">
                <a:ea typeface="Roboto Condensed Light" panose="020B0604020202020204" charset="0"/>
                <a:cs typeface="Times New Roman" panose="02020603050405020304" pitchFamily="18" charset="0"/>
              </a:rPr>
              <a:t>Esneklik kazandırır.</a:t>
            </a:r>
          </a:p>
          <a:p>
            <a:pPr marL="342900" indent="-342900">
              <a:buClr>
                <a:srgbClr val="FF0000"/>
              </a:buClr>
              <a:buFont typeface="Roboto Condensed Light" panose="020B0604020202020204" charset="0"/>
              <a:buChar char="+"/>
            </a:pPr>
            <a:r>
              <a:rPr lang="tr-TR" sz="1800" dirty="0">
                <a:ea typeface="Roboto Condensed Light" panose="020B0604020202020204" charset="0"/>
                <a:cs typeface="Times New Roman" panose="02020603050405020304" pitchFamily="18" charset="0"/>
              </a:rPr>
              <a:t>Müşteri hizmetlerini iyileştirir. </a:t>
            </a:r>
          </a:p>
          <a:p>
            <a:pPr marL="0" indent="0">
              <a:buNone/>
            </a:pPr>
            <a:endParaRPr lang="tr-TR" sz="1800" dirty="0">
              <a:ea typeface="Roboto Condensed Light" panose="020B0604020202020204" charset="0"/>
              <a:cs typeface="Times New Roman" panose="02020603050405020304" pitchFamily="18" charset="0"/>
            </a:endParaRPr>
          </a:p>
          <a:p>
            <a:pPr marL="0" indent="0" algn="just">
              <a:buNone/>
            </a:pPr>
            <a:r>
              <a:rPr lang="tr-TR" sz="1800" b="1" u="sng" dirty="0">
                <a:ea typeface="Roboto Condensed Light" panose="020B0604020202020204" charset="0"/>
                <a:cs typeface="Times New Roman" panose="02020603050405020304" pitchFamily="18" charset="0"/>
              </a:rPr>
              <a:t>Lojistik yönetiminin temel amacı</a:t>
            </a:r>
            <a:r>
              <a:rPr lang="tr-TR" sz="1800" dirty="0">
                <a:ea typeface="Roboto Condensed Light" panose="020B0604020202020204" charset="0"/>
                <a:cs typeface="Times New Roman" panose="02020603050405020304" pitchFamily="18" charset="0"/>
              </a:rPr>
              <a:t>, ürün ve hizmetleri, tüketicilerin arzuladıkları yer, zaman ve koşullarda, en düşük maliyetle sunmak için gerekli tüm faaliyetleri yerine getirmektedir.</a:t>
            </a:r>
          </a:p>
          <a:p>
            <a:pPr marL="0" indent="0">
              <a:buNone/>
            </a:pPr>
            <a:r>
              <a:rPr lang="tr-TR" sz="1800" dirty="0">
                <a:ea typeface="Roboto Condensed Light" panose="020B0604020202020204" charset="0"/>
                <a:cs typeface="Times New Roman" panose="02020603050405020304" pitchFamily="18" charset="0"/>
              </a:rPr>
              <a:t> </a:t>
            </a:r>
          </a:p>
          <a:p>
            <a:pPr marL="0" indent="0">
              <a:buNone/>
            </a:pPr>
            <a:endParaRPr lang="tr-TR" sz="1800" dirty="0">
              <a:ea typeface="Roboto Condensed Light" panose="020B0604020202020204" charset="0"/>
            </a:endParaRPr>
          </a:p>
          <a:p>
            <a:endParaRPr lang="tr-TR" sz="1800" dirty="0"/>
          </a:p>
        </p:txBody>
      </p:sp>
      <p:sp>
        <p:nvSpPr>
          <p:cNvPr id="5" name="Dikdörtgen 4">
            <a:extLst>
              <a:ext uri="{FF2B5EF4-FFF2-40B4-BE49-F238E27FC236}">
                <a16:creationId xmlns:a16="http://schemas.microsoft.com/office/drawing/2014/main" id="{2DEFD946-27A6-B0A8-7C07-F7BB7CABCD2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139B4D86-29A5-9309-49C8-A479DB1395E5}"/>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981D445-DE82-589E-2B3C-0A52CB5B6872}"/>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1E7FAEE-5A13-650E-8FB7-F0268D74F21E}"/>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7E7C03D0-022A-C623-9E23-55439B54F2E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8483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7662B-B896-D477-C164-1129CFCF8D5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7A8D779-9E04-9586-7C52-70E06A0F7C86}"/>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Amacı</a:t>
            </a:r>
          </a:p>
        </p:txBody>
      </p:sp>
      <p:sp>
        <p:nvSpPr>
          <p:cNvPr id="4" name="Metin Yer Tutucusu 3">
            <a:extLst>
              <a:ext uri="{FF2B5EF4-FFF2-40B4-BE49-F238E27FC236}">
                <a16:creationId xmlns:a16="http://schemas.microsoft.com/office/drawing/2014/main" id="{C2396DF8-FFC3-68E9-FCCA-1EF35496BE7E}"/>
              </a:ext>
            </a:extLst>
          </p:cNvPr>
          <p:cNvSpPr>
            <a:spLocks noGrp="1"/>
          </p:cNvSpPr>
          <p:nvPr>
            <p:ph type="body" sz="half" idx="2"/>
          </p:nvPr>
        </p:nvSpPr>
        <p:spPr>
          <a:xfrm>
            <a:off x="901699" y="2184400"/>
            <a:ext cx="10591962" cy="3858732"/>
          </a:xfrm>
        </p:spPr>
        <p:txBody>
          <a:bodyPr>
            <a:normAutofit/>
          </a:bodyPr>
          <a:lstStyle/>
          <a:p>
            <a:pPr marL="285750" indent="-285750" algn="just">
              <a:buFont typeface="Arial" panose="020B0604020202020204" pitchFamily="34" charset="0"/>
              <a:buChar char="•"/>
            </a:pPr>
            <a:r>
              <a:rPr lang="tr-TR" sz="1800" dirty="0"/>
              <a:t>Lojistik, malzemeleri ihtiyaç duydukları yer(</a:t>
            </a:r>
            <a:r>
              <a:rPr lang="tr-TR" sz="1800" dirty="0" err="1"/>
              <a:t>ler</a:t>
            </a:r>
            <a:r>
              <a:rPr lang="tr-TR" sz="1800" dirty="0"/>
              <a:t>)e ulaştırma işi olarak görülebilir, ancak taşımacılık ile aynı anlamda değildir. Taşımacılık, önemli bir fonksiyondur ama lojistik, çok daha geniş kapsamlıdır. </a:t>
            </a:r>
          </a:p>
          <a:p>
            <a:pPr marL="285750" indent="-285750" algn="just">
              <a:buFont typeface="Arial" panose="020B0604020202020204" pitchFamily="34" charset="0"/>
              <a:buChar char="•"/>
            </a:pPr>
            <a:r>
              <a:rPr lang="tr-TR" sz="1800" dirty="0"/>
              <a:t>Dünyaca ünlü lojistik otoriteleri olan Donald </a:t>
            </a:r>
            <a:r>
              <a:rPr lang="tr-TR" sz="1800" dirty="0" err="1"/>
              <a:t>Bowersox</a:t>
            </a:r>
            <a:r>
              <a:rPr lang="tr-TR" sz="1800" dirty="0"/>
              <a:t> ve David </a:t>
            </a:r>
            <a:r>
              <a:rPr lang="tr-TR" sz="1800" dirty="0" err="1"/>
              <a:t>Closs’a</a:t>
            </a:r>
            <a:r>
              <a:rPr lang="tr-TR" sz="1800" dirty="0"/>
              <a:t> göre lojistik; ağ tasarımı, bilgi akışı, stok ve depo yönetimi vb. taşımacılığı kontrol altında bulunduran ve kuşatan birçok faaliyetin koordinasyonunu gerektirmektedir.</a:t>
            </a:r>
          </a:p>
          <a:p>
            <a:pPr algn="just"/>
            <a:endParaRPr lang="tr-TR" sz="1800" dirty="0"/>
          </a:p>
          <a:p>
            <a:endParaRPr lang="tr-TR" sz="1800" dirty="0"/>
          </a:p>
        </p:txBody>
      </p:sp>
      <p:sp>
        <p:nvSpPr>
          <p:cNvPr id="5" name="Dikdörtgen 4">
            <a:extLst>
              <a:ext uri="{FF2B5EF4-FFF2-40B4-BE49-F238E27FC236}">
                <a16:creationId xmlns:a16="http://schemas.microsoft.com/office/drawing/2014/main" id="{28021A4D-998D-BEC3-6E92-B9C0DC7C696D}"/>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B2D92E78-737E-BF50-5CC3-B69AA26B8270}"/>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4669106C-B2DB-BC7A-F914-6737FF409F0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C604026A-43A5-F24A-D6B2-91AF729645B2}"/>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5C3FA321-CC37-4A67-2217-2CF7C343DB95}"/>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863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4138-74DE-18B7-93A9-08AEA620C12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4459E2A-C12E-F5C7-6447-E701B8831668}"/>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Amacı</a:t>
            </a:r>
          </a:p>
        </p:txBody>
      </p:sp>
      <p:sp>
        <p:nvSpPr>
          <p:cNvPr id="4" name="Metin Yer Tutucusu 3">
            <a:extLst>
              <a:ext uri="{FF2B5EF4-FFF2-40B4-BE49-F238E27FC236}">
                <a16:creationId xmlns:a16="http://schemas.microsoft.com/office/drawing/2014/main" id="{1C19BEA4-AA2C-EC04-109F-70440BD140D2}"/>
              </a:ext>
            </a:extLst>
          </p:cNvPr>
          <p:cNvSpPr>
            <a:spLocks noGrp="1"/>
          </p:cNvSpPr>
          <p:nvPr>
            <p:ph type="body" sz="half" idx="2"/>
          </p:nvPr>
        </p:nvSpPr>
        <p:spPr>
          <a:xfrm>
            <a:off x="901699" y="2184400"/>
            <a:ext cx="10591962" cy="3858732"/>
          </a:xfrm>
        </p:spPr>
        <p:txBody>
          <a:bodyPr>
            <a:normAutofit/>
          </a:bodyPr>
          <a:lstStyle/>
          <a:p>
            <a:pPr algn="just"/>
            <a:r>
              <a:rPr lang="tr-TR" sz="1800" dirty="0">
                <a:solidFill>
                  <a:srgbClr val="C00000"/>
                </a:solidFill>
              </a:rPr>
              <a:t>Ağ Tasarımı: </a:t>
            </a:r>
            <a:r>
              <a:rPr lang="tr-TR" sz="1800" dirty="0"/>
              <a:t>Etkin ve verimli bir lojistik için, çalışma kapsamı içindeki ilgili şirketler ve tesislerin, üretim, depolama ve taşımacılık ile ilgili sistemlerinin bir ağ yapısı içinde entegrasyonunun gerçekleştirilmesidir.</a:t>
            </a:r>
          </a:p>
          <a:p>
            <a:pPr algn="just"/>
            <a:r>
              <a:rPr lang="tr-TR" sz="1800" dirty="0">
                <a:solidFill>
                  <a:srgbClr val="C00000"/>
                </a:solidFill>
              </a:rPr>
              <a:t>Bilgi Akışı: </a:t>
            </a:r>
            <a:r>
              <a:rPr lang="tr-TR" sz="1800" dirty="0"/>
              <a:t>Lojistik operasyonları koordine etmek için gereken bilginin akışıdır.</a:t>
            </a:r>
          </a:p>
          <a:p>
            <a:pPr algn="just"/>
            <a:r>
              <a:rPr lang="tr-TR" sz="1800" dirty="0">
                <a:solidFill>
                  <a:srgbClr val="C00000"/>
                </a:solidFill>
              </a:rPr>
              <a:t>Taşımacılık: </a:t>
            </a:r>
            <a:r>
              <a:rPr lang="tr-TR" sz="1800" dirty="0"/>
              <a:t>Malzemelerin fiziksel olarak taşınmasıdır.</a:t>
            </a:r>
          </a:p>
          <a:p>
            <a:pPr algn="just"/>
            <a:r>
              <a:rPr lang="tr-TR" sz="1800" dirty="0">
                <a:solidFill>
                  <a:srgbClr val="C00000"/>
                </a:solidFill>
              </a:rPr>
              <a:t>Stok: </a:t>
            </a:r>
            <a:r>
              <a:rPr lang="tr-TR" sz="1800" dirty="0"/>
              <a:t>Malzemelerin elde bulundurulmasıdır.</a:t>
            </a:r>
          </a:p>
          <a:p>
            <a:pPr algn="just"/>
            <a:r>
              <a:rPr lang="tr-TR" sz="1800" dirty="0">
                <a:solidFill>
                  <a:srgbClr val="C00000"/>
                </a:solidFill>
              </a:rPr>
              <a:t>Depolama, Malzeme Taşıma ve Ambalajlama: </a:t>
            </a:r>
            <a:r>
              <a:rPr lang="tr-TR" sz="1800" dirty="0"/>
              <a:t>Malzemelerin fiziksel olarak korunması ve elleçlenmesidir.</a:t>
            </a:r>
          </a:p>
          <a:p>
            <a:pPr algn="just"/>
            <a:endParaRPr lang="tr-TR" sz="1800" dirty="0"/>
          </a:p>
          <a:p>
            <a:endParaRPr lang="tr-TR" sz="1800" dirty="0"/>
          </a:p>
        </p:txBody>
      </p:sp>
      <p:sp>
        <p:nvSpPr>
          <p:cNvPr id="5" name="Dikdörtgen 4">
            <a:extLst>
              <a:ext uri="{FF2B5EF4-FFF2-40B4-BE49-F238E27FC236}">
                <a16:creationId xmlns:a16="http://schemas.microsoft.com/office/drawing/2014/main" id="{71582F3D-D6CD-3B6A-3C0E-6D730902C98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67937770-E087-F6F1-8E3C-73E548197D0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4B76E8BC-737B-FCB5-C4E9-AEAAA83FB86F}"/>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BD15A0EF-6256-0E3E-FAAB-692CB15DE75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01C98BAD-3E6E-1103-3143-D0E2FEF6D773}"/>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01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16AF1-C023-6B19-EA23-E1A57965E77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D60CB2B-EFC4-A1CB-8633-919440A36C01}"/>
              </a:ext>
            </a:extLst>
          </p:cNvPr>
          <p:cNvSpPr>
            <a:spLocks noGrp="1"/>
          </p:cNvSpPr>
          <p:nvPr>
            <p:ph type="title"/>
          </p:nvPr>
        </p:nvSpPr>
        <p:spPr>
          <a:xfrm>
            <a:off x="2343150" y="1309147"/>
            <a:ext cx="7505700" cy="530225"/>
          </a:xfrm>
        </p:spPr>
        <p:txBody>
          <a:bodyPr>
            <a:normAutofit fontScale="90000"/>
          </a:bodyPr>
          <a:lstStyle/>
          <a:p>
            <a:r>
              <a:rPr lang="tr-TR" b="1" dirty="0">
                <a:solidFill>
                  <a:srgbClr val="FF0000"/>
                </a:solidFill>
              </a:rPr>
              <a:t>Lojistik Kavramının Tanımı</a:t>
            </a:r>
          </a:p>
        </p:txBody>
      </p:sp>
      <p:sp>
        <p:nvSpPr>
          <p:cNvPr id="4" name="Metin Yer Tutucusu 3">
            <a:extLst>
              <a:ext uri="{FF2B5EF4-FFF2-40B4-BE49-F238E27FC236}">
                <a16:creationId xmlns:a16="http://schemas.microsoft.com/office/drawing/2014/main" id="{CD4F8D44-F22B-6694-AA9B-C27C51391087}"/>
              </a:ext>
            </a:extLst>
          </p:cNvPr>
          <p:cNvSpPr>
            <a:spLocks noGrp="1"/>
          </p:cNvSpPr>
          <p:nvPr>
            <p:ph type="body" sz="half" idx="2"/>
          </p:nvPr>
        </p:nvSpPr>
        <p:spPr>
          <a:xfrm>
            <a:off x="970972" y="1990725"/>
            <a:ext cx="10591962" cy="3858732"/>
          </a:xfrm>
        </p:spPr>
        <p:txBody>
          <a:bodyPr>
            <a:noAutofit/>
          </a:bodyPr>
          <a:lstStyle/>
          <a:p>
            <a:pPr marL="285750" indent="-285750" algn="just">
              <a:buFont typeface="Arial" panose="020B0604020202020204" pitchFamily="34" charset="0"/>
              <a:buChar char="•"/>
            </a:pPr>
            <a:r>
              <a:rPr lang="tr-TR" dirty="0"/>
              <a:t>Doğal kaynakların dünyaya eşit olarak dağılmamış olması, </a:t>
            </a:r>
          </a:p>
          <a:p>
            <a:pPr marL="285750" indent="-285750" algn="just">
              <a:buFont typeface="Arial" panose="020B0604020202020204" pitchFamily="34" charset="0"/>
              <a:buChar char="•"/>
            </a:pPr>
            <a:r>
              <a:rPr lang="tr-TR" dirty="0"/>
              <a:t>İnsanların başka ülkeleri görme arzusu ve </a:t>
            </a:r>
          </a:p>
          <a:p>
            <a:pPr marL="285750" indent="-285750" algn="just">
              <a:buFont typeface="Arial" panose="020B0604020202020204" pitchFamily="34" charset="0"/>
              <a:buChar char="•"/>
            </a:pPr>
            <a:r>
              <a:rPr lang="tr-TR" dirty="0"/>
              <a:t>Günlük hayatımızda bir yerlere gitme çabası sonucu ulaştırma ortaya çıkmıştır. </a:t>
            </a:r>
          </a:p>
          <a:p>
            <a:pPr marL="0" indent="0" algn="just">
              <a:buNone/>
            </a:pPr>
            <a:endParaRPr lang="tr-TR" dirty="0"/>
          </a:p>
          <a:p>
            <a:pPr marL="0" indent="0" algn="just">
              <a:buNone/>
            </a:pPr>
            <a:r>
              <a:rPr lang="tr-TR" dirty="0"/>
              <a:t>Ulaştırma, zamanla artan tüketici taleplerini karşılamak isteyen işletmelerin </a:t>
            </a:r>
            <a:r>
              <a:rPr lang="tr-TR" b="1" u="sng" dirty="0"/>
              <a:t>rekabet</a:t>
            </a:r>
            <a:r>
              <a:rPr lang="tr-TR" dirty="0"/>
              <a:t>lerinin yoğunlaşmasıyla zenginleşerek farklı bir boyut kazanmıştır. </a:t>
            </a:r>
          </a:p>
          <a:p>
            <a:pPr marL="0" indent="0" algn="just">
              <a:buNone/>
            </a:pPr>
            <a:endParaRPr lang="tr-TR" dirty="0"/>
          </a:p>
          <a:p>
            <a:pPr marL="0" indent="0" algn="just">
              <a:buNone/>
            </a:pPr>
            <a:r>
              <a:rPr lang="tr-TR" dirty="0"/>
              <a:t>1990'lı yıllarda </a:t>
            </a:r>
            <a:r>
              <a:rPr lang="tr-TR" b="1" u="sng" dirty="0"/>
              <a:t>küreselleşme</a:t>
            </a:r>
            <a:r>
              <a:rPr lang="tr-TR" dirty="0"/>
              <a:t>nin artmasıyla birlikte, işletmeler daha fazla </a:t>
            </a:r>
            <a:r>
              <a:rPr lang="tr-TR" b="1" u="sng" dirty="0"/>
              <a:t>ithalat</a:t>
            </a:r>
            <a:r>
              <a:rPr lang="tr-TR" dirty="0"/>
              <a:t> ve </a:t>
            </a:r>
            <a:r>
              <a:rPr lang="tr-TR" b="1" u="sng" dirty="0"/>
              <a:t>ihracat</a:t>
            </a:r>
            <a:r>
              <a:rPr lang="tr-TR" dirty="0"/>
              <a:t> yapmaya başlamışlardır. </a:t>
            </a:r>
          </a:p>
          <a:p>
            <a:pPr marL="0" indent="0" algn="just">
              <a:buNone/>
            </a:pPr>
            <a:endParaRPr lang="tr-TR" dirty="0"/>
          </a:p>
          <a:p>
            <a:pPr marL="0" indent="0" algn="just">
              <a:buNone/>
            </a:pPr>
            <a:r>
              <a:rPr lang="tr-TR" dirty="0"/>
              <a:t>Bu sebeplerden dolayı işletmeler </a:t>
            </a:r>
            <a:r>
              <a:rPr lang="tr-TR" b="1" u="sng" dirty="0"/>
              <a:t>rekabet</a:t>
            </a:r>
            <a:r>
              <a:rPr lang="tr-TR" dirty="0"/>
              <a:t> ortamında varlıklarını sürdürebilmek için </a:t>
            </a:r>
            <a:r>
              <a:rPr lang="tr-TR" b="1" u="sng" dirty="0"/>
              <a:t>ulaştırmaya önem</a:t>
            </a:r>
            <a:r>
              <a:rPr lang="tr-TR" dirty="0"/>
              <a:t> vermişlerdir. </a:t>
            </a:r>
          </a:p>
          <a:p>
            <a:pPr marL="0" indent="0" algn="just">
              <a:buNone/>
            </a:pPr>
            <a:endParaRPr lang="tr-TR" dirty="0"/>
          </a:p>
          <a:p>
            <a:pPr marL="0" indent="0" algn="just">
              <a:buNone/>
            </a:pPr>
            <a:r>
              <a:rPr lang="tr-TR" dirty="0"/>
              <a:t>Fakat </a:t>
            </a:r>
            <a:r>
              <a:rPr lang="tr-TR" b="1" u="sng" dirty="0"/>
              <a:t>mesafelerin uzunluğu</a:t>
            </a:r>
            <a:r>
              <a:rPr lang="tr-TR" dirty="0"/>
              <a:t> ve </a:t>
            </a:r>
            <a:r>
              <a:rPr lang="tr-TR" b="1" u="sng" dirty="0"/>
              <a:t>zamanın</a:t>
            </a:r>
            <a:r>
              <a:rPr lang="tr-TR" dirty="0"/>
              <a:t> önemli bir </a:t>
            </a:r>
            <a:r>
              <a:rPr lang="tr-TR" b="1" u="sng" dirty="0"/>
              <a:t>rekabet unsuru</a:t>
            </a:r>
            <a:r>
              <a:rPr lang="tr-TR" dirty="0"/>
              <a:t> olması </a:t>
            </a:r>
            <a:r>
              <a:rPr lang="tr-TR" b="1" u="sng" dirty="0"/>
              <a:t>çeşitli ulaşım sistemlerini entegre</a:t>
            </a:r>
            <a:r>
              <a:rPr lang="tr-TR" dirty="0"/>
              <a:t> ederek hareket etmelerini gerektirmiştir.</a:t>
            </a:r>
          </a:p>
          <a:p>
            <a:pPr algn="just"/>
            <a:endParaRPr lang="tr-TR" dirty="0"/>
          </a:p>
          <a:p>
            <a:pPr marL="0" indent="0" algn="just">
              <a:buNone/>
            </a:pPr>
            <a:endParaRPr lang="tr-TR" dirty="0"/>
          </a:p>
          <a:p>
            <a:pPr marL="0" lvl="0" indent="0" algn="just" rtl="0">
              <a:spcBef>
                <a:spcPts val="600"/>
              </a:spcBef>
              <a:spcAft>
                <a:spcPts val="0"/>
              </a:spcAft>
              <a:buClr>
                <a:schemeClr val="dk1"/>
              </a:buClr>
              <a:buSzPts val="1100"/>
              <a:buFont typeface="Arial"/>
              <a:buNone/>
            </a:pPr>
            <a:endParaRPr lang="tr-TR" dirty="0"/>
          </a:p>
          <a:p>
            <a:pPr marL="0" lvl="0" indent="0" algn="just" rtl="0">
              <a:spcBef>
                <a:spcPts val="600"/>
              </a:spcBef>
              <a:spcAft>
                <a:spcPts val="1000"/>
              </a:spcAft>
              <a:buNone/>
            </a:pPr>
            <a:endParaRPr lang="tr-TR" dirty="0"/>
          </a:p>
          <a:p>
            <a:pPr algn="just"/>
            <a:endParaRPr lang="tr-TR" dirty="0"/>
          </a:p>
        </p:txBody>
      </p:sp>
      <p:sp>
        <p:nvSpPr>
          <p:cNvPr id="5" name="Dikdörtgen 4">
            <a:extLst>
              <a:ext uri="{FF2B5EF4-FFF2-40B4-BE49-F238E27FC236}">
                <a16:creationId xmlns:a16="http://schemas.microsoft.com/office/drawing/2014/main" id="{1A903E2F-A747-2DBE-17DA-C8A315344DF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1FE34E8-979D-03B0-2236-B13A684074DB}"/>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DCE4305-4A72-7A60-8AFC-D46F2537C295}"/>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2AE5611C-1359-3B02-4A4C-81A0DF8ACF8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43AEA16-6D76-61BE-718F-9141CFA1FA8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354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67DB2-29B1-64B0-DDAA-8788EB47EA4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57860F1-3DED-455D-E39F-022A136BA40D}"/>
              </a:ext>
            </a:extLst>
          </p:cNvPr>
          <p:cNvSpPr>
            <a:spLocks noGrp="1"/>
          </p:cNvSpPr>
          <p:nvPr>
            <p:ph type="title"/>
          </p:nvPr>
        </p:nvSpPr>
        <p:spPr>
          <a:xfrm>
            <a:off x="2311400" y="1460500"/>
            <a:ext cx="7505700" cy="530225"/>
          </a:xfrm>
        </p:spPr>
        <p:txBody>
          <a:bodyPr>
            <a:normAutofit fontScale="90000"/>
          </a:bodyPr>
          <a:lstStyle/>
          <a:p>
            <a:r>
              <a:rPr lang="tr-TR" sz="3200" b="1" dirty="0">
                <a:solidFill>
                  <a:srgbClr val="FF0000"/>
                </a:solidFill>
              </a:rPr>
              <a:t>Lojistik sistemin 6 operasyonel amacı:</a:t>
            </a:r>
            <a:endParaRPr lang="tr-TR" b="1" dirty="0">
              <a:solidFill>
                <a:srgbClr val="FF0000"/>
              </a:solidFill>
            </a:endParaRPr>
          </a:p>
        </p:txBody>
      </p:sp>
      <p:sp>
        <p:nvSpPr>
          <p:cNvPr id="4" name="Metin Yer Tutucusu 3">
            <a:extLst>
              <a:ext uri="{FF2B5EF4-FFF2-40B4-BE49-F238E27FC236}">
                <a16:creationId xmlns:a16="http://schemas.microsoft.com/office/drawing/2014/main" id="{C4C6CE21-82FA-7826-58BC-195ED851EB44}"/>
              </a:ext>
            </a:extLst>
          </p:cNvPr>
          <p:cNvSpPr>
            <a:spLocks noGrp="1"/>
          </p:cNvSpPr>
          <p:nvPr>
            <p:ph type="body" sz="half" idx="2"/>
          </p:nvPr>
        </p:nvSpPr>
        <p:spPr>
          <a:xfrm>
            <a:off x="901699" y="2184399"/>
            <a:ext cx="10591962" cy="4196793"/>
          </a:xfrm>
        </p:spPr>
        <p:txBody>
          <a:bodyPr>
            <a:normAutofit lnSpcReduction="10000"/>
          </a:bodyPr>
          <a:lstStyle/>
          <a:p>
            <a:pPr algn="just"/>
            <a:r>
              <a:rPr lang="tr-TR" sz="1800" dirty="0">
                <a:solidFill>
                  <a:srgbClr val="C00000"/>
                </a:solidFill>
              </a:rPr>
              <a:t>1. Hızlı yanıt: </a:t>
            </a:r>
            <a:r>
              <a:rPr lang="tr-TR" sz="1800" dirty="0"/>
              <a:t>Şirket değişimlere ve yeni gelişmelere çabuk tepki verebilmelidir. Müşterilerin mevcut ve geleceğe yönelik lojistik kapsamındaki istediklerini algılama ve sağlama yeteneği, yeni müşteriler kazanma ve mevcut müşterileri kaybetmeme için çok önemli bir ölçüttür.</a:t>
            </a:r>
          </a:p>
          <a:p>
            <a:pPr algn="just"/>
            <a:r>
              <a:rPr lang="tr-TR" sz="1800" dirty="0">
                <a:solidFill>
                  <a:srgbClr val="C00000"/>
                </a:solidFill>
              </a:rPr>
              <a:t>2.Tutarlılık: </a:t>
            </a:r>
            <a:r>
              <a:rPr lang="tr-TR" sz="1800" dirty="0"/>
              <a:t>Teslimat zamanları, teslimat miktarları vb. performans değerlerinde süreklilik önemlidir ve tutarlı olmalıdır.</a:t>
            </a:r>
          </a:p>
          <a:p>
            <a:pPr algn="just"/>
            <a:r>
              <a:rPr lang="tr-TR" sz="1800" dirty="0">
                <a:solidFill>
                  <a:srgbClr val="C00000"/>
                </a:solidFill>
              </a:rPr>
              <a:t>3. En az stok: </a:t>
            </a:r>
            <a:r>
              <a:rPr lang="tr-TR" sz="1800" dirty="0"/>
              <a:t>Stok maliyettir ve en az düzeyde tutulmalıdır.</a:t>
            </a:r>
          </a:p>
          <a:p>
            <a:pPr algn="just"/>
            <a:r>
              <a:rPr lang="tr-TR" sz="1800" dirty="0">
                <a:solidFill>
                  <a:srgbClr val="C00000"/>
                </a:solidFill>
              </a:rPr>
              <a:t>4. Taşımaların birleştirilmesi (konsolidasyon): </a:t>
            </a:r>
            <a:r>
              <a:rPr lang="tr-TR" sz="1800" dirty="0"/>
              <a:t>Taşıma maliyetleri; birçok küçük teslimatın birleştirilmesinin yanı sıra mümkün olduğu kadar büyük kapasiteli ve tam dolu araçlarla taşımacılık yapılarak ve geri dönüş yükü bulunarak azaltılabilir. İleride de göreceğimiz gibi bu amaç her zaman olası değildir. Bazı hallerde diğer amaçlar ön plana geçebilmektedir.</a:t>
            </a:r>
          </a:p>
          <a:p>
            <a:pPr algn="just"/>
            <a:r>
              <a:rPr lang="tr-TR" sz="1800" dirty="0">
                <a:solidFill>
                  <a:srgbClr val="C00000"/>
                </a:solidFill>
              </a:rPr>
              <a:t>5. Kalite: </a:t>
            </a:r>
            <a:r>
              <a:rPr lang="tr-TR" sz="1800" dirty="0"/>
              <a:t>Günümüzde sadece taşınan ürünlerin kaliteli olması yeterli olmamaktadır. Lojistik hizmetlerinde de kalite standartları tanımlanmalı ve uyulmalıdır.</a:t>
            </a:r>
          </a:p>
          <a:p>
            <a:pPr algn="just"/>
            <a:r>
              <a:rPr lang="tr-TR" sz="1800" dirty="0">
                <a:solidFill>
                  <a:srgbClr val="C00000"/>
                </a:solidFill>
              </a:rPr>
              <a:t>6. Yaşam çevrim desteği: </a:t>
            </a:r>
            <a:r>
              <a:rPr lang="tr-TR" sz="1800" dirty="0"/>
              <a:t>Lojistik sadece ürünün teslimatını içermez, aynı zamanda geri dönen malları da içerir. Geri dönen mallar; sezon sonu, kusurlu, raf ömrü dolması vd. nedenlerden oluşan iade ürünlerin dönüşü, ambalaj malzemeleri ve ürünlerin (hurdaların) yeniden değerlendirilmesi (geri kazanımı) nedeniyle olabilir.</a:t>
            </a:r>
          </a:p>
          <a:p>
            <a:pPr algn="just"/>
            <a:endParaRPr lang="tr-TR" sz="1800" dirty="0"/>
          </a:p>
          <a:p>
            <a:pPr algn="just"/>
            <a:endParaRPr lang="tr-TR" sz="1800" dirty="0"/>
          </a:p>
          <a:p>
            <a:pPr algn="just"/>
            <a:endParaRPr lang="tr-TR" sz="1800" dirty="0"/>
          </a:p>
          <a:p>
            <a:endParaRPr lang="tr-TR" sz="1800" dirty="0"/>
          </a:p>
        </p:txBody>
      </p:sp>
      <p:sp>
        <p:nvSpPr>
          <p:cNvPr id="5" name="Dikdörtgen 4">
            <a:extLst>
              <a:ext uri="{FF2B5EF4-FFF2-40B4-BE49-F238E27FC236}">
                <a16:creationId xmlns:a16="http://schemas.microsoft.com/office/drawing/2014/main" id="{5CACE4A9-41C1-2250-103C-59ADF14F9550}"/>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4AEA21B3-56AB-9D75-965D-3F93F0C3591B}"/>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5281F6D2-B76C-CB12-4ABA-5023D3D92AE1}"/>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E57D7DF5-5410-D5CB-92C7-BA3BD2F15726}"/>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22B2B7F-54D9-9364-4E5D-A44FFE54F32E}"/>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85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C814D-8EC1-A266-884D-0AA80771A22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6BE5A75-2E76-83B4-A566-DAE6A776C195}"/>
              </a:ext>
            </a:extLst>
          </p:cNvPr>
          <p:cNvSpPr>
            <a:spLocks noGrp="1"/>
          </p:cNvSpPr>
          <p:nvPr>
            <p:ph type="title"/>
          </p:nvPr>
        </p:nvSpPr>
        <p:spPr>
          <a:xfrm>
            <a:off x="2311400" y="1460500"/>
            <a:ext cx="7505700" cy="530225"/>
          </a:xfrm>
        </p:spPr>
        <p:txBody>
          <a:bodyPr>
            <a:normAutofit fontScale="90000"/>
          </a:bodyPr>
          <a:lstStyle/>
          <a:p>
            <a:r>
              <a:rPr lang="tr-TR" sz="3200" b="1" dirty="0">
                <a:solidFill>
                  <a:srgbClr val="FF0000"/>
                </a:solidFill>
              </a:rPr>
              <a:t>Örnek olarak;</a:t>
            </a:r>
            <a:endParaRPr lang="tr-TR" dirty="0"/>
          </a:p>
        </p:txBody>
      </p:sp>
      <p:sp>
        <p:nvSpPr>
          <p:cNvPr id="4" name="Metin Yer Tutucusu 3">
            <a:extLst>
              <a:ext uri="{FF2B5EF4-FFF2-40B4-BE49-F238E27FC236}">
                <a16:creationId xmlns:a16="http://schemas.microsoft.com/office/drawing/2014/main" id="{C3DBA2F9-FD61-4BDA-2CFC-65F6C30D1EEC}"/>
              </a:ext>
            </a:extLst>
          </p:cNvPr>
          <p:cNvSpPr>
            <a:spLocks noGrp="1"/>
          </p:cNvSpPr>
          <p:nvPr>
            <p:ph type="body" sz="half" idx="2"/>
          </p:nvPr>
        </p:nvSpPr>
        <p:spPr>
          <a:xfrm>
            <a:off x="901699" y="2184400"/>
            <a:ext cx="10591962" cy="3858732"/>
          </a:xfrm>
        </p:spPr>
        <p:txBody>
          <a:bodyPr>
            <a:normAutofit/>
          </a:bodyPr>
          <a:lstStyle/>
          <a:p>
            <a:pPr marL="285750" indent="-285750" algn="just">
              <a:buFont typeface="Arial" panose="020B0604020202020204" pitchFamily="34" charset="0"/>
              <a:buChar char="•"/>
            </a:pPr>
            <a:r>
              <a:rPr lang="tr-TR" sz="1800" dirty="0"/>
              <a:t>Bazı durumlarda ürün kalitesinin ulaşılabilecek bir sınırı olabilir, fakat lojistik buna daha da değer katan bir faaliyettir. Örneğin pizza işini düşünün. Pizza ürününün en iyi kalite düzeyi hemen hemen belirlidir. Pizza restoranlarının geçmişte kullanmadığı ama bugün kullandığı hizmet eve teslimattır. Bu işletmeler ürünlerini en yüksek kalite standartları ile üretirken, yarışta yer edinmek için ek bir hizmete gerek olduğunu anlamışlardır. Bu hizmet siparişin zamanında ve istenilen noktaya teslimatı yani lojistiğidir.</a:t>
            </a:r>
          </a:p>
        </p:txBody>
      </p:sp>
      <p:sp>
        <p:nvSpPr>
          <p:cNvPr id="5" name="Dikdörtgen 4">
            <a:extLst>
              <a:ext uri="{FF2B5EF4-FFF2-40B4-BE49-F238E27FC236}">
                <a16:creationId xmlns:a16="http://schemas.microsoft.com/office/drawing/2014/main" id="{FD1A710F-2B9C-97DB-E5DB-A475C52EDF2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13F858F4-11AF-93DD-86CC-894107D8B491}"/>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E3D3BE7A-8D79-3D38-C3D9-BE57AC4A80CE}"/>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9B2AD01-A7A2-E536-844B-EFF8E605C411}"/>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B1D293A-203A-94DD-1820-3D92450F7C1C}"/>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243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93E22-A9D7-6BBC-E1D5-66F8E11793A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5535CBC-A31B-FA9C-3C6D-B1CBED4E3F52}"/>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Prensipleri</a:t>
            </a:r>
          </a:p>
        </p:txBody>
      </p:sp>
      <p:sp>
        <p:nvSpPr>
          <p:cNvPr id="4" name="Metin Yer Tutucusu 3">
            <a:extLst>
              <a:ext uri="{FF2B5EF4-FFF2-40B4-BE49-F238E27FC236}">
                <a16:creationId xmlns:a16="http://schemas.microsoft.com/office/drawing/2014/main" id="{2017984D-D631-3102-6BA8-2B0485ACA847}"/>
              </a:ext>
            </a:extLst>
          </p:cNvPr>
          <p:cNvSpPr>
            <a:spLocks noGrp="1"/>
          </p:cNvSpPr>
          <p:nvPr>
            <p:ph type="body" sz="half" idx="2"/>
          </p:nvPr>
        </p:nvSpPr>
        <p:spPr>
          <a:xfrm>
            <a:off x="901699" y="2184400"/>
            <a:ext cx="10591962" cy="1708724"/>
          </a:xfrm>
        </p:spPr>
        <p:txBody>
          <a:bodyPr>
            <a:normAutofit/>
          </a:bodyPr>
          <a:lstStyle/>
          <a:p>
            <a:pPr marL="0" indent="0" algn="just">
              <a:buNone/>
            </a:pPr>
            <a:r>
              <a:rPr lang="tr-TR" sz="1800" b="1" u="sng" dirty="0">
                <a:solidFill>
                  <a:srgbClr val="FF0000"/>
                </a:solidFill>
                <a:ea typeface="Roboto Condensed Light" panose="020B0604020202020204" charset="0"/>
              </a:rPr>
              <a:t>A. STANDARTLIK: </a:t>
            </a:r>
            <a:r>
              <a:rPr lang="tr-TR" sz="1800" dirty="0">
                <a:ea typeface="Roboto Condensed Light" panose="020B0604020202020204" charset="0"/>
              </a:rPr>
              <a:t>Desteklenen sistemlerde kullanılan </a:t>
            </a:r>
            <a:r>
              <a:rPr lang="tr-TR" sz="1800" b="1" u="sng" dirty="0">
                <a:ea typeface="Roboto Condensed Light" panose="020B0604020202020204" charset="0"/>
              </a:rPr>
              <a:t>lojistik hizmetlerin</a:t>
            </a:r>
            <a:r>
              <a:rPr lang="tr-TR" sz="1800" dirty="0">
                <a:ea typeface="Roboto Condensed Light" panose="020B0604020202020204" charset="0"/>
              </a:rPr>
              <a:t> </a:t>
            </a:r>
            <a:r>
              <a:rPr lang="tr-TR" sz="1800" b="1" u="sng" dirty="0">
                <a:ea typeface="Roboto Condensed Light" panose="020B0604020202020204" charset="0"/>
              </a:rPr>
              <a:t>standart </a:t>
            </a:r>
            <a:r>
              <a:rPr lang="tr-TR" sz="1800" dirty="0">
                <a:ea typeface="Roboto Condensed Light" panose="020B0604020202020204" charset="0"/>
              </a:rPr>
              <a:t>olması önemlidir. </a:t>
            </a:r>
          </a:p>
          <a:p>
            <a:pPr marL="0" indent="0" algn="just">
              <a:buNone/>
            </a:pPr>
            <a:r>
              <a:rPr lang="tr-TR" sz="1800" b="1" u="sng" dirty="0">
                <a:ea typeface="Roboto Condensed Light" panose="020B0604020202020204" charset="0"/>
              </a:rPr>
              <a:t>Malzemede</a:t>
            </a:r>
            <a:r>
              <a:rPr lang="tr-TR" sz="1800" dirty="0">
                <a:ea typeface="Roboto Condensed Light" panose="020B0604020202020204" charset="0"/>
              </a:rPr>
              <a:t>, </a:t>
            </a:r>
            <a:r>
              <a:rPr lang="tr-TR" sz="1800" b="1" u="sng" dirty="0">
                <a:ea typeface="Roboto Condensed Light" panose="020B0604020202020204" charset="0"/>
              </a:rPr>
              <a:t>hizmetlerde</a:t>
            </a:r>
            <a:r>
              <a:rPr lang="tr-TR" sz="1800" dirty="0">
                <a:ea typeface="Roboto Condensed Light" panose="020B0604020202020204" charset="0"/>
              </a:rPr>
              <a:t> ve </a:t>
            </a:r>
            <a:r>
              <a:rPr lang="tr-TR" sz="1800" b="1" u="sng" dirty="0">
                <a:ea typeface="Roboto Condensed Light" panose="020B0604020202020204" charset="0"/>
              </a:rPr>
              <a:t>usullerde</a:t>
            </a:r>
            <a:r>
              <a:rPr lang="tr-TR" sz="1800" dirty="0">
                <a:ea typeface="Roboto Condensed Light" panose="020B0604020202020204" charset="0"/>
              </a:rPr>
              <a:t> </a:t>
            </a:r>
            <a:r>
              <a:rPr lang="tr-TR" sz="1800" b="1" u="sng" dirty="0">
                <a:ea typeface="Roboto Condensed Light" panose="020B0604020202020204" charset="0"/>
              </a:rPr>
              <a:t>standartlık</a:t>
            </a:r>
            <a:r>
              <a:rPr lang="tr-TR" sz="1800" dirty="0">
                <a:ea typeface="Roboto Condensed Light" panose="020B0604020202020204" charset="0"/>
              </a:rPr>
              <a:t> sağlanmalıdır. </a:t>
            </a:r>
          </a:p>
          <a:p>
            <a:pPr marL="0" indent="0" algn="just">
              <a:buNone/>
            </a:pPr>
            <a:r>
              <a:rPr lang="tr-TR" sz="1800" dirty="0">
                <a:ea typeface="Roboto Condensed Light" panose="020B0604020202020204" charset="0"/>
              </a:rPr>
              <a:t>Lojistikle ilgili uygulamalarda </a:t>
            </a:r>
            <a:r>
              <a:rPr lang="tr-TR" sz="1800" b="1" u="sng" dirty="0">
                <a:ea typeface="Roboto Condensed Light" panose="020B0604020202020204" charset="0"/>
              </a:rPr>
              <a:t>uluslararası standartların kullanılması önemli</a:t>
            </a:r>
            <a:r>
              <a:rPr lang="tr-TR" sz="1800" dirty="0">
                <a:ea typeface="Roboto Condensed Light" panose="020B0604020202020204" charset="0"/>
              </a:rPr>
              <a:t>dir. </a:t>
            </a:r>
          </a:p>
          <a:p>
            <a:pPr marL="0" indent="0" algn="just">
              <a:buNone/>
            </a:pPr>
            <a:r>
              <a:rPr lang="tr-TR" sz="1800" b="1" u="sng" dirty="0">
                <a:ea typeface="Roboto Condensed Light" panose="020B0604020202020204" charset="0"/>
              </a:rPr>
              <a:t>Demir yolları</a:t>
            </a:r>
            <a:r>
              <a:rPr lang="tr-TR" sz="1800" dirty="0">
                <a:ea typeface="Roboto Condensed Light" panose="020B0604020202020204" charset="0"/>
              </a:rPr>
              <a:t>, </a:t>
            </a:r>
            <a:r>
              <a:rPr lang="tr-TR" sz="1800" b="1" u="sng" dirty="0">
                <a:ea typeface="Roboto Condensed Light" panose="020B0604020202020204" charset="0"/>
              </a:rPr>
              <a:t>konteynerler</a:t>
            </a:r>
            <a:r>
              <a:rPr lang="tr-TR" sz="1800" dirty="0">
                <a:ea typeface="Roboto Condensed Light" panose="020B0604020202020204" charset="0"/>
              </a:rPr>
              <a:t>, </a:t>
            </a:r>
            <a:r>
              <a:rPr lang="tr-TR" sz="1800" b="1" u="sng" dirty="0">
                <a:ea typeface="Roboto Condensed Light" panose="020B0604020202020204" charset="0"/>
              </a:rPr>
              <a:t>elleçleme ekipmanı</a:t>
            </a:r>
            <a:r>
              <a:rPr lang="tr-TR" sz="1800" dirty="0">
                <a:ea typeface="Roboto Condensed Light" panose="020B0604020202020204" charset="0"/>
              </a:rPr>
              <a:t>, </a:t>
            </a:r>
            <a:r>
              <a:rPr lang="tr-TR" sz="1800" b="1" u="sng" dirty="0">
                <a:ea typeface="Roboto Condensed Light" panose="020B0604020202020204" charset="0"/>
              </a:rPr>
              <a:t>bilişim teknolojisi</a:t>
            </a:r>
            <a:r>
              <a:rPr lang="tr-TR" sz="1800" dirty="0">
                <a:ea typeface="Roboto Condensed Light" panose="020B0604020202020204" charset="0"/>
              </a:rPr>
              <a:t> gibi temel lojistik unsurların </a:t>
            </a:r>
            <a:r>
              <a:rPr lang="tr-TR" sz="1800" b="1" u="sng" dirty="0">
                <a:ea typeface="Roboto Condensed Light" panose="020B0604020202020204" charset="0"/>
              </a:rPr>
              <a:t>standart olması</a:t>
            </a:r>
            <a:r>
              <a:rPr lang="tr-TR" sz="1800" dirty="0">
                <a:ea typeface="Roboto Condensed Light" panose="020B0604020202020204" charset="0"/>
              </a:rPr>
              <a:t> </a:t>
            </a:r>
            <a:r>
              <a:rPr lang="tr-TR" sz="1800" b="1" u="sng" dirty="0">
                <a:ea typeface="Roboto Condensed Light" panose="020B0604020202020204" charset="0"/>
              </a:rPr>
              <a:t>küreselleşme sürecindeki</a:t>
            </a:r>
            <a:r>
              <a:rPr lang="tr-TR" sz="1800" dirty="0">
                <a:ea typeface="Roboto Condensed Light" panose="020B0604020202020204" charset="0"/>
              </a:rPr>
              <a:t> </a:t>
            </a:r>
            <a:r>
              <a:rPr lang="tr-TR" sz="1800" b="1" u="sng" dirty="0">
                <a:ea typeface="Roboto Condensed Light" panose="020B0604020202020204" charset="0"/>
              </a:rPr>
              <a:t>lojistik firmalar</a:t>
            </a:r>
            <a:r>
              <a:rPr lang="tr-TR" sz="1800" dirty="0">
                <a:ea typeface="Roboto Condensed Light" panose="020B0604020202020204" charset="0"/>
              </a:rPr>
              <a:t> </a:t>
            </a:r>
            <a:r>
              <a:rPr lang="tr-TR" sz="1800" b="1" u="sng" dirty="0">
                <a:ea typeface="Roboto Condensed Light" panose="020B0604020202020204" charset="0"/>
              </a:rPr>
              <a:t>için önem</a:t>
            </a:r>
            <a:r>
              <a:rPr lang="tr-TR" sz="1800" dirty="0">
                <a:ea typeface="Roboto Condensed Light" panose="020B0604020202020204" charset="0"/>
              </a:rPr>
              <a:t> taşımaktadır.</a:t>
            </a:r>
          </a:p>
          <a:p>
            <a:endParaRPr lang="tr-TR" sz="1800" dirty="0"/>
          </a:p>
        </p:txBody>
      </p:sp>
      <p:sp>
        <p:nvSpPr>
          <p:cNvPr id="5" name="Dikdörtgen 4">
            <a:extLst>
              <a:ext uri="{FF2B5EF4-FFF2-40B4-BE49-F238E27FC236}">
                <a16:creationId xmlns:a16="http://schemas.microsoft.com/office/drawing/2014/main" id="{854CF752-4B82-27F8-9FB0-CF293BD54726}"/>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7C1E55B9-EAEE-C5C9-5080-1319F81B8E8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C749470-3675-8B3A-AD37-3533D29A0EEB}"/>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C03D7D6-46E7-1BA7-E527-3F0C53E62A2A}"/>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9E34BD2-7208-794F-D0B7-5760AEE84B6B}"/>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2506787F-6E9E-0D31-BC58-01386E491B9F}"/>
              </a:ext>
            </a:extLst>
          </p:cNvPr>
          <p:cNvPicPr>
            <a:picLocks noChangeAspect="1"/>
          </p:cNvPicPr>
          <p:nvPr/>
        </p:nvPicPr>
        <p:blipFill rotWithShape="1">
          <a:blip r:embed="rId3"/>
          <a:srcRect l="66569" t="20007" r="8896" b="50972"/>
          <a:stretch/>
        </p:blipFill>
        <p:spPr>
          <a:xfrm>
            <a:off x="3951284" y="4058666"/>
            <a:ext cx="2920471" cy="1943103"/>
          </a:xfrm>
          <a:prstGeom prst="rect">
            <a:avLst/>
          </a:prstGeom>
        </p:spPr>
      </p:pic>
      <p:pic>
        <p:nvPicPr>
          <p:cNvPr id="6" name="Resim 5">
            <a:extLst>
              <a:ext uri="{FF2B5EF4-FFF2-40B4-BE49-F238E27FC236}">
                <a16:creationId xmlns:a16="http://schemas.microsoft.com/office/drawing/2014/main" id="{962942A4-1A13-2E8E-5BA0-0585F83EE5DD}"/>
              </a:ext>
            </a:extLst>
          </p:cNvPr>
          <p:cNvPicPr>
            <a:picLocks noChangeAspect="1"/>
          </p:cNvPicPr>
          <p:nvPr/>
        </p:nvPicPr>
        <p:blipFill rotWithShape="1">
          <a:blip r:embed="rId4"/>
          <a:srcRect l="17402" t="35666" r="42073" b="18813"/>
          <a:stretch/>
        </p:blipFill>
        <p:spPr>
          <a:xfrm>
            <a:off x="7716981" y="3893124"/>
            <a:ext cx="3776679" cy="2319038"/>
          </a:xfrm>
          <a:prstGeom prst="rect">
            <a:avLst/>
          </a:prstGeom>
        </p:spPr>
      </p:pic>
    </p:spTree>
    <p:extLst>
      <p:ext uri="{BB962C8B-B14F-4D97-AF65-F5344CB8AC3E}">
        <p14:creationId xmlns:p14="http://schemas.microsoft.com/office/powerpoint/2010/main" val="1865478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286F0-3BBC-6FEA-FDA3-8BFBA55A511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C52EFB8-0EFB-B4D3-1E87-EAB47A445FF7}"/>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Prensipleri</a:t>
            </a:r>
          </a:p>
        </p:txBody>
      </p:sp>
      <p:sp>
        <p:nvSpPr>
          <p:cNvPr id="4" name="Metin Yer Tutucusu 3">
            <a:extLst>
              <a:ext uri="{FF2B5EF4-FFF2-40B4-BE49-F238E27FC236}">
                <a16:creationId xmlns:a16="http://schemas.microsoft.com/office/drawing/2014/main" id="{3D46C81C-FCE7-D7E9-9311-F7F1BD739705}"/>
              </a:ext>
            </a:extLst>
          </p:cNvPr>
          <p:cNvSpPr>
            <a:spLocks noGrp="1"/>
          </p:cNvSpPr>
          <p:nvPr>
            <p:ph type="body" sz="half" idx="2"/>
          </p:nvPr>
        </p:nvSpPr>
        <p:spPr>
          <a:xfrm>
            <a:off x="901699" y="2184400"/>
            <a:ext cx="10591962" cy="1376214"/>
          </a:xfrm>
        </p:spPr>
        <p:txBody>
          <a:bodyPr>
            <a:normAutofit/>
          </a:bodyPr>
          <a:lstStyle/>
          <a:p>
            <a:pPr marL="0" indent="0" algn="just">
              <a:buNone/>
            </a:pPr>
            <a:r>
              <a:rPr lang="tr-TR" sz="1800" b="1" u="sng" dirty="0">
                <a:solidFill>
                  <a:srgbClr val="FF0000"/>
                </a:solidFill>
                <a:ea typeface="Roboto Condensed Light" panose="020B0604020202020204" charset="0"/>
              </a:rPr>
              <a:t>B. EKONOMİK OLMA:</a:t>
            </a:r>
            <a:r>
              <a:rPr lang="tr-TR" sz="1800" dirty="0">
                <a:solidFill>
                  <a:srgbClr val="FF0000"/>
                </a:solidFill>
                <a:ea typeface="Roboto Condensed Light" panose="020B0604020202020204" charset="0"/>
              </a:rPr>
              <a:t> </a:t>
            </a:r>
            <a:r>
              <a:rPr lang="tr-TR" sz="1800" dirty="0">
                <a:ea typeface="Roboto Condensed Light" panose="020B0604020202020204" charset="0"/>
              </a:rPr>
              <a:t>Ekonomide ifade edildiği gibi </a:t>
            </a:r>
            <a:r>
              <a:rPr lang="tr-TR" sz="1800" b="1" u="sng" dirty="0">
                <a:ea typeface="Roboto Condensed Light" panose="020B0604020202020204" charset="0"/>
              </a:rPr>
              <a:t>kaynaklar kıt</a:t>
            </a:r>
            <a:r>
              <a:rPr lang="tr-TR" sz="1800" dirty="0">
                <a:ea typeface="Roboto Condensed Light" panose="020B0604020202020204" charset="0"/>
              </a:rPr>
              <a:t> </a:t>
            </a:r>
            <a:r>
              <a:rPr lang="tr-TR" sz="1800" b="1" u="sng" dirty="0">
                <a:ea typeface="Roboto Condensed Light" panose="020B0604020202020204" charset="0"/>
              </a:rPr>
              <a:t>ihtiyaçlar sonsuz</a:t>
            </a:r>
            <a:r>
              <a:rPr lang="tr-TR" sz="1800" dirty="0">
                <a:ea typeface="Roboto Condensed Light" panose="020B0604020202020204" charset="0"/>
              </a:rPr>
              <a:t>dur. </a:t>
            </a:r>
          </a:p>
          <a:p>
            <a:pPr marL="0" indent="0" algn="just">
              <a:buNone/>
            </a:pPr>
            <a:r>
              <a:rPr lang="tr-TR" sz="1800" b="1" u="sng" dirty="0">
                <a:ea typeface="Roboto Condensed Light" panose="020B0604020202020204" charset="0"/>
              </a:rPr>
              <a:t>Ekonomi prensibi</a:t>
            </a:r>
            <a:r>
              <a:rPr lang="tr-TR" sz="1800" dirty="0">
                <a:ea typeface="Roboto Condensed Light" panose="020B0604020202020204" charset="0"/>
              </a:rPr>
              <a:t> </a:t>
            </a:r>
            <a:r>
              <a:rPr lang="tr-TR" sz="1800" b="1" u="sng" dirty="0">
                <a:ea typeface="Roboto Condensed Light" panose="020B0604020202020204" charset="0"/>
              </a:rPr>
              <a:t>en az maliyetle</a:t>
            </a:r>
            <a:r>
              <a:rPr lang="tr-TR" sz="1800" dirty="0">
                <a:ea typeface="Roboto Condensed Light" panose="020B0604020202020204" charset="0"/>
              </a:rPr>
              <a:t> </a:t>
            </a:r>
            <a:r>
              <a:rPr lang="tr-TR" sz="1800" b="1" u="sng" dirty="0">
                <a:ea typeface="Roboto Condensed Light" panose="020B0604020202020204" charset="0"/>
              </a:rPr>
              <a:t>etkin bir şekilde</a:t>
            </a:r>
            <a:r>
              <a:rPr lang="tr-TR" sz="1800" dirty="0">
                <a:ea typeface="Roboto Condensed Light" panose="020B0604020202020204" charset="0"/>
              </a:rPr>
              <a:t> </a:t>
            </a:r>
            <a:r>
              <a:rPr lang="tr-TR" sz="1800" b="1" u="sng" dirty="0">
                <a:ea typeface="Roboto Condensed Light" panose="020B0604020202020204" charset="0"/>
              </a:rPr>
              <a:t>lojistik desteğin sağlanması</a:t>
            </a:r>
            <a:r>
              <a:rPr lang="tr-TR" sz="1800" dirty="0">
                <a:ea typeface="Roboto Condensed Light" panose="020B0604020202020204" charset="0"/>
              </a:rPr>
              <a:t>dır.</a:t>
            </a:r>
          </a:p>
          <a:p>
            <a:pPr marL="0" indent="0" algn="just">
              <a:buNone/>
            </a:pPr>
            <a:r>
              <a:rPr lang="tr-TR" sz="1800" b="1" u="sng" dirty="0">
                <a:ea typeface="Roboto Condensed Light" panose="020B0604020202020204" charset="0"/>
              </a:rPr>
              <a:t>Kaynakların tahsis edilmesi</a:t>
            </a:r>
            <a:r>
              <a:rPr lang="tr-TR" sz="1800" dirty="0">
                <a:ea typeface="Roboto Condensed Light" panose="020B0604020202020204" charset="0"/>
              </a:rPr>
              <a:t> ve </a:t>
            </a:r>
            <a:r>
              <a:rPr lang="tr-TR" sz="1800" b="1" u="sng" dirty="0">
                <a:ea typeface="Roboto Condensed Light" panose="020B0604020202020204" charset="0"/>
              </a:rPr>
              <a:t>önceliklerin belirlenmesinde</a:t>
            </a:r>
            <a:r>
              <a:rPr lang="tr-TR" sz="1800" dirty="0">
                <a:ea typeface="Roboto Condensed Light" panose="020B0604020202020204" charset="0"/>
              </a:rPr>
              <a:t> </a:t>
            </a:r>
            <a:r>
              <a:rPr lang="tr-TR" sz="1800" b="1" u="sng" dirty="0">
                <a:ea typeface="Roboto Condensed Light" panose="020B0604020202020204" charset="0"/>
              </a:rPr>
              <a:t>maliyet</a:t>
            </a:r>
            <a:r>
              <a:rPr lang="tr-TR" sz="1800" dirty="0">
                <a:ea typeface="Roboto Condensed Light" panose="020B0604020202020204" charset="0"/>
              </a:rPr>
              <a:t> ve </a:t>
            </a:r>
            <a:r>
              <a:rPr lang="tr-TR" sz="1800" b="1" u="sng" dirty="0">
                <a:ea typeface="Roboto Condensed Light" panose="020B0604020202020204" charset="0"/>
              </a:rPr>
              <a:t>zaman kavramlarına dikkat edilmeli</a:t>
            </a:r>
            <a:r>
              <a:rPr lang="tr-TR" sz="1800" dirty="0">
                <a:ea typeface="Roboto Condensed Light" panose="020B0604020202020204" charset="0"/>
              </a:rPr>
              <a:t>dir.</a:t>
            </a:r>
          </a:p>
          <a:p>
            <a:pPr marL="0" indent="0" algn="just">
              <a:buNone/>
            </a:pPr>
            <a:endParaRPr lang="tr-TR" sz="1800" dirty="0">
              <a:ea typeface="Roboto Condensed Light" panose="020B0604020202020204" charset="0"/>
            </a:endParaRPr>
          </a:p>
          <a:p>
            <a:endParaRPr lang="tr-TR" sz="1800" dirty="0"/>
          </a:p>
        </p:txBody>
      </p:sp>
      <p:sp>
        <p:nvSpPr>
          <p:cNvPr id="5" name="Dikdörtgen 4">
            <a:extLst>
              <a:ext uri="{FF2B5EF4-FFF2-40B4-BE49-F238E27FC236}">
                <a16:creationId xmlns:a16="http://schemas.microsoft.com/office/drawing/2014/main" id="{B6888DE3-30E0-5ED6-71F4-2B45FFC0E384}"/>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199FF62D-DDDC-3202-D763-4C79A9E3CE53}"/>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D5DA0A0B-761A-A3CE-0625-51B2E41C432B}"/>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59AB0AE-888F-70AD-3BFB-20D315E07FAB}"/>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E20B12C6-0EEB-6C35-3872-F08941F2E46B}"/>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5EC539F5-1F85-CB17-3951-41CA2F189ED4}"/>
              </a:ext>
            </a:extLst>
          </p:cNvPr>
          <p:cNvPicPr>
            <a:picLocks noChangeAspect="1"/>
          </p:cNvPicPr>
          <p:nvPr/>
        </p:nvPicPr>
        <p:blipFill rotWithShape="1">
          <a:blip r:embed="rId3"/>
          <a:srcRect l="57551" t="36278" r="9219" b="31486"/>
          <a:stretch/>
        </p:blipFill>
        <p:spPr>
          <a:xfrm>
            <a:off x="3957828" y="3560614"/>
            <a:ext cx="4212843" cy="2298860"/>
          </a:xfrm>
          <a:prstGeom prst="rect">
            <a:avLst/>
          </a:prstGeom>
        </p:spPr>
      </p:pic>
    </p:spTree>
    <p:extLst>
      <p:ext uri="{BB962C8B-B14F-4D97-AF65-F5344CB8AC3E}">
        <p14:creationId xmlns:p14="http://schemas.microsoft.com/office/powerpoint/2010/main" val="944789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3665B-9A2C-DF8A-09EB-1F0CF0C083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003AD3B-9A7A-3080-F651-7782768EC397}"/>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Prensipleri</a:t>
            </a:r>
          </a:p>
        </p:txBody>
      </p:sp>
      <p:sp>
        <p:nvSpPr>
          <p:cNvPr id="4" name="Metin Yer Tutucusu 3">
            <a:extLst>
              <a:ext uri="{FF2B5EF4-FFF2-40B4-BE49-F238E27FC236}">
                <a16:creationId xmlns:a16="http://schemas.microsoft.com/office/drawing/2014/main" id="{BB3E1239-4610-0910-B8A0-A5804557CD25}"/>
              </a:ext>
            </a:extLst>
          </p:cNvPr>
          <p:cNvSpPr>
            <a:spLocks noGrp="1"/>
          </p:cNvSpPr>
          <p:nvPr>
            <p:ph type="body" sz="half" idx="2"/>
          </p:nvPr>
        </p:nvSpPr>
        <p:spPr>
          <a:xfrm>
            <a:off x="901699" y="2184400"/>
            <a:ext cx="10591962" cy="1348509"/>
          </a:xfrm>
        </p:spPr>
        <p:txBody>
          <a:bodyPr>
            <a:normAutofit/>
          </a:bodyPr>
          <a:lstStyle/>
          <a:p>
            <a:pPr marL="0" indent="0" algn="just">
              <a:buNone/>
            </a:pPr>
            <a:r>
              <a:rPr lang="tr-TR" sz="1800" b="1" u="sng" dirty="0">
                <a:solidFill>
                  <a:srgbClr val="FF0000"/>
                </a:solidFill>
                <a:ea typeface="Roboto Condensed Light" panose="020B0604020202020204" charset="0"/>
              </a:rPr>
              <a:t>C.YETERLİLİK:</a:t>
            </a:r>
            <a:r>
              <a:rPr lang="tr-TR" sz="1800" dirty="0">
                <a:solidFill>
                  <a:srgbClr val="FF0000"/>
                </a:solidFill>
                <a:ea typeface="Roboto Condensed Light" panose="020B0604020202020204" charset="0"/>
              </a:rPr>
              <a:t> </a:t>
            </a:r>
            <a:r>
              <a:rPr lang="tr-TR" sz="1800" b="1" u="sng" dirty="0">
                <a:ea typeface="Roboto Condensed Light" panose="020B0604020202020204" charset="0"/>
              </a:rPr>
              <a:t>Yeterli desteğin sağlanamaması</a:t>
            </a:r>
            <a:r>
              <a:rPr lang="tr-TR" sz="1800" dirty="0">
                <a:ea typeface="Roboto Condensed Light" panose="020B0604020202020204" charset="0"/>
              </a:rPr>
              <a:t> </a:t>
            </a:r>
            <a:r>
              <a:rPr lang="tr-TR" sz="1800" b="1" u="sng" dirty="0">
                <a:ea typeface="Roboto Condensed Light" panose="020B0604020202020204" charset="0"/>
              </a:rPr>
              <a:t>lojistik operasyonlar için hayati öneme</a:t>
            </a:r>
            <a:r>
              <a:rPr lang="tr-TR" sz="1800" dirty="0">
                <a:ea typeface="Roboto Condensed Light" panose="020B0604020202020204" charset="0"/>
              </a:rPr>
              <a:t> </a:t>
            </a:r>
            <a:r>
              <a:rPr lang="tr-TR" sz="1800" b="1" u="sng" dirty="0">
                <a:ea typeface="Roboto Condensed Light" panose="020B0604020202020204" charset="0"/>
              </a:rPr>
              <a:t>sahip</a:t>
            </a:r>
            <a:r>
              <a:rPr lang="tr-TR" sz="1800" dirty="0">
                <a:ea typeface="Roboto Condensed Light" panose="020B0604020202020204" charset="0"/>
              </a:rPr>
              <a:t>tir. </a:t>
            </a:r>
          </a:p>
          <a:p>
            <a:pPr marL="0" indent="0" algn="just">
              <a:buNone/>
            </a:pPr>
            <a:r>
              <a:rPr lang="tr-TR" sz="1800" b="1" u="sng" dirty="0">
                <a:ea typeface="Roboto Condensed Light" panose="020B0604020202020204" charset="0"/>
              </a:rPr>
              <a:t>Lojistik kaynakların</a:t>
            </a:r>
            <a:r>
              <a:rPr lang="tr-TR" sz="1800" b="1" dirty="0">
                <a:ea typeface="Roboto Condensed Light" panose="020B0604020202020204" charset="0"/>
              </a:rPr>
              <a:t> </a:t>
            </a:r>
            <a:r>
              <a:rPr lang="tr-TR" sz="1800" b="1" u="sng" dirty="0">
                <a:ea typeface="Roboto Condensed Light" panose="020B0604020202020204" charset="0"/>
              </a:rPr>
              <a:t>yeterlilik seviyesinde</a:t>
            </a:r>
            <a:r>
              <a:rPr lang="tr-TR" sz="1800" b="1" dirty="0">
                <a:ea typeface="Roboto Condensed Light" panose="020B0604020202020204" charset="0"/>
              </a:rPr>
              <a:t> </a:t>
            </a:r>
            <a:r>
              <a:rPr lang="tr-TR" sz="1800" b="1" u="sng" dirty="0">
                <a:ea typeface="Roboto Condensed Light" panose="020B0604020202020204" charset="0"/>
              </a:rPr>
              <a:t>belli oranlar yakalanmalı</a:t>
            </a:r>
            <a:r>
              <a:rPr lang="tr-TR" sz="1800" dirty="0">
                <a:ea typeface="Roboto Condensed Light" panose="020B0604020202020204" charset="0"/>
              </a:rPr>
              <a:t>dır. </a:t>
            </a:r>
          </a:p>
          <a:p>
            <a:pPr marL="0" indent="0" algn="just">
              <a:buNone/>
            </a:pPr>
            <a:r>
              <a:rPr lang="tr-TR" sz="1800" b="1" u="sng" dirty="0">
                <a:ea typeface="Roboto Condensed Light" panose="020B0604020202020204" charset="0"/>
              </a:rPr>
              <a:t>Yeterlilik prensibinde</a:t>
            </a:r>
            <a:r>
              <a:rPr lang="tr-TR" sz="1800" dirty="0">
                <a:ea typeface="Roboto Condensed Light" panose="020B0604020202020204" charset="0"/>
              </a:rPr>
              <a:t> </a:t>
            </a:r>
            <a:r>
              <a:rPr lang="tr-TR" sz="1800" b="1" u="sng" dirty="0">
                <a:ea typeface="Roboto Condensed Light" panose="020B0604020202020204" charset="0"/>
              </a:rPr>
              <a:t>fazla stok</a:t>
            </a:r>
            <a:r>
              <a:rPr lang="tr-TR" sz="1800" dirty="0">
                <a:ea typeface="Roboto Condensed Light" panose="020B0604020202020204" charset="0"/>
              </a:rPr>
              <a:t> yerine </a:t>
            </a:r>
            <a:r>
              <a:rPr lang="tr-TR" sz="1800" b="1" u="sng" dirty="0">
                <a:ea typeface="Roboto Condensed Light" panose="020B0604020202020204" charset="0"/>
              </a:rPr>
              <a:t>sürdürülebilirlik</a:t>
            </a:r>
            <a:r>
              <a:rPr lang="tr-TR" sz="1800" dirty="0">
                <a:ea typeface="Roboto Condensed Light" panose="020B0604020202020204" charset="0"/>
              </a:rPr>
              <a:t> ve </a:t>
            </a:r>
            <a:r>
              <a:rPr lang="tr-TR" sz="1800" b="1" u="sng" dirty="0">
                <a:ea typeface="Roboto Condensed Light" panose="020B0604020202020204" charset="0"/>
              </a:rPr>
              <a:t>karşılanabilirlik</a:t>
            </a:r>
            <a:r>
              <a:rPr lang="tr-TR" sz="1800" dirty="0">
                <a:ea typeface="Roboto Condensed Light" panose="020B0604020202020204" charset="0"/>
              </a:rPr>
              <a:t> esas alınmalıdır.</a:t>
            </a:r>
          </a:p>
          <a:p>
            <a:endParaRPr lang="tr-TR" sz="1800" dirty="0"/>
          </a:p>
        </p:txBody>
      </p:sp>
      <p:sp>
        <p:nvSpPr>
          <p:cNvPr id="5" name="Dikdörtgen 4">
            <a:extLst>
              <a:ext uri="{FF2B5EF4-FFF2-40B4-BE49-F238E27FC236}">
                <a16:creationId xmlns:a16="http://schemas.microsoft.com/office/drawing/2014/main" id="{0AECFF00-6CF6-C148-6FA4-0F43E39235FD}"/>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1F727349-B03C-84E9-658A-47AE6A4DED3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0E329BDC-0967-623F-28F4-48E924F3134F}"/>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CF2AF19E-0879-ACB8-1FD6-4057B6DF23B5}"/>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1AFCC6A1-04BF-021D-D2C3-10727C87691D}"/>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Mesleki Yeterlilik Belgesi - Sivas İŞGEM">
            <a:extLst>
              <a:ext uri="{FF2B5EF4-FFF2-40B4-BE49-F238E27FC236}">
                <a16:creationId xmlns:a16="http://schemas.microsoft.com/office/drawing/2014/main" id="{7547181E-FC16-D187-670A-2F7ADB748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217" y="3411631"/>
            <a:ext cx="4608256" cy="283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88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2AFC3-72F0-C409-9AE2-99FF05AAE00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FB04B71-05D8-C50B-4BE3-062294CEBED1}"/>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Prensipleri</a:t>
            </a:r>
            <a:endParaRPr lang="tr-TR" dirty="0"/>
          </a:p>
        </p:txBody>
      </p:sp>
      <p:sp>
        <p:nvSpPr>
          <p:cNvPr id="4" name="Metin Yer Tutucusu 3">
            <a:extLst>
              <a:ext uri="{FF2B5EF4-FFF2-40B4-BE49-F238E27FC236}">
                <a16:creationId xmlns:a16="http://schemas.microsoft.com/office/drawing/2014/main" id="{3AFA656B-480F-7005-98A1-942ABFF56E2B}"/>
              </a:ext>
            </a:extLst>
          </p:cNvPr>
          <p:cNvSpPr>
            <a:spLocks noGrp="1"/>
          </p:cNvSpPr>
          <p:nvPr>
            <p:ph type="body" sz="half" idx="2"/>
          </p:nvPr>
        </p:nvSpPr>
        <p:spPr>
          <a:xfrm>
            <a:off x="901699" y="2184400"/>
            <a:ext cx="10591962" cy="1002145"/>
          </a:xfrm>
        </p:spPr>
        <p:txBody>
          <a:bodyPr>
            <a:normAutofit/>
          </a:bodyPr>
          <a:lstStyle/>
          <a:p>
            <a:pPr marL="0" indent="0" algn="just">
              <a:buNone/>
            </a:pPr>
            <a:r>
              <a:rPr lang="tr-TR" sz="1800" b="1" u="sng" dirty="0">
                <a:solidFill>
                  <a:srgbClr val="FF0000"/>
                </a:solidFill>
                <a:ea typeface="Roboto Condensed Light" panose="020B0604020202020204" charset="0"/>
              </a:rPr>
              <a:t>D. ESNEKLİK:</a:t>
            </a:r>
            <a:r>
              <a:rPr lang="tr-TR" sz="1800" dirty="0">
                <a:solidFill>
                  <a:srgbClr val="FF0000"/>
                </a:solidFill>
                <a:ea typeface="Roboto Condensed Light" panose="020B0604020202020204" charset="0"/>
              </a:rPr>
              <a:t> </a:t>
            </a:r>
            <a:r>
              <a:rPr lang="tr-TR" sz="1800" dirty="0">
                <a:ea typeface="Roboto Condensed Light" panose="020B0604020202020204" charset="0"/>
              </a:rPr>
              <a:t>Lojistik teşkilat ve usuller </a:t>
            </a:r>
            <a:r>
              <a:rPr lang="tr-TR" sz="1800" b="1" u="sng" dirty="0">
                <a:ea typeface="Roboto Condensed Light" panose="020B0604020202020204" charset="0"/>
              </a:rPr>
              <a:t>değişen durumlara</a:t>
            </a:r>
            <a:r>
              <a:rPr lang="tr-TR" sz="1800" dirty="0">
                <a:ea typeface="Roboto Condensed Light" panose="020B0604020202020204" charset="0"/>
              </a:rPr>
              <a:t>, </a:t>
            </a:r>
            <a:r>
              <a:rPr lang="tr-TR" sz="1800" b="1" u="sng" dirty="0">
                <a:ea typeface="Roboto Condensed Light" panose="020B0604020202020204" charset="0"/>
              </a:rPr>
              <a:t>görevlere </a:t>
            </a:r>
            <a:r>
              <a:rPr lang="tr-TR" sz="1800" dirty="0">
                <a:ea typeface="Roboto Condensed Light" panose="020B0604020202020204" charset="0"/>
              </a:rPr>
              <a:t>ve </a:t>
            </a:r>
            <a:r>
              <a:rPr lang="tr-TR" sz="1800" b="1" u="sng" dirty="0">
                <a:ea typeface="Roboto Condensed Light" panose="020B0604020202020204" charset="0"/>
              </a:rPr>
              <a:t>kavramlara</a:t>
            </a:r>
            <a:r>
              <a:rPr lang="tr-TR" sz="1800" dirty="0">
                <a:ea typeface="Roboto Condensed Light" panose="020B0604020202020204" charset="0"/>
              </a:rPr>
              <a:t> </a:t>
            </a:r>
            <a:r>
              <a:rPr lang="tr-TR" sz="1800" b="1" u="sng" dirty="0">
                <a:ea typeface="Roboto Condensed Light" panose="020B0604020202020204" charset="0"/>
              </a:rPr>
              <a:t>uyum sağlayabilecek bir yapılanma içinde olmalı</a:t>
            </a:r>
            <a:r>
              <a:rPr lang="tr-TR" sz="1800" dirty="0">
                <a:ea typeface="Roboto Condensed Light" panose="020B0604020202020204" charset="0"/>
              </a:rPr>
              <a:t>dır.</a:t>
            </a:r>
          </a:p>
        </p:txBody>
      </p:sp>
      <p:sp>
        <p:nvSpPr>
          <p:cNvPr id="5" name="Dikdörtgen 4">
            <a:extLst>
              <a:ext uri="{FF2B5EF4-FFF2-40B4-BE49-F238E27FC236}">
                <a16:creationId xmlns:a16="http://schemas.microsoft.com/office/drawing/2014/main" id="{168CDB38-DB9D-BFF0-5785-948C884CE4A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F53E90A3-FFD4-6B4C-ABE4-B49D7F4BAA8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A05C9D52-5642-BD3E-C3DD-8C24AF76FDD1}"/>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26ECD992-8264-30DF-330E-B6AFCDAD5B83}"/>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DFBE3BB4-13C1-1248-3D16-E614A122E3EA}"/>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ERP Yazılımında Esneklik Ne Demektir">
            <a:extLst>
              <a:ext uri="{FF2B5EF4-FFF2-40B4-BE49-F238E27FC236}">
                <a16:creationId xmlns:a16="http://schemas.microsoft.com/office/drawing/2014/main" id="{2A22780B-5407-4E82-39C5-56ED88ACD7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607" y="3290493"/>
            <a:ext cx="4411286" cy="293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338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61110-C52F-9E19-A532-0D01F025D2E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09D5E64-CB78-5E63-E20D-D92BAAA9935A}"/>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Prensipleri</a:t>
            </a:r>
            <a:endParaRPr lang="tr-TR" dirty="0"/>
          </a:p>
        </p:txBody>
      </p:sp>
      <p:sp>
        <p:nvSpPr>
          <p:cNvPr id="4" name="Metin Yer Tutucusu 3">
            <a:extLst>
              <a:ext uri="{FF2B5EF4-FFF2-40B4-BE49-F238E27FC236}">
                <a16:creationId xmlns:a16="http://schemas.microsoft.com/office/drawing/2014/main" id="{202619A7-33DF-E281-C6D0-98A80F84747A}"/>
              </a:ext>
            </a:extLst>
          </p:cNvPr>
          <p:cNvSpPr>
            <a:spLocks noGrp="1"/>
          </p:cNvSpPr>
          <p:nvPr>
            <p:ph type="body" sz="half" idx="2"/>
          </p:nvPr>
        </p:nvSpPr>
        <p:spPr>
          <a:xfrm>
            <a:off x="901699" y="2184400"/>
            <a:ext cx="10591962" cy="1861127"/>
          </a:xfrm>
        </p:spPr>
        <p:txBody>
          <a:bodyPr>
            <a:normAutofit/>
          </a:bodyPr>
          <a:lstStyle/>
          <a:p>
            <a:pPr marL="0" indent="0" algn="just">
              <a:buNone/>
            </a:pPr>
            <a:r>
              <a:rPr lang="tr-TR" sz="1800" b="1" u="sng" dirty="0">
                <a:solidFill>
                  <a:srgbClr val="FF0000"/>
                </a:solidFill>
                <a:ea typeface="Roboto Condensed Light" panose="020B0604020202020204" charset="0"/>
              </a:rPr>
              <a:t>E. SADELİK:</a:t>
            </a:r>
            <a:r>
              <a:rPr lang="tr-TR" sz="1800" dirty="0">
                <a:solidFill>
                  <a:srgbClr val="FF0000"/>
                </a:solidFill>
                <a:ea typeface="Roboto Condensed Light" panose="020B0604020202020204" charset="0"/>
              </a:rPr>
              <a:t> </a:t>
            </a:r>
            <a:r>
              <a:rPr lang="tr-TR" sz="1800" dirty="0">
                <a:ea typeface="Roboto Condensed Light" panose="020B0604020202020204" charset="0"/>
              </a:rPr>
              <a:t>Kompleks oluşumlar yerine </a:t>
            </a:r>
            <a:r>
              <a:rPr lang="tr-TR" sz="1800" b="1" u="sng" dirty="0">
                <a:ea typeface="Roboto Condensed Light" panose="020B0604020202020204" charset="0"/>
              </a:rPr>
              <a:t>hem planlama</a:t>
            </a:r>
            <a:r>
              <a:rPr lang="tr-TR" sz="1800" dirty="0">
                <a:ea typeface="Roboto Condensed Light" panose="020B0604020202020204" charset="0"/>
              </a:rPr>
              <a:t>da </a:t>
            </a:r>
            <a:r>
              <a:rPr lang="tr-TR" sz="1800" b="1" u="sng" dirty="0">
                <a:ea typeface="Roboto Condensed Light" panose="020B0604020202020204" charset="0"/>
              </a:rPr>
              <a:t>hem</a:t>
            </a:r>
            <a:r>
              <a:rPr lang="tr-TR" sz="1800" dirty="0">
                <a:ea typeface="Roboto Condensed Light" panose="020B0604020202020204" charset="0"/>
              </a:rPr>
              <a:t> de </a:t>
            </a:r>
            <a:r>
              <a:rPr lang="tr-TR" sz="1800" b="1" u="sng" dirty="0">
                <a:ea typeface="Roboto Condensed Light" panose="020B0604020202020204" charset="0"/>
              </a:rPr>
              <a:t>uygulamada</a:t>
            </a:r>
            <a:r>
              <a:rPr lang="tr-TR" sz="1800" dirty="0">
                <a:ea typeface="Roboto Condensed Light" panose="020B0604020202020204" charset="0"/>
              </a:rPr>
              <a:t> </a:t>
            </a:r>
            <a:r>
              <a:rPr lang="tr-TR" sz="1800" b="1" u="sng" dirty="0">
                <a:ea typeface="Roboto Condensed Light" panose="020B0604020202020204" charset="0"/>
              </a:rPr>
              <a:t>lojistiğin tüm alanlarında</a:t>
            </a:r>
            <a:r>
              <a:rPr lang="tr-TR" sz="1800" dirty="0">
                <a:ea typeface="Roboto Condensed Light" panose="020B0604020202020204" charset="0"/>
              </a:rPr>
              <a:t> </a:t>
            </a:r>
            <a:r>
              <a:rPr lang="tr-TR" sz="1800" b="1" u="sng" dirty="0">
                <a:ea typeface="Roboto Condensed Light" panose="020B0604020202020204" charset="0"/>
              </a:rPr>
              <a:t>sadelik esas alınmalı</a:t>
            </a:r>
            <a:r>
              <a:rPr lang="tr-TR" sz="1800" dirty="0">
                <a:ea typeface="Roboto Condensed Light" panose="020B0604020202020204" charset="0"/>
              </a:rPr>
              <a:t>dır. </a:t>
            </a:r>
          </a:p>
          <a:p>
            <a:pPr marL="0" indent="0" algn="just">
              <a:buNone/>
            </a:pPr>
            <a:r>
              <a:rPr lang="tr-TR" sz="1800" b="1" u="sng" dirty="0">
                <a:ea typeface="Roboto Condensed Light" panose="020B0604020202020204" charset="0"/>
              </a:rPr>
              <a:t>Sadelik etkinliği artırır</a:t>
            </a:r>
            <a:r>
              <a:rPr lang="tr-TR" sz="1800" dirty="0">
                <a:ea typeface="Roboto Condensed Light" panose="020B0604020202020204" charset="0"/>
              </a:rPr>
              <a:t> ve </a:t>
            </a:r>
            <a:r>
              <a:rPr lang="tr-TR" sz="1800" b="1" u="sng" dirty="0">
                <a:ea typeface="Roboto Condensed Light" panose="020B0604020202020204" charset="0"/>
              </a:rPr>
              <a:t>kaynakların etkin kullanımı sağlanır.</a:t>
            </a:r>
            <a:endParaRPr lang="tr-TR" sz="1800" b="1" u="sng" dirty="0">
              <a:solidFill>
                <a:schemeClr val="accent1">
                  <a:lumMod val="50000"/>
                </a:schemeClr>
              </a:solidFill>
              <a:ea typeface="Roboto Condensed Light" panose="020B0604020202020204" charset="0"/>
            </a:endParaRPr>
          </a:p>
          <a:p>
            <a:pPr marL="0" indent="0" algn="just">
              <a:buNone/>
            </a:pPr>
            <a:r>
              <a:rPr lang="tr-TR" sz="1800" b="1" u="sng" dirty="0">
                <a:solidFill>
                  <a:srgbClr val="FF0000"/>
                </a:solidFill>
                <a:ea typeface="Roboto Condensed Light" panose="020B0604020202020204" charset="0"/>
              </a:rPr>
              <a:t>F. İZLENEBİLİRLİK:</a:t>
            </a:r>
            <a:r>
              <a:rPr lang="tr-TR" sz="1800" b="1" dirty="0">
                <a:solidFill>
                  <a:srgbClr val="FF0000"/>
                </a:solidFill>
                <a:ea typeface="Roboto Condensed Light" panose="020B0604020202020204" charset="0"/>
              </a:rPr>
              <a:t> </a:t>
            </a:r>
            <a:r>
              <a:rPr lang="tr-TR" sz="1800" b="1" u="sng" dirty="0">
                <a:ea typeface="Roboto Condensed Light" panose="020B0604020202020204" charset="0"/>
              </a:rPr>
              <a:t>Bilgi işlem teknolojisi</a:t>
            </a:r>
            <a:r>
              <a:rPr lang="tr-TR" sz="1800" dirty="0">
                <a:ea typeface="Roboto Condensed Light" panose="020B0604020202020204" charset="0"/>
              </a:rPr>
              <a:t> kullanımı ile tüm </a:t>
            </a:r>
            <a:r>
              <a:rPr lang="tr-TR" sz="1800" b="1" u="sng" dirty="0">
                <a:ea typeface="Roboto Condensed Light" panose="020B0604020202020204" charset="0"/>
              </a:rPr>
              <a:t>operasyonların</a:t>
            </a:r>
            <a:r>
              <a:rPr lang="tr-TR" sz="1800" dirty="0">
                <a:ea typeface="Roboto Condensed Light" panose="020B0604020202020204" charset="0"/>
              </a:rPr>
              <a:t> </a:t>
            </a:r>
            <a:r>
              <a:rPr lang="tr-TR" sz="1800" b="1" u="sng" dirty="0">
                <a:ea typeface="Roboto Condensed Light" panose="020B0604020202020204" charset="0"/>
              </a:rPr>
              <a:t>miktar</a:t>
            </a:r>
            <a:r>
              <a:rPr lang="tr-TR" sz="1800" dirty="0">
                <a:ea typeface="Roboto Condensed Light" panose="020B0604020202020204" charset="0"/>
              </a:rPr>
              <a:t>, </a:t>
            </a:r>
            <a:r>
              <a:rPr lang="tr-TR" sz="1800" b="1" u="sng" dirty="0">
                <a:ea typeface="Roboto Condensed Light" panose="020B0604020202020204" charset="0"/>
              </a:rPr>
              <a:t>durum</a:t>
            </a:r>
            <a:r>
              <a:rPr lang="tr-TR" sz="1800" dirty="0">
                <a:ea typeface="Roboto Condensed Light" panose="020B0604020202020204" charset="0"/>
              </a:rPr>
              <a:t>, </a:t>
            </a:r>
            <a:r>
              <a:rPr lang="tr-TR" sz="1800" b="1" u="sng" dirty="0">
                <a:ea typeface="Roboto Condensed Light" panose="020B0604020202020204" charset="0"/>
              </a:rPr>
              <a:t>zaman</a:t>
            </a:r>
            <a:r>
              <a:rPr lang="tr-TR" sz="1800" dirty="0">
                <a:ea typeface="Roboto Condensed Light" panose="020B0604020202020204" charset="0"/>
              </a:rPr>
              <a:t> ve </a:t>
            </a:r>
            <a:r>
              <a:rPr lang="tr-TR" sz="1800" b="1" u="sng" dirty="0">
                <a:ea typeface="Roboto Condensed Light" panose="020B0604020202020204" charset="0"/>
              </a:rPr>
              <a:t>yer</a:t>
            </a:r>
            <a:r>
              <a:rPr lang="tr-TR" sz="1800" dirty="0">
                <a:ea typeface="Roboto Condensed Light" panose="020B0604020202020204" charset="0"/>
              </a:rPr>
              <a:t> </a:t>
            </a:r>
            <a:r>
              <a:rPr lang="tr-TR" sz="1800" b="1" u="sng" dirty="0">
                <a:ea typeface="Roboto Condensed Light" panose="020B0604020202020204" charset="0"/>
              </a:rPr>
              <a:t>itibariyle</a:t>
            </a:r>
            <a:r>
              <a:rPr lang="tr-TR" sz="1800" dirty="0">
                <a:ea typeface="Roboto Condensed Light" panose="020B0604020202020204" charset="0"/>
              </a:rPr>
              <a:t> </a:t>
            </a:r>
            <a:r>
              <a:rPr lang="tr-TR" sz="1800" b="1" u="sng" dirty="0">
                <a:ea typeface="Roboto Condensed Light" panose="020B0604020202020204" charset="0"/>
              </a:rPr>
              <a:t>izlenebilmesi</a:t>
            </a:r>
            <a:r>
              <a:rPr lang="tr-TR" sz="1800" dirty="0">
                <a:ea typeface="Roboto Condensed Light" panose="020B0604020202020204" charset="0"/>
              </a:rPr>
              <a:t>; </a:t>
            </a:r>
            <a:r>
              <a:rPr lang="tr-TR" sz="1800" b="1" u="sng" dirty="0">
                <a:ea typeface="Roboto Condensed Light" panose="020B0604020202020204" charset="0"/>
              </a:rPr>
              <a:t>sorunların</a:t>
            </a:r>
            <a:r>
              <a:rPr lang="tr-TR" sz="1800" dirty="0">
                <a:ea typeface="Roboto Condensed Light" panose="020B0604020202020204" charset="0"/>
              </a:rPr>
              <a:t> </a:t>
            </a:r>
            <a:r>
              <a:rPr lang="tr-TR" sz="1800" b="1" u="sng" dirty="0">
                <a:ea typeface="Roboto Condensed Light" panose="020B0604020202020204" charset="0"/>
              </a:rPr>
              <a:t>önceden</a:t>
            </a:r>
            <a:r>
              <a:rPr lang="tr-TR" sz="1800" dirty="0">
                <a:ea typeface="Roboto Condensed Light" panose="020B0604020202020204" charset="0"/>
              </a:rPr>
              <a:t> </a:t>
            </a:r>
            <a:r>
              <a:rPr lang="tr-TR" sz="1800" b="1" u="sng" dirty="0">
                <a:ea typeface="Roboto Condensed Light" panose="020B0604020202020204" charset="0"/>
              </a:rPr>
              <a:t>çözülmesi </a:t>
            </a:r>
            <a:r>
              <a:rPr lang="tr-TR" sz="1800" dirty="0">
                <a:ea typeface="Roboto Condensed Light" panose="020B0604020202020204" charset="0"/>
              </a:rPr>
              <a:t>adına gereklidir.</a:t>
            </a:r>
            <a:endParaRPr lang="tr-TR" sz="1800" b="1" u="sng" dirty="0">
              <a:ea typeface="Roboto Condensed Light" panose="020B0604020202020204" charset="0"/>
            </a:endParaRPr>
          </a:p>
          <a:p>
            <a:endParaRPr lang="tr-TR" sz="1800" dirty="0"/>
          </a:p>
        </p:txBody>
      </p:sp>
      <p:sp>
        <p:nvSpPr>
          <p:cNvPr id="5" name="Dikdörtgen 4">
            <a:extLst>
              <a:ext uri="{FF2B5EF4-FFF2-40B4-BE49-F238E27FC236}">
                <a16:creationId xmlns:a16="http://schemas.microsoft.com/office/drawing/2014/main" id="{AD3B62BA-E4F4-8DC3-0DA4-AB76B229528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586AAFEB-8FDC-8037-F014-BEAD83BB536C}"/>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AC0369E3-4B21-2A0C-CB4E-1B33B2AE3D9A}"/>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9488CE38-4E25-A4F5-AF6F-4106FD32321D}"/>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C3424CA2-B7B9-2017-0EB2-FE7609050F2E}"/>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5EA28068-5CF2-E6D8-B26F-E808FE608A6A}"/>
              </a:ext>
            </a:extLst>
          </p:cNvPr>
          <p:cNvPicPr>
            <a:picLocks noChangeAspect="1"/>
          </p:cNvPicPr>
          <p:nvPr/>
        </p:nvPicPr>
        <p:blipFill rotWithShape="1">
          <a:blip r:embed="rId3"/>
          <a:srcRect l="59040" t="23734" r="9243" b="33640"/>
          <a:stretch/>
        </p:blipFill>
        <p:spPr>
          <a:xfrm>
            <a:off x="2276919" y="4045527"/>
            <a:ext cx="2522596" cy="1907036"/>
          </a:xfrm>
          <a:prstGeom prst="rect">
            <a:avLst/>
          </a:prstGeom>
        </p:spPr>
      </p:pic>
      <p:pic>
        <p:nvPicPr>
          <p:cNvPr id="6" name="Resim 5">
            <a:extLst>
              <a:ext uri="{FF2B5EF4-FFF2-40B4-BE49-F238E27FC236}">
                <a16:creationId xmlns:a16="http://schemas.microsoft.com/office/drawing/2014/main" id="{06602989-6CCA-2B16-F395-B6D28BA09653}"/>
              </a:ext>
            </a:extLst>
          </p:cNvPr>
          <p:cNvPicPr>
            <a:picLocks noChangeAspect="1"/>
          </p:cNvPicPr>
          <p:nvPr/>
        </p:nvPicPr>
        <p:blipFill rotWithShape="1">
          <a:blip r:embed="rId4"/>
          <a:srcRect l="71833" t="61832" r="8698" b="8420"/>
          <a:stretch/>
        </p:blipFill>
        <p:spPr>
          <a:xfrm>
            <a:off x="6174735" y="4025675"/>
            <a:ext cx="2291434" cy="1969496"/>
          </a:xfrm>
          <a:prstGeom prst="rect">
            <a:avLst/>
          </a:prstGeom>
        </p:spPr>
      </p:pic>
    </p:spTree>
    <p:extLst>
      <p:ext uri="{BB962C8B-B14F-4D97-AF65-F5344CB8AC3E}">
        <p14:creationId xmlns:p14="http://schemas.microsoft.com/office/powerpoint/2010/main" val="1624144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71C1-74B4-E209-6396-1CD6A676B6B0}"/>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F0AC3E5-CE7B-4D48-CAB4-48C204BFADCD}"/>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Prensipleri</a:t>
            </a:r>
            <a:endParaRPr lang="tr-TR" dirty="0"/>
          </a:p>
        </p:txBody>
      </p:sp>
      <p:sp>
        <p:nvSpPr>
          <p:cNvPr id="4" name="Metin Yer Tutucusu 3">
            <a:extLst>
              <a:ext uri="{FF2B5EF4-FFF2-40B4-BE49-F238E27FC236}">
                <a16:creationId xmlns:a16="http://schemas.microsoft.com/office/drawing/2014/main" id="{17684FF8-6964-6CFE-7FC1-24D2147DAF03}"/>
              </a:ext>
            </a:extLst>
          </p:cNvPr>
          <p:cNvSpPr>
            <a:spLocks noGrp="1"/>
          </p:cNvSpPr>
          <p:nvPr>
            <p:ph type="body" sz="half" idx="2"/>
          </p:nvPr>
        </p:nvSpPr>
        <p:spPr>
          <a:xfrm>
            <a:off x="901699" y="2184400"/>
            <a:ext cx="10591962" cy="988289"/>
          </a:xfrm>
        </p:spPr>
        <p:txBody>
          <a:bodyPr/>
          <a:lstStyle/>
          <a:p>
            <a:pPr marL="0" indent="0" algn="just">
              <a:buNone/>
            </a:pPr>
            <a:r>
              <a:rPr lang="tr-TR" sz="1600" b="1" u="sng" dirty="0">
                <a:solidFill>
                  <a:srgbClr val="FF0000"/>
                </a:solidFill>
                <a:latin typeface="Roboto Condensed Light" panose="020B0604020202020204" charset="0"/>
                <a:ea typeface="Roboto Condensed Light" panose="020B0604020202020204" charset="0"/>
              </a:rPr>
              <a:t>G. KOORDİNASYON</a:t>
            </a:r>
            <a:r>
              <a:rPr lang="tr-TR" sz="1600" b="1" dirty="0">
                <a:solidFill>
                  <a:srgbClr val="FF0000"/>
                </a:solidFill>
                <a:latin typeface="Roboto Condensed Light" panose="020B0604020202020204" charset="0"/>
                <a:ea typeface="Roboto Condensed Light" panose="020B0604020202020204" charset="0"/>
              </a:rPr>
              <a:t>: </a:t>
            </a:r>
            <a:r>
              <a:rPr lang="tr-TR" sz="1800" dirty="0">
                <a:ea typeface="Roboto Condensed Light" panose="020B0604020202020204" charset="0"/>
              </a:rPr>
              <a:t>Lojistik desteğin etkinliğinin sağlanması </a:t>
            </a:r>
            <a:r>
              <a:rPr lang="tr-TR" sz="1800" b="1" u="sng" dirty="0">
                <a:ea typeface="Roboto Condensed Light" panose="020B0604020202020204" charset="0"/>
              </a:rPr>
              <a:t>koordinasyon</a:t>
            </a:r>
            <a:r>
              <a:rPr lang="tr-TR" sz="1800" dirty="0">
                <a:ea typeface="Roboto Condensed Light" panose="020B0604020202020204" charset="0"/>
              </a:rPr>
              <a:t> sağlanması şartına bağlıdır. </a:t>
            </a:r>
          </a:p>
          <a:p>
            <a:pPr marL="0" indent="0" algn="just">
              <a:buNone/>
            </a:pPr>
            <a:r>
              <a:rPr lang="tr-TR" sz="1800" b="1" u="sng" dirty="0">
                <a:ea typeface="Roboto Condensed Light" panose="020B0604020202020204" charset="0"/>
              </a:rPr>
              <a:t>Lojistik planlamacılar </a:t>
            </a:r>
            <a:r>
              <a:rPr lang="tr-TR" sz="1800" dirty="0">
                <a:ea typeface="Roboto Condensed Light" panose="020B0604020202020204" charset="0"/>
              </a:rPr>
              <a:t>ile </a:t>
            </a:r>
            <a:r>
              <a:rPr lang="tr-TR" sz="1800" b="1" u="sng" dirty="0">
                <a:ea typeface="Roboto Condensed Light" panose="020B0604020202020204" charset="0"/>
              </a:rPr>
              <a:t>işi yürütenler</a:t>
            </a:r>
            <a:r>
              <a:rPr lang="tr-TR" sz="1800" dirty="0">
                <a:ea typeface="Roboto Condensed Light" panose="020B0604020202020204" charset="0"/>
              </a:rPr>
              <a:t> ve </a:t>
            </a:r>
            <a:r>
              <a:rPr lang="tr-TR" sz="1800" b="1" u="sng" dirty="0">
                <a:ea typeface="Roboto Condensed Light" panose="020B0604020202020204" charset="0"/>
              </a:rPr>
              <a:t>müşteriler</a:t>
            </a:r>
            <a:r>
              <a:rPr lang="tr-TR" sz="1800" dirty="0">
                <a:ea typeface="Roboto Condensed Light" panose="020B0604020202020204" charset="0"/>
              </a:rPr>
              <a:t> arasında mutlaka </a:t>
            </a:r>
            <a:r>
              <a:rPr lang="tr-TR" sz="1800" b="1" u="sng" dirty="0">
                <a:ea typeface="Roboto Condensed Light" panose="020B0604020202020204" charset="0"/>
              </a:rPr>
              <a:t>koordinasyon sağlanmalı</a:t>
            </a:r>
            <a:r>
              <a:rPr lang="tr-TR" sz="1800" dirty="0">
                <a:ea typeface="Roboto Condensed Light" panose="020B0604020202020204" charset="0"/>
              </a:rPr>
              <a:t>dır.</a:t>
            </a:r>
            <a:endParaRPr lang="tr-TR" sz="1800" b="1" dirty="0">
              <a:ea typeface="Roboto Condensed Light" panose="020B0604020202020204" charset="0"/>
            </a:endParaRPr>
          </a:p>
          <a:p>
            <a:pPr marL="0" indent="0" algn="just">
              <a:buNone/>
            </a:pPr>
            <a:endParaRPr lang="tr-TR" sz="1600" b="1" u="sng" dirty="0">
              <a:solidFill>
                <a:schemeClr val="accent1">
                  <a:lumMod val="50000"/>
                </a:schemeClr>
              </a:solidFill>
              <a:latin typeface="Roboto Condensed Light" panose="020B0604020202020204" charset="0"/>
              <a:ea typeface="Roboto Condensed Light" panose="020B0604020202020204" charset="0"/>
            </a:endParaRPr>
          </a:p>
        </p:txBody>
      </p:sp>
      <p:sp>
        <p:nvSpPr>
          <p:cNvPr id="5" name="Dikdörtgen 4">
            <a:extLst>
              <a:ext uri="{FF2B5EF4-FFF2-40B4-BE49-F238E27FC236}">
                <a16:creationId xmlns:a16="http://schemas.microsoft.com/office/drawing/2014/main" id="{17EFB03D-B5E6-C40B-80FB-5BB358F728B6}"/>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0B94CD0-06DE-66E2-3820-4B4B21BC189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03CEDDFA-930B-2CBF-7677-18D58B84FB17}"/>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FFCCEF86-3E1D-C05E-A51A-570E9709917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5F73FF46-5441-D945-DC59-904DDD7B081B}"/>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Lojistik Sektöründe Koordinasyonun Önemi | Lojistik Dünyası">
            <a:extLst>
              <a:ext uri="{FF2B5EF4-FFF2-40B4-BE49-F238E27FC236}">
                <a16:creationId xmlns:a16="http://schemas.microsoft.com/office/drawing/2014/main" id="{4A8A0699-BD7E-E144-5758-196F8D875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217" y="3050925"/>
            <a:ext cx="3666092" cy="31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7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B8037-B088-4B2F-BFDC-E0B7333D520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DCE8CD9-88E5-0E8C-647F-E7CAB7860ECE}"/>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Lojistiğin Prensipleri</a:t>
            </a:r>
            <a:endParaRPr lang="tr-TR" dirty="0"/>
          </a:p>
        </p:txBody>
      </p:sp>
      <p:sp>
        <p:nvSpPr>
          <p:cNvPr id="4" name="Metin Yer Tutucusu 3">
            <a:extLst>
              <a:ext uri="{FF2B5EF4-FFF2-40B4-BE49-F238E27FC236}">
                <a16:creationId xmlns:a16="http://schemas.microsoft.com/office/drawing/2014/main" id="{EE4A648D-A841-FB84-C78B-B9305DEF95C5}"/>
              </a:ext>
            </a:extLst>
          </p:cNvPr>
          <p:cNvSpPr>
            <a:spLocks noGrp="1"/>
          </p:cNvSpPr>
          <p:nvPr>
            <p:ph type="body" sz="half" idx="2"/>
          </p:nvPr>
        </p:nvSpPr>
        <p:spPr>
          <a:xfrm>
            <a:off x="901699" y="2184400"/>
            <a:ext cx="10591962" cy="1124199"/>
          </a:xfrm>
        </p:spPr>
        <p:txBody>
          <a:bodyPr>
            <a:normAutofit/>
          </a:bodyPr>
          <a:lstStyle/>
          <a:p>
            <a:pPr marL="0" indent="0" algn="just">
              <a:buNone/>
            </a:pPr>
            <a:r>
              <a:rPr lang="tr-TR" sz="1800" b="1" u="sng" dirty="0">
                <a:solidFill>
                  <a:srgbClr val="FF0000"/>
                </a:solidFill>
                <a:ea typeface="Roboto Condensed Light" panose="020B0604020202020204" charset="0"/>
              </a:rPr>
              <a:t>H. PLANLAMA</a:t>
            </a:r>
            <a:r>
              <a:rPr lang="tr-TR" sz="1800" b="1" dirty="0">
                <a:solidFill>
                  <a:srgbClr val="FF0000"/>
                </a:solidFill>
                <a:ea typeface="Roboto Condensed Light" panose="020B0604020202020204" charset="0"/>
              </a:rPr>
              <a:t>:</a:t>
            </a:r>
            <a:r>
              <a:rPr lang="tr-TR" sz="1800" dirty="0">
                <a:solidFill>
                  <a:srgbClr val="FF0000"/>
                </a:solidFill>
                <a:ea typeface="Roboto Condensed Light" panose="020B0604020202020204" charset="0"/>
              </a:rPr>
              <a:t> </a:t>
            </a:r>
            <a:r>
              <a:rPr lang="tr-TR" sz="1800" dirty="0">
                <a:ea typeface="Roboto Condensed Light" panose="020B0604020202020204" charset="0"/>
              </a:rPr>
              <a:t>Lojistikte amaç; </a:t>
            </a:r>
            <a:r>
              <a:rPr lang="tr-TR" sz="1800" b="1" u="sng" dirty="0">
                <a:ea typeface="Roboto Condensed Light" panose="020B0604020202020204" charset="0"/>
              </a:rPr>
              <a:t>sürecin önceden planı</a:t>
            </a:r>
            <a:r>
              <a:rPr lang="tr-TR" sz="1800" b="1" dirty="0">
                <a:ea typeface="Roboto Condensed Light" panose="020B0604020202020204" charset="0"/>
              </a:rPr>
              <a:t> </a:t>
            </a:r>
            <a:r>
              <a:rPr lang="tr-TR" sz="1800" dirty="0">
                <a:ea typeface="Roboto Condensed Light" panose="020B0604020202020204" charset="0"/>
              </a:rPr>
              <a:t>ile </a:t>
            </a:r>
            <a:r>
              <a:rPr lang="tr-TR" sz="1800" b="1" u="sng" dirty="0">
                <a:ea typeface="Roboto Condensed Light" panose="020B0604020202020204" charset="0"/>
              </a:rPr>
              <a:t>uygulama arasındaki farkın</a:t>
            </a:r>
            <a:r>
              <a:rPr lang="tr-TR" sz="1800" dirty="0">
                <a:ea typeface="Roboto Condensed Light" panose="020B0604020202020204" charset="0"/>
              </a:rPr>
              <a:t> aynı ya da birbirine yakın olmasını sağlamaktır. </a:t>
            </a:r>
          </a:p>
          <a:p>
            <a:pPr marL="0" indent="0" algn="just">
              <a:buNone/>
            </a:pPr>
            <a:r>
              <a:rPr lang="tr-TR" sz="1800" dirty="0">
                <a:ea typeface="Roboto Condensed Light" panose="020B0604020202020204" charset="0"/>
              </a:rPr>
              <a:t>Eğer </a:t>
            </a:r>
            <a:r>
              <a:rPr lang="tr-TR" sz="1800" b="1" u="sng" dirty="0">
                <a:ea typeface="Roboto Condensed Light" panose="020B0604020202020204" charset="0"/>
              </a:rPr>
              <a:t>bu unsurlar birbirine yakın değilse</a:t>
            </a:r>
            <a:r>
              <a:rPr lang="tr-TR" sz="1800" dirty="0">
                <a:ea typeface="Roboto Condensed Light" panose="020B0604020202020204" charset="0"/>
              </a:rPr>
              <a:t> </a:t>
            </a:r>
            <a:r>
              <a:rPr lang="tr-TR" sz="1800" b="1" u="sng" dirty="0">
                <a:ea typeface="Roboto Condensed Light" panose="020B0604020202020204" charset="0"/>
              </a:rPr>
              <a:t>problemler belirlenerek</a:t>
            </a:r>
            <a:r>
              <a:rPr lang="tr-TR" sz="1800" dirty="0">
                <a:ea typeface="Roboto Condensed Light" panose="020B0604020202020204" charset="0"/>
              </a:rPr>
              <a:t> </a:t>
            </a:r>
            <a:r>
              <a:rPr lang="tr-TR" sz="1800" b="1" u="sng" dirty="0">
                <a:ea typeface="Roboto Condensed Light" panose="020B0604020202020204" charset="0"/>
              </a:rPr>
              <a:t>süreç iyileştirmesi </a:t>
            </a:r>
            <a:r>
              <a:rPr lang="tr-TR" sz="1800" dirty="0">
                <a:ea typeface="Roboto Condensed Light" panose="020B0604020202020204" charset="0"/>
              </a:rPr>
              <a:t>yapılmalıdır.</a:t>
            </a:r>
          </a:p>
          <a:p>
            <a:endParaRPr lang="tr-TR" sz="1800" dirty="0"/>
          </a:p>
        </p:txBody>
      </p:sp>
      <p:sp>
        <p:nvSpPr>
          <p:cNvPr id="5" name="Dikdörtgen 4">
            <a:extLst>
              <a:ext uri="{FF2B5EF4-FFF2-40B4-BE49-F238E27FC236}">
                <a16:creationId xmlns:a16="http://schemas.microsoft.com/office/drawing/2014/main" id="{FDC498D3-C5FF-3BFF-93D2-FBA8898301BE}"/>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D9099982-389A-F8B8-7AAE-6DA6E2BAE81B}"/>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ABF4AE7E-5C0A-4CF3-DC64-F6844789D06E}"/>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3307D544-933E-5230-2E9E-7D00146AC838}"/>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FC242DDC-12C2-4CCB-2009-36D8BBD54061}"/>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Alacak Takip Sürecinde Doğru Planlama Nasıl Yapılır?">
            <a:extLst>
              <a:ext uri="{FF2B5EF4-FFF2-40B4-BE49-F238E27FC236}">
                <a16:creationId xmlns:a16="http://schemas.microsoft.com/office/drawing/2014/main" id="{990EB0C2-1BAF-604A-2E1A-58C3E192A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557" y="3477629"/>
            <a:ext cx="3827081" cy="2150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lanlama Yapmak – Prof. Dr. Ünsal Sığrı">
            <a:extLst>
              <a:ext uri="{FF2B5EF4-FFF2-40B4-BE49-F238E27FC236}">
                <a16:creationId xmlns:a16="http://schemas.microsoft.com/office/drawing/2014/main" id="{BFE3996D-8558-9A3A-127C-D1134DA71D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0115" y="3377493"/>
            <a:ext cx="4056985" cy="2632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51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2AE38-35EB-952A-9B69-2C1B8DF4380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2246AD1-5DE6-3DDE-43D0-60DB64BF9BD3}"/>
              </a:ext>
            </a:extLst>
          </p:cNvPr>
          <p:cNvSpPr>
            <a:spLocks noGrp="1"/>
          </p:cNvSpPr>
          <p:nvPr>
            <p:ph type="title"/>
          </p:nvPr>
        </p:nvSpPr>
        <p:spPr>
          <a:xfrm>
            <a:off x="4087090" y="1460500"/>
            <a:ext cx="5730009" cy="530225"/>
          </a:xfrm>
        </p:spPr>
        <p:txBody>
          <a:bodyPr>
            <a:normAutofit fontScale="90000"/>
          </a:bodyPr>
          <a:lstStyle/>
          <a:p>
            <a:r>
              <a:rPr lang="tr-TR" b="1" dirty="0">
                <a:solidFill>
                  <a:srgbClr val="FF0000"/>
                </a:solidFill>
              </a:rPr>
              <a:t>Özetle Lojistik;</a:t>
            </a:r>
          </a:p>
        </p:txBody>
      </p:sp>
      <p:sp>
        <p:nvSpPr>
          <p:cNvPr id="5" name="Dikdörtgen 4">
            <a:extLst>
              <a:ext uri="{FF2B5EF4-FFF2-40B4-BE49-F238E27FC236}">
                <a16:creationId xmlns:a16="http://schemas.microsoft.com/office/drawing/2014/main" id="{CCD4CF0F-A48F-0586-3B39-DCECC334187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06006E87-AC4A-8D7D-6A9C-F64FFF482A8C}"/>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C7E4733D-5807-407A-333D-7B1268E8D0DD}"/>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B1600CC2-4569-12EF-6C4D-41225B66AE73}"/>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1BA4033-359B-9BB9-A543-70B411F6F9A8}"/>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Resim 2">
            <a:extLst>
              <a:ext uri="{FF2B5EF4-FFF2-40B4-BE49-F238E27FC236}">
                <a16:creationId xmlns:a16="http://schemas.microsoft.com/office/drawing/2014/main" id="{78F1C72A-8879-61D6-CC1D-784A6FCDA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1" y="1990725"/>
            <a:ext cx="6470072" cy="4867275"/>
          </a:xfrm>
          <a:prstGeom prst="rect">
            <a:avLst/>
          </a:prstGeom>
        </p:spPr>
      </p:pic>
    </p:spTree>
    <p:extLst>
      <p:ext uri="{BB962C8B-B14F-4D97-AF65-F5344CB8AC3E}">
        <p14:creationId xmlns:p14="http://schemas.microsoft.com/office/powerpoint/2010/main" val="342071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716B6-AF1B-1C9E-567D-3C9DD3E3867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96E4063-EB80-BDD5-22AD-15FF5E7EA315}"/>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Kavramının Tanımı</a:t>
            </a:r>
            <a:endParaRPr lang="tr-TR" dirty="0"/>
          </a:p>
        </p:txBody>
      </p:sp>
      <p:sp>
        <p:nvSpPr>
          <p:cNvPr id="4" name="Metin Yer Tutucusu 3">
            <a:extLst>
              <a:ext uri="{FF2B5EF4-FFF2-40B4-BE49-F238E27FC236}">
                <a16:creationId xmlns:a16="http://schemas.microsoft.com/office/drawing/2014/main" id="{9332E5C5-F2B4-2CAF-EBB4-AEFB7D558B7A}"/>
              </a:ext>
            </a:extLst>
          </p:cNvPr>
          <p:cNvSpPr>
            <a:spLocks noGrp="1"/>
          </p:cNvSpPr>
          <p:nvPr>
            <p:ph type="body" sz="half" idx="2"/>
          </p:nvPr>
        </p:nvSpPr>
        <p:spPr>
          <a:xfrm>
            <a:off x="901699" y="2184400"/>
            <a:ext cx="10591962" cy="3858732"/>
          </a:xfrm>
        </p:spPr>
        <p:txBody>
          <a:bodyPr>
            <a:noAutofit/>
          </a:bodyPr>
          <a:lstStyle/>
          <a:p>
            <a:pPr marL="0" indent="0" algn="just">
              <a:buNone/>
            </a:pPr>
            <a:r>
              <a:rPr lang="tr-TR" dirty="0"/>
              <a:t>Yani 1960'a kadar kullanılan </a:t>
            </a:r>
            <a:r>
              <a:rPr lang="tr-TR" b="1" u="sng" dirty="0"/>
              <a:t>'</a:t>
            </a:r>
            <a:r>
              <a:rPr lang="tr-TR" b="1" u="sng" dirty="0" err="1"/>
              <a:t>unimodal</a:t>
            </a:r>
            <a:r>
              <a:rPr lang="tr-TR" b="1" u="sng" dirty="0"/>
              <a:t> </a:t>
            </a:r>
            <a:r>
              <a:rPr lang="tr-TR" b="1" u="sng" dirty="0" err="1"/>
              <a:t>sistem</a:t>
            </a:r>
            <a:r>
              <a:rPr lang="tr-TR" b="1" dirty="0" err="1"/>
              <a:t>'</a:t>
            </a:r>
            <a:r>
              <a:rPr lang="tr-TR" dirty="0" err="1"/>
              <a:t>den</a:t>
            </a:r>
            <a:r>
              <a:rPr lang="tr-TR" dirty="0"/>
              <a:t> (tek seçenekli taşıma sistemi), </a:t>
            </a:r>
            <a:r>
              <a:rPr lang="tr-TR" b="1" u="sng" dirty="0"/>
              <a:t>'multimodal </a:t>
            </a:r>
            <a:r>
              <a:rPr lang="tr-TR" b="1" u="sng" dirty="0" err="1"/>
              <a:t>sistem</a:t>
            </a:r>
            <a:r>
              <a:rPr lang="tr-TR" dirty="0" err="1"/>
              <a:t>'e</a:t>
            </a:r>
            <a:r>
              <a:rPr lang="tr-TR" dirty="0"/>
              <a:t> (en az iki seçenekli taşıma sistemi) geçilmiştir. </a:t>
            </a:r>
          </a:p>
          <a:p>
            <a:pPr marL="0" indent="0" algn="just">
              <a:buNone/>
            </a:pPr>
            <a:endParaRPr lang="tr-TR" dirty="0"/>
          </a:p>
          <a:p>
            <a:pPr marL="0" indent="0" algn="just">
              <a:buNone/>
            </a:pPr>
            <a:r>
              <a:rPr lang="tr-TR" dirty="0"/>
              <a:t>Bu durumda işletmelerin </a:t>
            </a:r>
            <a:r>
              <a:rPr lang="tr-TR" b="1" u="sng" dirty="0"/>
              <a:t>ulaşım sistemlerinin kontrolü</a:t>
            </a:r>
            <a:r>
              <a:rPr lang="tr-TR" dirty="0"/>
              <a:t> giderek </a:t>
            </a:r>
            <a:r>
              <a:rPr lang="tr-TR" b="1" u="sng" dirty="0"/>
              <a:t>zorlaşmaya</a:t>
            </a:r>
            <a:r>
              <a:rPr lang="tr-TR" dirty="0"/>
              <a:t> başlamıştır. </a:t>
            </a:r>
          </a:p>
          <a:p>
            <a:pPr marL="0" indent="0" algn="just">
              <a:buNone/>
            </a:pPr>
            <a:endParaRPr lang="tr-TR" dirty="0"/>
          </a:p>
          <a:p>
            <a:pPr marL="0" indent="0" algn="just">
              <a:buNone/>
            </a:pPr>
            <a:r>
              <a:rPr lang="tr-TR" dirty="0"/>
              <a:t>Bununla birlikte </a:t>
            </a:r>
            <a:r>
              <a:rPr lang="tr-TR" b="1" u="sng" dirty="0"/>
              <a:t>ulaşım sistemlerinin birleştirilmesi</a:t>
            </a:r>
            <a:r>
              <a:rPr lang="tr-TR" dirty="0"/>
              <a:t> işletmenin faaliyetlerine </a:t>
            </a:r>
            <a:r>
              <a:rPr lang="tr-TR" b="1" u="sng" dirty="0"/>
              <a:t>hız</a:t>
            </a:r>
            <a:r>
              <a:rPr lang="tr-TR" dirty="0"/>
              <a:t> katmasına rağmen, </a:t>
            </a:r>
            <a:r>
              <a:rPr lang="tr-TR" b="1" u="sng" dirty="0"/>
              <a:t>maliyetlerinin artışına</a:t>
            </a:r>
            <a:r>
              <a:rPr lang="tr-TR" dirty="0"/>
              <a:t> sebep olmuştur.</a:t>
            </a:r>
          </a:p>
          <a:p>
            <a:pPr marL="0" indent="0" algn="just">
              <a:buNone/>
            </a:pPr>
            <a:endParaRPr lang="tr-TR" dirty="0"/>
          </a:p>
          <a:p>
            <a:pPr marL="0" indent="0" algn="just">
              <a:buNone/>
            </a:pPr>
            <a:r>
              <a:rPr lang="tr-TR" dirty="0"/>
              <a:t>Bu sebeplerden dolayı İşletmeler </a:t>
            </a:r>
            <a:r>
              <a:rPr lang="tr-TR" dirty="0" err="1"/>
              <a:t>ulaştırmacılığı</a:t>
            </a:r>
            <a:r>
              <a:rPr lang="tr-TR" dirty="0"/>
              <a:t> </a:t>
            </a:r>
            <a:r>
              <a:rPr lang="tr-TR" b="1" u="sng" dirty="0"/>
              <a:t>stratejik</a:t>
            </a:r>
            <a:r>
              <a:rPr lang="tr-TR" dirty="0"/>
              <a:t> olarak oldukça </a:t>
            </a:r>
            <a:r>
              <a:rPr lang="tr-TR" b="1" u="sng" dirty="0"/>
              <a:t>önemli</a:t>
            </a:r>
            <a:r>
              <a:rPr lang="tr-TR" dirty="0"/>
              <a:t> görmüşler ve böylece </a:t>
            </a:r>
            <a:r>
              <a:rPr lang="tr-TR" b="1" u="sng" dirty="0"/>
              <a:t>maliyetlerini düşürmeyi</a:t>
            </a:r>
            <a:r>
              <a:rPr lang="tr-TR" dirty="0"/>
              <a:t> hedeflemişlerdir. </a:t>
            </a:r>
          </a:p>
          <a:p>
            <a:pPr marL="0" indent="0" algn="just">
              <a:buNone/>
            </a:pPr>
            <a:endParaRPr lang="tr-TR" dirty="0"/>
          </a:p>
          <a:p>
            <a:pPr marL="0" indent="0" algn="just">
              <a:buNone/>
            </a:pPr>
            <a:r>
              <a:rPr lang="tr-TR" dirty="0"/>
              <a:t>Bunun sonucunda </a:t>
            </a:r>
            <a:r>
              <a:rPr lang="tr-TR" b="1" u="sng" dirty="0"/>
              <a:t>ulaştırma operasyonlarının</a:t>
            </a:r>
            <a:r>
              <a:rPr lang="tr-TR" dirty="0"/>
              <a:t> yerine getirilmesini sağlayacak </a:t>
            </a:r>
            <a:r>
              <a:rPr lang="tr-TR" b="1" u="sng" dirty="0"/>
              <a:t>bütün kademeleri içinde barındıran</a:t>
            </a:r>
            <a:r>
              <a:rPr lang="tr-TR" dirty="0"/>
              <a:t> </a:t>
            </a:r>
            <a:r>
              <a:rPr lang="tr-TR" dirty="0">
                <a:solidFill>
                  <a:srgbClr val="FF0000"/>
                </a:solidFill>
              </a:rPr>
              <a:t>'</a:t>
            </a:r>
            <a:r>
              <a:rPr lang="tr-TR" b="1" u="sng" dirty="0">
                <a:solidFill>
                  <a:srgbClr val="FF0000"/>
                </a:solidFill>
              </a:rPr>
              <a:t>LOJİSTİK</a:t>
            </a:r>
            <a:r>
              <a:rPr lang="tr-TR" dirty="0">
                <a:solidFill>
                  <a:srgbClr val="FF0000"/>
                </a:solidFill>
              </a:rPr>
              <a:t>' </a:t>
            </a:r>
            <a:r>
              <a:rPr lang="tr-TR" dirty="0"/>
              <a:t>ortaya çıkmıştır.</a:t>
            </a:r>
          </a:p>
          <a:p>
            <a:endParaRPr lang="tr-TR" dirty="0"/>
          </a:p>
        </p:txBody>
      </p:sp>
      <p:sp>
        <p:nvSpPr>
          <p:cNvPr id="5" name="Dikdörtgen 4">
            <a:extLst>
              <a:ext uri="{FF2B5EF4-FFF2-40B4-BE49-F238E27FC236}">
                <a16:creationId xmlns:a16="http://schemas.microsoft.com/office/drawing/2014/main" id="{64B43D8F-B8DC-063C-F0C9-F4ECC9E5B60F}"/>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CFBCB591-B40E-FBB1-BA7F-EF68554E6280}"/>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45839E20-483D-C575-5EEE-CE37333B38BE}"/>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37718B16-F9D0-7C39-775C-EC9C0D4FD703}"/>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3215D093-5FDC-CBEB-4A19-8EFC8A39FE71}"/>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386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23E67-1657-A1B0-BB0D-F5CDED1473EF}"/>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D62B42E1-7CE7-4127-9ECC-65325AC0A9F5}"/>
              </a:ext>
            </a:extLst>
          </p:cNvPr>
          <p:cNvSpPr>
            <a:spLocks noGrp="1"/>
          </p:cNvSpPr>
          <p:nvPr>
            <p:ph type="body" sz="half" idx="2"/>
          </p:nvPr>
        </p:nvSpPr>
        <p:spPr>
          <a:xfrm>
            <a:off x="2119745" y="2978726"/>
            <a:ext cx="7509164" cy="1607127"/>
          </a:xfrm>
        </p:spPr>
        <p:txBody>
          <a:bodyPr>
            <a:normAutofit/>
          </a:bodyPr>
          <a:lstStyle/>
          <a:p>
            <a:pPr algn="ctr"/>
            <a:r>
              <a:rPr lang="tr-TR" sz="4400" dirty="0">
                <a:solidFill>
                  <a:srgbClr val="FF0000"/>
                </a:solidFill>
              </a:rPr>
              <a:t>TEŞEKKÜRLER</a:t>
            </a:r>
          </a:p>
        </p:txBody>
      </p:sp>
      <p:sp>
        <p:nvSpPr>
          <p:cNvPr id="5" name="Dikdörtgen 4">
            <a:extLst>
              <a:ext uri="{FF2B5EF4-FFF2-40B4-BE49-F238E27FC236}">
                <a16:creationId xmlns:a16="http://schemas.microsoft.com/office/drawing/2014/main" id="{0CF455BB-1E3D-B619-FAFB-453F70CECB61}"/>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9ECAD36F-92E4-F4C0-092A-EF618606E84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DE0E71D5-B004-A106-AF5E-DA8057CFB5A1}"/>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453EBCD5-D2F3-BE25-5C37-FCD1F9B960CD}"/>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59C720B-21F7-72F2-0BF4-C6CDB3B570D3}"/>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3" name="Google Shape;505;p34">
            <a:extLst>
              <a:ext uri="{FF2B5EF4-FFF2-40B4-BE49-F238E27FC236}">
                <a16:creationId xmlns:a16="http://schemas.microsoft.com/office/drawing/2014/main" id="{E99DB2C5-0DFC-18E7-C80B-23B64A8AE359}"/>
              </a:ext>
            </a:extLst>
          </p:cNvPr>
          <p:cNvGrpSpPr/>
          <p:nvPr/>
        </p:nvGrpSpPr>
        <p:grpSpPr>
          <a:xfrm>
            <a:off x="5148958" y="4022464"/>
            <a:ext cx="1197664" cy="1126777"/>
            <a:chOff x="5972700" y="2330200"/>
            <a:chExt cx="411625" cy="387275"/>
          </a:xfrm>
        </p:grpSpPr>
        <p:sp>
          <p:nvSpPr>
            <p:cNvPr id="6" name="Google Shape;506;p34">
              <a:extLst>
                <a:ext uri="{FF2B5EF4-FFF2-40B4-BE49-F238E27FC236}">
                  <a16:creationId xmlns:a16="http://schemas.microsoft.com/office/drawing/2014/main" id="{96108805-518B-C6ED-D564-DB24EE7EBCCF}"/>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7;p34">
              <a:extLst>
                <a:ext uri="{FF2B5EF4-FFF2-40B4-BE49-F238E27FC236}">
                  <a16:creationId xmlns:a16="http://schemas.microsoft.com/office/drawing/2014/main" id="{02115444-8C92-A60B-479F-CCF3D5B07DC3}"/>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07031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6604D-69B9-4E2B-21B4-D2BA121D8F3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5BAB6C7-0F69-978F-3E43-D21926868E3F}"/>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Hazırlık Soruları</a:t>
            </a:r>
          </a:p>
        </p:txBody>
      </p:sp>
      <p:sp>
        <p:nvSpPr>
          <p:cNvPr id="4" name="Metin Yer Tutucusu 3">
            <a:extLst>
              <a:ext uri="{FF2B5EF4-FFF2-40B4-BE49-F238E27FC236}">
                <a16:creationId xmlns:a16="http://schemas.microsoft.com/office/drawing/2014/main" id="{979982B3-F256-CAD7-960F-1C987D235B08}"/>
              </a:ext>
            </a:extLst>
          </p:cNvPr>
          <p:cNvSpPr>
            <a:spLocks noGrp="1"/>
          </p:cNvSpPr>
          <p:nvPr>
            <p:ph type="body" sz="half" idx="2"/>
          </p:nvPr>
        </p:nvSpPr>
        <p:spPr>
          <a:xfrm>
            <a:off x="901699" y="2184400"/>
            <a:ext cx="10591962" cy="3858732"/>
          </a:xfrm>
        </p:spPr>
        <p:txBody>
          <a:bodyPr>
            <a:normAutofit/>
          </a:bodyPr>
          <a:lstStyle/>
          <a:p>
            <a:pPr marL="342900" indent="-342900">
              <a:buFont typeface="Arial" panose="020B0604020202020204" pitchFamily="34" charset="0"/>
              <a:buChar char="•"/>
            </a:pPr>
            <a:r>
              <a:rPr lang="tr-TR" sz="2000" dirty="0"/>
              <a:t>Lojistiğin temel fonksiyonları nelerdir? Araştırınız.</a:t>
            </a:r>
          </a:p>
          <a:p>
            <a:endParaRPr lang="tr-TR" sz="2000" dirty="0"/>
          </a:p>
        </p:txBody>
      </p:sp>
      <p:sp>
        <p:nvSpPr>
          <p:cNvPr id="5" name="Dikdörtgen 4">
            <a:extLst>
              <a:ext uri="{FF2B5EF4-FFF2-40B4-BE49-F238E27FC236}">
                <a16:creationId xmlns:a16="http://schemas.microsoft.com/office/drawing/2014/main" id="{6A746240-B3CB-AA79-774D-1601E6FA54DE}"/>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A08971CF-C22A-D415-B4EC-D2D3443A140B}"/>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13DA741A-632B-ED61-C2B7-085A94851DF5}"/>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3EF8551-08D1-72E1-FA26-DC0F40BC4C9A}"/>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16932154-69FD-FD75-D634-46A80B14BA0A}"/>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488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A551F-BD8C-D888-64F9-259C982C888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772C68F-2BAA-B5AB-931A-796352B03032}"/>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Takip Edilebilecek Lojistik Haber Siteleri</a:t>
            </a:r>
          </a:p>
        </p:txBody>
      </p:sp>
      <p:sp>
        <p:nvSpPr>
          <p:cNvPr id="4" name="Metin Yer Tutucusu 3">
            <a:extLst>
              <a:ext uri="{FF2B5EF4-FFF2-40B4-BE49-F238E27FC236}">
                <a16:creationId xmlns:a16="http://schemas.microsoft.com/office/drawing/2014/main" id="{FA397D13-26E4-AA57-08DF-AAFBF309907F}"/>
              </a:ext>
            </a:extLst>
          </p:cNvPr>
          <p:cNvSpPr>
            <a:spLocks noGrp="1"/>
          </p:cNvSpPr>
          <p:nvPr>
            <p:ph type="body" sz="half" idx="2"/>
          </p:nvPr>
        </p:nvSpPr>
        <p:spPr>
          <a:xfrm>
            <a:off x="901699" y="2184400"/>
            <a:ext cx="10591962" cy="3858732"/>
          </a:xfrm>
        </p:spPr>
        <p:txBody>
          <a:bodyPr>
            <a:normAutofit/>
          </a:bodyPr>
          <a:lstStyle/>
          <a:p>
            <a:pPr marL="285750" indent="-285750">
              <a:buFont typeface="Arial" panose="020B0604020202020204" pitchFamily="34" charset="0"/>
              <a:buChar char="•"/>
            </a:pPr>
            <a:r>
              <a:rPr lang="tr-TR" sz="2000" dirty="0">
                <a:hlinkClick r:id="rId2"/>
              </a:rPr>
              <a:t>https://www.utikad.org.tr/</a:t>
            </a:r>
            <a:endParaRPr lang="tr-TR" sz="2000" dirty="0"/>
          </a:p>
          <a:p>
            <a:pPr marL="285750" indent="-285750">
              <a:buFont typeface="Arial" panose="020B0604020202020204" pitchFamily="34" charset="0"/>
              <a:buChar char="•"/>
            </a:pPr>
            <a:r>
              <a:rPr lang="tr-TR" sz="2000" dirty="0">
                <a:hlinkClick r:id="rId3"/>
              </a:rPr>
              <a:t>http://lojistikgazete.com/</a:t>
            </a:r>
            <a:endParaRPr lang="tr-TR" sz="2000" dirty="0"/>
          </a:p>
          <a:p>
            <a:pPr marL="285750" indent="-285750">
              <a:buFont typeface="Arial" panose="020B0604020202020204" pitchFamily="34" charset="0"/>
              <a:buChar char="•"/>
            </a:pPr>
            <a:r>
              <a:rPr lang="tr-TR" sz="2000" dirty="0" err="1"/>
              <a:t>https</a:t>
            </a:r>
            <a:r>
              <a:rPr lang="tr-TR" sz="2000" dirty="0"/>
              <a:t>://</a:t>
            </a:r>
            <a:r>
              <a:rPr lang="tr-TR" sz="2000" dirty="0" err="1"/>
              <a:t>www.dunya.com</a:t>
            </a:r>
            <a:r>
              <a:rPr lang="tr-TR" sz="2000" dirty="0"/>
              <a:t>/</a:t>
            </a:r>
            <a:r>
              <a:rPr lang="tr-TR" sz="2000" dirty="0" err="1"/>
              <a:t>sektorler</a:t>
            </a:r>
            <a:r>
              <a:rPr lang="tr-TR" sz="2000" dirty="0"/>
              <a:t>/lojistik</a:t>
            </a:r>
          </a:p>
          <a:p>
            <a:endParaRPr lang="tr-TR" sz="2000" dirty="0"/>
          </a:p>
        </p:txBody>
      </p:sp>
      <p:sp>
        <p:nvSpPr>
          <p:cNvPr id="5" name="Dikdörtgen 4">
            <a:extLst>
              <a:ext uri="{FF2B5EF4-FFF2-40B4-BE49-F238E27FC236}">
                <a16:creationId xmlns:a16="http://schemas.microsoft.com/office/drawing/2014/main" id="{788D9A88-533A-27FC-88BE-B191B63ED127}"/>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F39BABEE-24B4-F655-29D1-3487FB8AE324}"/>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C0C258D-0A1E-98D7-EF79-3DA2BBC194A1}"/>
              </a:ext>
            </a:extLst>
          </p:cNvPr>
          <p:cNvPicPr>
            <a:picLocks noChangeAspect="1"/>
          </p:cNvPicPr>
          <p:nvPr/>
        </p:nvPicPr>
        <p:blipFill>
          <a:blip r:embed="rId4"/>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3F12F01B-31A1-5752-A92C-EA9AE1B58F90}"/>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BFF59C1C-B3B3-C23D-1EEE-E9452814EFD4}"/>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332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85D06-4009-7331-1057-6F9392D7ED2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94D5895-3BBC-10E9-C275-1B342E43549A}"/>
              </a:ext>
            </a:extLst>
          </p:cNvPr>
          <p:cNvSpPr>
            <a:spLocks noGrp="1"/>
          </p:cNvSpPr>
          <p:nvPr>
            <p:ph type="title"/>
          </p:nvPr>
        </p:nvSpPr>
        <p:spPr>
          <a:xfrm>
            <a:off x="2311400" y="1460500"/>
            <a:ext cx="7505700" cy="530225"/>
          </a:xfrm>
        </p:spPr>
        <p:txBody>
          <a:bodyPr>
            <a:normAutofit fontScale="90000"/>
          </a:bodyPr>
          <a:lstStyle/>
          <a:p>
            <a:pPr algn="ctr"/>
            <a:r>
              <a:rPr lang="tr-TR" b="1" dirty="0">
                <a:solidFill>
                  <a:srgbClr val="FF0000"/>
                </a:solidFill>
              </a:rPr>
              <a:t>KAYNAKÇA</a:t>
            </a:r>
          </a:p>
        </p:txBody>
      </p:sp>
      <p:sp>
        <p:nvSpPr>
          <p:cNvPr id="5" name="Dikdörtgen 4">
            <a:extLst>
              <a:ext uri="{FF2B5EF4-FFF2-40B4-BE49-F238E27FC236}">
                <a16:creationId xmlns:a16="http://schemas.microsoft.com/office/drawing/2014/main" id="{15E3287D-4EB4-9C39-9C04-8DD593F0CAA5}"/>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811AB364-CCEC-9E2F-B3BC-D9163C9DFCAB}"/>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1AA8134D-A757-958F-211C-3E08AF99E2C1}"/>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D1B0DCB3-50A6-039B-E904-7A9A9EA405D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46D590C5-558A-7BE2-18DE-070A1B3C197B}"/>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Rectangle 3">
            <a:extLst>
              <a:ext uri="{FF2B5EF4-FFF2-40B4-BE49-F238E27FC236}">
                <a16:creationId xmlns:a16="http://schemas.microsoft.com/office/drawing/2014/main" id="{7382CEC6-78AC-66AD-D214-F72B48E8C445}"/>
              </a:ext>
            </a:extLst>
          </p:cNvPr>
          <p:cNvSpPr>
            <a:spLocks noGrp="1" noChangeArrowheads="1"/>
          </p:cNvSpPr>
          <p:nvPr>
            <p:ph type="body" sz="half" idx="2"/>
          </p:nvPr>
        </p:nvSpPr>
        <p:spPr bwMode="auto">
          <a:xfrm>
            <a:off x="913892" y="2441883"/>
            <a:ext cx="10424668" cy="29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Long</a:t>
            </a:r>
            <a:r>
              <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 (2022). </a:t>
            </a:r>
            <a:r>
              <a:rPr kumimoji="0" lang="tr-TR" altLang="tr-TR"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Uluslararası Lojistik Küresel Tedarik Zinciri Yönetimi / International </a:t>
            </a:r>
            <a:r>
              <a:rPr kumimoji="0" lang="tr-TR" altLang="tr-TR" sz="20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Logistics</a:t>
            </a:r>
            <a:r>
              <a:rPr kumimoji="0" lang="tr-TR" altLang="tr-TR"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Global </a:t>
            </a:r>
            <a:r>
              <a:rPr kumimoji="0" lang="tr-TR" altLang="tr-TR" sz="20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Supply</a:t>
            </a:r>
            <a:r>
              <a:rPr kumimoji="0" lang="tr-TR" altLang="tr-TR"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tr-TR" altLang="tr-TR" sz="2000" b="0" i="1"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Chain</a:t>
            </a:r>
            <a:r>
              <a:rPr kumimoji="0" lang="tr-TR" altLang="tr-TR"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Management.</a:t>
            </a:r>
            <a:r>
              <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 </a:t>
            </a:r>
            <a:r>
              <a:rPr kumimoji="0" lang="tr-TR" altLang="tr-TR"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Tanyaş</a:t>
            </a:r>
            <a:r>
              <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&amp; M. Düzgün, Çev.) Nobel Akademik Yayıncılık.</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CSCMP. (2013, Ağustos). </a:t>
            </a:r>
            <a:r>
              <a:rPr lang="tr-TR" sz="2000" i="1" dirty="0" err="1">
                <a:latin typeface="Times New Roman" panose="02020603050405020304" pitchFamily="18" charset="0"/>
                <a:cs typeface="Times New Roman" panose="02020603050405020304" pitchFamily="18" charset="0"/>
              </a:rPr>
              <a:t>Council</a:t>
            </a:r>
            <a:r>
              <a:rPr lang="tr-TR" sz="2000" i="1" dirty="0">
                <a:latin typeface="Times New Roman" panose="02020603050405020304" pitchFamily="18" charset="0"/>
                <a:cs typeface="Times New Roman" panose="02020603050405020304" pitchFamily="18" charset="0"/>
              </a:rPr>
              <a:t> of </a:t>
            </a:r>
            <a:r>
              <a:rPr lang="tr-TR" sz="2000" i="1" dirty="0" err="1">
                <a:latin typeface="Times New Roman" panose="02020603050405020304" pitchFamily="18" charset="0"/>
                <a:cs typeface="Times New Roman" panose="02020603050405020304" pitchFamily="18" charset="0"/>
              </a:rPr>
              <a:t>Supply</a:t>
            </a:r>
            <a:r>
              <a:rPr lang="tr-TR" sz="2000" i="1" dirty="0">
                <a:latin typeface="Times New Roman" panose="02020603050405020304" pitchFamily="18" charset="0"/>
                <a:cs typeface="Times New Roman" panose="02020603050405020304" pitchFamily="18" charset="0"/>
              </a:rPr>
              <a:t> </a:t>
            </a:r>
            <a:r>
              <a:rPr lang="tr-TR" sz="2000" i="1" dirty="0" err="1">
                <a:latin typeface="Times New Roman" panose="02020603050405020304" pitchFamily="18" charset="0"/>
                <a:cs typeface="Times New Roman" panose="02020603050405020304" pitchFamily="18" charset="0"/>
              </a:rPr>
              <a:t>Chain</a:t>
            </a:r>
            <a:r>
              <a:rPr lang="tr-TR" sz="2000" i="1" dirty="0">
                <a:latin typeface="Times New Roman" panose="02020603050405020304" pitchFamily="18" charset="0"/>
                <a:cs typeface="Times New Roman" panose="02020603050405020304" pitchFamily="18" charset="0"/>
              </a:rPr>
              <a:t> Management Professional </a:t>
            </a:r>
            <a:r>
              <a:rPr lang="tr-TR" sz="2000" i="1" dirty="0" err="1">
                <a:latin typeface="Times New Roman" panose="02020603050405020304" pitchFamily="18" charset="0"/>
                <a:cs typeface="Times New Roman" panose="02020603050405020304" pitchFamily="18" charset="0"/>
              </a:rPr>
              <a:t>Glossary</a:t>
            </a:r>
            <a:r>
              <a:rPr lang="tr-TR" sz="2000" i="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file:///C:/</a:t>
            </a:r>
            <a:r>
              <a:rPr lang="tr-TR" sz="2000" dirty="0" err="1">
                <a:latin typeface="Times New Roman" panose="02020603050405020304" pitchFamily="18" charset="0"/>
                <a:cs typeface="Times New Roman" panose="02020603050405020304" pitchFamily="18" charset="0"/>
              </a:rPr>
              <a:t>Users</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user</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Downloads</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cscmp-glossary.pdf</a:t>
            </a:r>
            <a:r>
              <a:rPr lang="tr-TR" sz="2000" dirty="0">
                <a:latin typeface="Times New Roman" panose="02020603050405020304" pitchFamily="18" charset="0"/>
                <a:cs typeface="Times New Roman" panose="02020603050405020304" pitchFamily="18" charset="0"/>
              </a:rPr>
              <a:t> adresinden alındı</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algn="just"/>
            <a:r>
              <a:rPr lang="tr-TR" sz="2000" dirty="0" err="1">
                <a:latin typeface="Times New Roman" panose="02020603050405020304" pitchFamily="18" charset="0"/>
                <a:cs typeface="Times New Roman" panose="02020603050405020304" pitchFamily="18" charset="0"/>
              </a:rPr>
              <a:t>Çekerol</a:t>
            </a:r>
            <a:r>
              <a:rPr lang="tr-TR" sz="2000" dirty="0">
                <a:latin typeface="Times New Roman" panose="02020603050405020304" pitchFamily="18" charset="0"/>
                <a:cs typeface="Times New Roman" panose="02020603050405020304" pitchFamily="18" charset="0"/>
              </a:rPr>
              <a:t>, G. S. (2013). </a:t>
            </a:r>
            <a:r>
              <a:rPr lang="tr-TR" sz="2000" i="1" dirty="0">
                <a:latin typeface="Times New Roman" panose="02020603050405020304" pitchFamily="18" charset="0"/>
                <a:cs typeface="Times New Roman" panose="02020603050405020304" pitchFamily="18" charset="0"/>
              </a:rPr>
              <a:t>Lojistik Yönetimi</a:t>
            </a:r>
            <a:r>
              <a:rPr lang="tr-TR" sz="2000" dirty="0">
                <a:latin typeface="Times New Roman" panose="02020603050405020304" pitchFamily="18" charset="0"/>
                <a:cs typeface="Times New Roman" panose="02020603050405020304" pitchFamily="18" charset="0"/>
              </a:rPr>
              <a:t> (1. b.). (M. N. Timur, </a:t>
            </a:r>
            <a:r>
              <a:rPr lang="tr-TR" sz="2000" dirty="0" err="1">
                <a:latin typeface="Times New Roman" panose="02020603050405020304" pitchFamily="18" charset="0"/>
                <a:cs typeface="Times New Roman" panose="02020603050405020304" pitchFamily="18" charset="0"/>
              </a:rPr>
              <a:t>Dü</a:t>
            </a:r>
            <a:r>
              <a:rPr lang="tr-TR" sz="2000" dirty="0">
                <a:latin typeface="Times New Roman" panose="02020603050405020304" pitchFamily="18" charset="0"/>
                <a:cs typeface="Times New Roman" panose="02020603050405020304" pitchFamily="18" charset="0"/>
              </a:rPr>
              <a:t>.) Eskişehir: T.C Anadolu Üniversitesi </a:t>
            </a:r>
            <a:r>
              <a:rPr lang="tr-TR" sz="2000" dirty="0" err="1">
                <a:latin typeface="Times New Roman" panose="02020603050405020304" pitchFamily="18" charset="0"/>
                <a:cs typeface="Times New Roman" panose="02020603050405020304" pitchFamily="18" charset="0"/>
              </a:rPr>
              <a:t>Açıköğretim</a:t>
            </a:r>
            <a:r>
              <a:rPr lang="tr-TR" sz="2000" dirty="0">
                <a:latin typeface="Times New Roman" panose="02020603050405020304" pitchFamily="18" charset="0"/>
                <a:cs typeface="Times New Roman" panose="02020603050405020304" pitchFamily="18" charset="0"/>
              </a:rPr>
              <a:t> Fakültesi Yayını.</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071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50FDB-8D7C-F134-D4A3-2E5972C29044}"/>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FD57699D-9088-0ACD-44D1-DFB934D670DC}"/>
              </a:ext>
            </a:extLst>
          </p:cNvPr>
          <p:cNvSpPr>
            <a:spLocks noGrp="1"/>
          </p:cNvSpPr>
          <p:nvPr>
            <p:ph type="body" sz="half" idx="2"/>
          </p:nvPr>
        </p:nvSpPr>
        <p:spPr>
          <a:xfrm>
            <a:off x="800019" y="1205347"/>
            <a:ext cx="10591962" cy="1958108"/>
          </a:xfrm>
        </p:spPr>
        <p:txBody>
          <a:bodyPr>
            <a:noAutofit/>
          </a:bodyPr>
          <a:lstStyle/>
          <a:p>
            <a:pPr marL="0" indent="0" algn="just">
              <a:buNone/>
            </a:pPr>
            <a:r>
              <a:rPr lang="tr-TR" sz="1800" dirty="0">
                <a:ea typeface="Roboto Condensed Light" panose="020B0604020202020204" charset="0"/>
              </a:rPr>
              <a:t>Ürün, insan, asker, mühimmat ve diğer varlıklarını ihtiyaç anında diğer toplumlardan daha hızlı bir şekilde hareket ettirebilen ve ihtiyaç noktasına ulaştırabilen toplumlar daha başarılı olmuştur. </a:t>
            </a:r>
          </a:p>
          <a:p>
            <a:pPr marL="0" indent="0" algn="just">
              <a:buNone/>
            </a:pPr>
            <a:endParaRPr lang="tr-TR" sz="1800" dirty="0">
              <a:ea typeface="Roboto Condensed Light" panose="020B0604020202020204" charset="0"/>
            </a:endParaRPr>
          </a:p>
          <a:p>
            <a:pPr marL="0" indent="0" algn="just">
              <a:buNone/>
            </a:pPr>
            <a:r>
              <a:rPr lang="tr-TR" sz="1800" b="1" dirty="0">
                <a:ea typeface="Roboto Condensed Light" panose="020B0604020202020204" charset="0"/>
              </a:rPr>
              <a:t>Örneğin </a:t>
            </a:r>
            <a:r>
              <a:rPr lang="tr-TR" sz="1800" dirty="0">
                <a:ea typeface="Roboto Condensed Light" panose="020B0604020202020204" charset="0"/>
              </a:rPr>
              <a:t>milattan önce 2700’lerde yapılan Mısır piramitlerinin nasıl ve hangi teknoloji ile yapıldığı bugün bile merak uyandırmaktadır. Tonlarca ağırlığa sahip olan taş blokların inşaat alanına kızgın kumların üstünde nasıl taşındığı hâlen olarak açıklanamamaktadır. Ancak bu piramitlerin yapılabilmesinin çok sağlam bir lojistik planlamasını ve farklı lojistik aktiviteleri gerektirdiği açıktır. </a:t>
            </a:r>
          </a:p>
          <a:p>
            <a:endParaRPr lang="tr-TR" sz="1800" dirty="0"/>
          </a:p>
        </p:txBody>
      </p:sp>
      <p:sp>
        <p:nvSpPr>
          <p:cNvPr id="5" name="Dikdörtgen 4">
            <a:extLst>
              <a:ext uri="{FF2B5EF4-FFF2-40B4-BE49-F238E27FC236}">
                <a16:creationId xmlns:a16="http://schemas.microsoft.com/office/drawing/2014/main" id="{FB97D35B-E50F-7379-2234-9A6CA7C85ACC}"/>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CC63B83F-62DF-B7CC-8DC3-B18D6E3775B5}"/>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5B8CCEB4-2295-2C79-3174-6CBA21452675}"/>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74DEB06-5426-196E-CA00-D7351771220A}"/>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01C7A66B-6BBF-48A2-4716-461A51EBD890}"/>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 name="Picture 2" descr="Yıllardır İnsanların Merak Ettiği Soru: Mısır Piramitleri Nasıl İnşa  Edildi? - onedio.com">
            <a:extLst>
              <a:ext uri="{FF2B5EF4-FFF2-40B4-BE49-F238E27FC236}">
                <a16:creationId xmlns:a16="http://schemas.microsoft.com/office/drawing/2014/main" id="{1DFFFAD3-0CEB-9576-E6BE-12D9424FA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18" y="3402687"/>
            <a:ext cx="4384493" cy="27367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Yıllardır İnsanların Merak Ettiği Soru: Mısır Piramitleri Nasıl İnşa  Edildi? - onedio.com">
            <a:extLst>
              <a:ext uri="{FF2B5EF4-FFF2-40B4-BE49-F238E27FC236}">
                <a16:creationId xmlns:a16="http://schemas.microsoft.com/office/drawing/2014/main" id="{2ABD0149-EDB2-993B-8217-22C1B91D9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511" y="3332485"/>
            <a:ext cx="5714782" cy="269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9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9FE7-F36F-6E44-806D-409FBDB69DC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618C63A-9D99-9A48-996F-4E117F965532}"/>
              </a:ext>
            </a:extLst>
          </p:cNvPr>
          <p:cNvSpPr>
            <a:spLocks noGrp="1"/>
          </p:cNvSpPr>
          <p:nvPr>
            <p:ph type="title"/>
          </p:nvPr>
        </p:nvSpPr>
        <p:spPr>
          <a:xfrm>
            <a:off x="2311400" y="1460500"/>
            <a:ext cx="7505700" cy="530225"/>
          </a:xfrm>
        </p:spPr>
        <p:txBody>
          <a:bodyPr>
            <a:normAutofit fontScale="90000"/>
          </a:bodyPr>
          <a:lstStyle/>
          <a:p>
            <a:r>
              <a:rPr lang="tr-TR" b="1" dirty="0">
                <a:solidFill>
                  <a:srgbClr val="FF0000"/>
                </a:solidFill>
              </a:rPr>
              <a:t>Lojistik Kavramının Tanımı</a:t>
            </a:r>
            <a:endParaRPr lang="tr-TR" dirty="0"/>
          </a:p>
        </p:txBody>
      </p:sp>
      <p:sp>
        <p:nvSpPr>
          <p:cNvPr id="4" name="Metin Yer Tutucusu 3">
            <a:extLst>
              <a:ext uri="{FF2B5EF4-FFF2-40B4-BE49-F238E27FC236}">
                <a16:creationId xmlns:a16="http://schemas.microsoft.com/office/drawing/2014/main" id="{DD8A7DC4-D908-6D33-F82E-B0D1868EC5C4}"/>
              </a:ext>
            </a:extLst>
          </p:cNvPr>
          <p:cNvSpPr>
            <a:spLocks noGrp="1"/>
          </p:cNvSpPr>
          <p:nvPr>
            <p:ph type="body" sz="half" idx="2"/>
          </p:nvPr>
        </p:nvSpPr>
        <p:spPr>
          <a:xfrm>
            <a:off x="901699" y="2184400"/>
            <a:ext cx="10591962" cy="3858732"/>
          </a:xfrm>
        </p:spPr>
        <p:txBody>
          <a:bodyPr>
            <a:noAutofit/>
          </a:bodyPr>
          <a:lstStyle/>
          <a:p>
            <a:pPr marL="0" indent="0" algn="just">
              <a:buNone/>
            </a:pPr>
            <a:r>
              <a:rPr lang="tr-TR" sz="1800" dirty="0">
                <a:ea typeface="Roboto Condensed Light" panose="020B0604020202020204" charset="0"/>
              </a:rPr>
              <a:t>Lojistik terimi Yunanca ‘’</a:t>
            </a:r>
            <a:r>
              <a:rPr lang="tr-TR" sz="1800" b="1" dirty="0" err="1">
                <a:ea typeface="Roboto Condensed Light" panose="020B0604020202020204" charset="0"/>
              </a:rPr>
              <a:t>logistikos</a:t>
            </a:r>
            <a:r>
              <a:rPr lang="tr-TR" sz="1800" dirty="0">
                <a:ea typeface="Roboto Condensed Light" panose="020B0604020202020204" charset="0"/>
              </a:rPr>
              <a:t>’’ kelimesinden türemiş bir kavramdır. ‘’</a:t>
            </a:r>
            <a:r>
              <a:rPr lang="tr-TR" sz="1800" b="1" dirty="0">
                <a:ea typeface="Roboto Condensed Light" panose="020B0604020202020204" charset="0"/>
              </a:rPr>
              <a:t>Hesap bilimi, hesapta beceri</a:t>
            </a:r>
            <a:r>
              <a:rPr lang="tr-TR" sz="1800" dirty="0">
                <a:ea typeface="Roboto Condensed Light" panose="020B0604020202020204" charset="0"/>
              </a:rPr>
              <a:t>’’ anlamlarına gelmektedir.</a:t>
            </a:r>
          </a:p>
          <a:p>
            <a:pPr marL="0" indent="0" algn="just">
              <a:buNone/>
            </a:pPr>
            <a:endParaRPr lang="tr-TR" sz="1800" dirty="0">
              <a:ea typeface="Roboto Condensed Light" panose="020B0604020202020204" charset="0"/>
            </a:endParaRPr>
          </a:p>
          <a:p>
            <a:pPr algn="just"/>
            <a:r>
              <a:rPr lang="tr-TR" sz="1800" dirty="0">
                <a:ea typeface="Roboto Condensed Light" panose="020B0604020202020204" charset="0"/>
              </a:rPr>
              <a:t>Lojistik esas olarak </a:t>
            </a:r>
            <a:r>
              <a:rPr lang="tr-TR" sz="1800" b="1" u="sng" dirty="0">
                <a:ea typeface="Roboto Condensed Light" panose="020B0604020202020204" charset="0"/>
              </a:rPr>
              <a:t>askerî </a:t>
            </a:r>
            <a:r>
              <a:rPr lang="tr-TR" sz="1800" dirty="0">
                <a:ea typeface="Roboto Condensed Light" panose="020B0604020202020204" charset="0"/>
              </a:rPr>
              <a:t>bir terimdir, bundan dolayı </a:t>
            </a:r>
            <a:r>
              <a:rPr lang="tr-TR" sz="1800" b="1" u="sng" dirty="0">
                <a:ea typeface="Roboto Condensed Light" panose="020B0604020202020204" charset="0"/>
              </a:rPr>
              <a:t>ilk uygulamaları askerî alanlar ve savaş alanları</a:t>
            </a:r>
            <a:r>
              <a:rPr lang="tr-TR" sz="1800" dirty="0">
                <a:ea typeface="Roboto Condensed Light" panose="020B0604020202020204" charset="0"/>
              </a:rPr>
              <a:t> olmuştur. Askeri alanda lojistik, araç-gereç ve birliklerin hareket organizasyonunu tanımlamak için kullanılmaktadır. </a:t>
            </a:r>
          </a:p>
          <a:p>
            <a:pPr marL="0" indent="0" algn="just">
              <a:buNone/>
            </a:pPr>
            <a:endParaRPr lang="tr-TR" sz="1800" dirty="0">
              <a:ea typeface="Roboto Condensed Light" panose="020B0604020202020204" charset="0"/>
            </a:endParaRPr>
          </a:p>
          <a:p>
            <a:pPr marL="0" indent="0" algn="just">
              <a:buNone/>
            </a:pPr>
            <a:r>
              <a:rPr lang="tr-TR" sz="1800" dirty="0">
                <a:ea typeface="Roboto Condensed Light" panose="020B0604020202020204" charset="0"/>
              </a:rPr>
              <a:t>Fakat </a:t>
            </a:r>
            <a:r>
              <a:rPr lang="tr-TR" sz="1800" b="1" u="sng" dirty="0">
                <a:ea typeface="Roboto Condensed Light" panose="020B0604020202020204" charset="0"/>
              </a:rPr>
              <a:t>esas önemi 2. Dünya Savaşı'nda anlaşılmış</a:t>
            </a:r>
            <a:r>
              <a:rPr lang="tr-TR" sz="1800" dirty="0">
                <a:ea typeface="Roboto Condensed Light" panose="020B0604020202020204" charset="0"/>
              </a:rPr>
              <a:t> ve </a:t>
            </a:r>
            <a:r>
              <a:rPr lang="tr-TR" sz="1800" b="1" u="sng" dirty="0">
                <a:ea typeface="Roboto Condensed Light" panose="020B0604020202020204" charset="0"/>
              </a:rPr>
              <a:t>sonrasında lojistiğe bilimsel bir konu </a:t>
            </a:r>
            <a:r>
              <a:rPr lang="tr-TR" sz="1800" dirty="0">
                <a:ea typeface="Roboto Condensed Light" panose="020B0604020202020204" charset="0"/>
              </a:rPr>
              <a:t>gözüyle bakılmaya başlanılmıştır. </a:t>
            </a:r>
          </a:p>
          <a:p>
            <a:pPr marL="0" indent="0" algn="just">
              <a:buNone/>
            </a:pPr>
            <a:endParaRPr lang="tr-TR" sz="1800" dirty="0">
              <a:ea typeface="Roboto Condensed Light" panose="020B0604020202020204" charset="0"/>
            </a:endParaRPr>
          </a:p>
          <a:p>
            <a:pPr marL="0" indent="0" algn="just">
              <a:buNone/>
            </a:pPr>
            <a:r>
              <a:rPr lang="tr-TR" sz="1800" dirty="0">
                <a:ea typeface="Roboto Condensed Light" panose="020B0604020202020204" charset="0"/>
              </a:rPr>
              <a:t>2.Dünya Savaşı sonrası </a:t>
            </a:r>
            <a:r>
              <a:rPr lang="tr-TR" sz="1800" b="1" u="sng" dirty="0">
                <a:ea typeface="Roboto Condensed Light" panose="020B0604020202020204" charset="0"/>
              </a:rPr>
              <a:t>birçok işletme lojistiğin önemini kavramış</a:t>
            </a:r>
            <a:r>
              <a:rPr lang="tr-TR" sz="1800" dirty="0">
                <a:ea typeface="Roboto Condensed Light" panose="020B0604020202020204" charset="0"/>
              </a:rPr>
              <a:t> ve 1960'dan günümüze kadar süren gelişim süreci içerisinde lojistik hizmetlerinden faydalanmaya başlamıştır. </a:t>
            </a:r>
          </a:p>
          <a:p>
            <a:pPr marL="0" indent="0" algn="just">
              <a:buNone/>
            </a:pPr>
            <a:endParaRPr lang="tr-TR" sz="1800" dirty="0">
              <a:ea typeface="Roboto Condensed Light" panose="020B0604020202020204" charset="0"/>
            </a:endParaRPr>
          </a:p>
          <a:p>
            <a:pPr marL="0" indent="0" algn="just">
              <a:buNone/>
            </a:pPr>
            <a:endParaRPr lang="tr-TR" sz="1800" dirty="0">
              <a:ea typeface="Roboto Condensed Light" panose="020B0604020202020204" charset="0"/>
            </a:endParaRPr>
          </a:p>
          <a:p>
            <a:pPr marL="0" indent="0" algn="just">
              <a:buNone/>
            </a:pPr>
            <a:endParaRPr lang="tr-TR" sz="1800" dirty="0">
              <a:ea typeface="Roboto Condensed Light" panose="020B0604020202020204" charset="0"/>
            </a:endParaRPr>
          </a:p>
          <a:p>
            <a:pPr marL="0" indent="0" algn="just">
              <a:buNone/>
            </a:pPr>
            <a:endParaRPr lang="tr-TR" sz="1800" dirty="0">
              <a:ea typeface="Roboto Condensed Light" panose="020B0604020202020204" charset="0"/>
            </a:endParaRPr>
          </a:p>
          <a:p>
            <a:endParaRPr lang="tr-TR" sz="1800" dirty="0"/>
          </a:p>
        </p:txBody>
      </p:sp>
      <p:sp>
        <p:nvSpPr>
          <p:cNvPr id="5" name="Dikdörtgen 4">
            <a:extLst>
              <a:ext uri="{FF2B5EF4-FFF2-40B4-BE49-F238E27FC236}">
                <a16:creationId xmlns:a16="http://schemas.microsoft.com/office/drawing/2014/main" id="{0DB2784B-345D-0530-D743-524192546299}"/>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31807556-C9F2-02AC-C888-329BAD5F7F7E}"/>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82F03D49-FB79-7572-6C74-355E54EB1556}"/>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A5DE8104-64CD-F0BC-BEBA-66BA92708F05}"/>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69CF7387-1E53-B39C-05E4-B522AE7C6766}"/>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46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621E-434A-2F93-D9C5-092D8DF9C312}"/>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5B92610F-B273-B3F0-B91E-0696609807F1}"/>
              </a:ext>
            </a:extLst>
          </p:cNvPr>
          <p:cNvSpPr>
            <a:spLocks noGrp="1"/>
          </p:cNvSpPr>
          <p:nvPr>
            <p:ph type="body" sz="half" idx="2"/>
          </p:nvPr>
        </p:nvSpPr>
        <p:spPr>
          <a:xfrm>
            <a:off x="901699" y="2184400"/>
            <a:ext cx="10591962" cy="3858732"/>
          </a:xfrm>
        </p:spPr>
        <p:txBody>
          <a:bodyPr>
            <a:normAutofit/>
          </a:bodyPr>
          <a:lstStyle/>
          <a:p>
            <a:pPr marL="0" indent="0" algn="just">
              <a:buNone/>
            </a:pPr>
            <a:r>
              <a:rPr lang="tr-TR" sz="1800" dirty="0">
                <a:ea typeface="Roboto Condensed Light" panose="020B0604020202020204" charset="0"/>
              </a:rPr>
              <a:t>Bu anlamda lojistik askeri operasyonlar kapsamında asker ve ekipmanın taşınması ve ikmal işlemlerinin organizasyonunu içerir. Lojistiğin üstlendiği rolü anlamak için sadece her gün satın alınan ve tüketilen ürünleri düşünelim. </a:t>
            </a:r>
          </a:p>
          <a:p>
            <a:pPr marL="0" indent="0" algn="just">
              <a:buNone/>
            </a:pPr>
            <a:endParaRPr lang="tr-TR" sz="1800" dirty="0">
              <a:ea typeface="Roboto Condensed Light" panose="020B0604020202020204" charset="0"/>
            </a:endParaRPr>
          </a:p>
          <a:p>
            <a:pPr marL="0" indent="0" algn="ctr">
              <a:buNone/>
            </a:pPr>
            <a:r>
              <a:rPr lang="tr-TR" sz="1800" b="1" dirty="0">
                <a:ea typeface="Roboto Condensed Light" panose="020B0604020202020204" charset="0"/>
              </a:rPr>
              <a:t>Müşteriye bu ürünler nasıl ve hangi fiyattan ulaşmaktadır? </a:t>
            </a:r>
          </a:p>
          <a:p>
            <a:pPr marL="0" indent="0" algn="just">
              <a:buNone/>
            </a:pPr>
            <a:endParaRPr lang="tr-TR" sz="1800" dirty="0">
              <a:ea typeface="Roboto Condensed Light" panose="020B0604020202020204" charset="0"/>
            </a:endParaRPr>
          </a:p>
          <a:p>
            <a:pPr marL="0" indent="0" algn="just">
              <a:buNone/>
            </a:pPr>
            <a:r>
              <a:rPr lang="tr-TR" sz="1800" dirty="0">
                <a:ea typeface="Roboto Condensed Light" panose="020B0604020202020204" charset="0"/>
              </a:rPr>
              <a:t>Bu durum lojistiğin bir şekilde hayatımızın her anında bizimle etkileşim halinde olan bir alan olduğunu gösterir. </a:t>
            </a:r>
          </a:p>
          <a:p>
            <a:endParaRPr lang="tr-TR" sz="1800" dirty="0"/>
          </a:p>
        </p:txBody>
      </p:sp>
      <p:sp>
        <p:nvSpPr>
          <p:cNvPr id="5" name="Dikdörtgen 4">
            <a:extLst>
              <a:ext uri="{FF2B5EF4-FFF2-40B4-BE49-F238E27FC236}">
                <a16:creationId xmlns:a16="http://schemas.microsoft.com/office/drawing/2014/main" id="{EBC579D3-C650-007B-5603-5465741A1063}"/>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439B4C80-F2FC-E18D-1BC2-D649E98B0BD6}"/>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37534623-B5CC-FA3E-0B03-332DDF0725D7}"/>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05C88B16-5ECC-E2D4-5822-172CF450D29F}"/>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D845C423-3375-3703-B829-DA2D6E7E74D7}"/>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9672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3BFA6-C602-977B-5CA0-5089CEF9E1B0}"/>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9AF3676A-662A-4E51-1A30-590635431655}"/>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351C9CF8-7B48-1DB9-BB1A-A6CE6CE12E92}"/>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06F5E96E-47D4-67C2-CE33-A7C25DCE099C}"/>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1463595E-3DD4-701A-D575-0E8D9624895B}"/>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7D21CD62-121E-EB46-A9DB-C015F1BBFCB2}"/>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1" name="Picture 2" descr="Lojistiğin önemi ve tarihçesi">
            <a:extLst>
              <a:ext uri="{FF2B5EF4-FFF2-40B4-BE49-F238E27FC236}">
                <a16:creationId xmlns:a16="http://schemas.microsoft.com/office/drawing/2014/main" id="{F6EE0197-B772-A68C-1C8D-9568BC64E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 y="1676599"/>
            <a:ext cx="4880653" cy="31266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JİSTİĞİN TARİHÇESİ - Dijital Lojistik &amp; Nakliyat Platformu | Borusan  Lojistik eTA">
            <a:extLst>
              <a:ext uri="{FF2B5EF4-FFF2-40B4-BE49-F238E27FC236}">
                <a16:creationId xmlns:a16="http://schemas.microsoft.com/office/drawing/2014/main" id="{1B4F749E-3078-BEFA-9D1C-F71F05368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605" y="988198"/>
            <a:ext cx="4281000" cy="33106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rEx Lojistik - Uluslararası ve Yurtiçi Taşımacılık İstanbul Konya ve  Ukrayna Rusya bölgelerine haftalık Parsiyel nakliye hizmeti Nakliyat,Konya  Ambar, ukrayna Lojistik Nakliyat,Lojistik,Nakliyat Ambar,ikitelli Konya  Kargo,ikitelli konya ambar ...">
            <a:extLst>
              <a:ext uri="{FF2B5EF4-FFF2-40B4-BE49-F238E27FC236}">
                <a16:creationId xmlns:a16="http://schemas.microsoft.com/office/drawing/2014/main" id="{436D13A2-E938-EFE9-F792-246E5BE36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7146" y="2945547"/>
            <a:ext cx="3980107" cy="371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0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DA280-6ECF-E5BA-51B0-C7AC10BADC6E}"/>
            </a:ext>
          </a:extLst>
        </p:cNvPr>
        <p:cNvGrpSpPr/>
        <p:nvPr/>
      </p:nvGrpSpPr>
      <p:grpSpPr>
        <a:xfrm>
          <a:off x="0" y="0"/>
          <a:ext cx="0" cy="0"/>
          <a:chOff x="0" y="0"/>
          <a:chExt cx="0" cy="0"/>
        </a:xfrm>
      </p:grpSpPr>
      <p:sp>
        <p:nvSpPr>
          <p:cNvPr id="4" name="Metin Yer Tutucusu 3">
            <a:extLst>
              <a:ext uri="{FF2B5EF4-FFF2-40B4-BE49-F238E27FC236}">
                <a16:creationId xmlns:a16="http://schemas.microsoft.com/office/drawing/2014/main" id="{BE449718-B26C-B2F9-6BC5-7EF1FC2AF78C}"/>
              </a:ext>
            </a:extLst>
          </p:cNvPr>
          <p:cNvSpPr>
            <a:spLocks noGrp="1"/>
          </p:cNvSpPr>
          <p:nvPr>
            <p:ph type="body" sz="half" idx="2"/>
          </p:nvPr>
        </p:nvSpPr>
        <p:spPr>
          <a:xfrm>
            <a:off x="901699" y="2549236"/>
            <a:ext cx="10591962" cy="3493895"/>
          </a:xfrm>
        </p:spPr>
        <p:txBody>
          <a:bodyPr>
            <a:normAutofit/>
          </a:bodyPr>
          <a:lstStyle/>
          <a:p>
            <a:pPr marL="0" indent="0" algn="ctr">
              <a:buNone/>
            </a:pPr>
            <a:r>
              <a:rPr lang="tr-TR" sz="3200" dirty="0">
                <a:solidFill>
                  <a:srgbClr val="FF0000"/>
                </a:solidFill>
                <a:ea typeface="Roboto Condensed Light" panose="020B0604020202020204" charset="0"/>
              </a:rPr>
              <a:t>Peki </a:t>
            </a:r>
            <a:r>
              <a:rPr lang="tr-TR" sz="3200" b="1" u="sng" dirty="0">
                <a:solidFill>
                  <a:srgbClr val="FF0000"/>
                </a:solidFill>
                <a:ea typeface="Roboto Condensed Light" panose="020B0604020202020204" charset="0"/>
              </a:rPr>
              <a:t>lojistik nedir</a:t>
            </a:r>
            <a:r>
              <a:rPr lang="tr-TR" sz="3200" dirty="0">
                <a:solidFill>
                  <a:srgbClr val="FF0000"/>
                </a:solidFill>
                <a:ea typeface="Roboto Condensed Light" panose="020B0604020202020204" charset="0"/>
              </a:rPr>
              <a:t>?</a:t>
            </a:r>
          </a:p>
          <a:p>
            <a:pPr marL="0" indent="0" algn="just">
              <a:buNone/>
            </a:pPr>
            <a:endParaRPr lang="tr-TR" sz="3200" dirty="0">
              <a:solidFill>
                <a:schemeClr val="accent1">
                  <a:lumMod val="50000"/>
                </a:schemeClr>
              </a:solidFill>
              <a:ea typeface="Roboto Condensed Light" panose="020B0604020202020204" charset="0"/>
            </a:endParaRPr>
          </a:p>
          <a:p>
            <a:pPr marL="0" indent="0" algn="ctr">
              <a:buNone/>
            </a:pPr>
            <a:r>
              <a:rPr lang="tr-TR" sz="3200" dirty="0">
                <a:solidFill>
                  <a:schemeClr val="accent1">
                    <a:lumMod val="50000"/>
                  </a:schemeClr>
                </a:solidFill>
                <a:ea typeface="Roboto Condensed Light" panose="020B0604020202020204" charset="0"/>
              </a:rPr>
              <a:t>Sadece nakliye midir?</a:t>
            </a:r>
          </a:p>
          <a:p>
            <a:endParaRPr lang="tr-TR" sz="3200" dirty="0"/>
          </a:p>
        </p:txBody>
      </p:sp>
      <p:sp>
        <p:nvSpPr>
          <p:cNvPr id="5" name="Dikdörtgen 4">
            <a:extLst>
              <a:ext uri="{FF2B5EF4-FFF2-40B4-BE49-F238E27FC236}">
                <a16:creationId xmlns:a16="http://schemas.microsoft.com/office/drawing/2014/main" id="{BF182B61-1F4B-D51A-886B-738B063E538E}"/>
              </a:ext>
            </a:extLst>
          </p:cNvPr>
          <p:cNvSpPr/>
          <p:nvPr/>
        </p:nvSpPr>
        <p:spPr>
          <a:xfrm>
            <a:off x="0" y="0"/>
            <a:ext cx="12192000" cy="112419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7" name="Metin kutusu 6">
            <a:extLst>
              <a:ext uri="{FF2B5EF4-FFF2-40B4-BE49-F238E27FC236}">
                <a16:creationId xmlns:a16="http://schemas.microsoft.com/office/drawing/2014/main" id="{9CB140BA-7842-857D-B37D-8FC29E471679}"/>
              </a:ext>
            </a:extLst>
          </p:cNvPr>
          <p:cNvSpPr txBox="1"/>
          <p:nvPr/>
        </p:nvSpPr>
        <p:spPr>
          <a:xfrm>
            <a:off x="3538217" y="359152"/>
            <a:ext cx="4927952" cy="461665"/>
          </a:xfrm>
          <a:prstGeom prst="rect">
            <a:avLst/>
          </a:prstGeom>
          <a:noFill/>
        </p:spPr>
        <p:txBody>
          <a:bodyPr wrap="none" rtlCol="0">
            <a:spAutoFit/>
          </a:bodyPr>
          <a:lstStyle/>
          <a:p>
            <a:r>
              <a:rPr lang="tr-TR" sz="2400" dirty="0">
                <a:solidFill>
                  <a:schemeClr val="bg1"/>
                </a:solidFill>
                <a:latin typeface="Poppins" panose="00000500000000000000" pitchFamily="2" charset="-94"/>
                <a:cs typeface="Poppins" panose="00000500000000000000" pitchFamily="2" charset="-94"/>
              </a:rPr>
              <a:t>Kastamonu               Üniversitesi</a:t>
            </a:r>
          </a:p>
        </p:txBody>
      </p:sp>
      <p:pic>
        <p:nvPicPr>
          <p:cNvPr id="8" name="Resim 7">
            <a:extLst>
              <a:ext uri="{FF2B5EF4-FFF2-40B4-BE49-F238E27FC236}">
                <a16:creationId xmlns:a16="http://schemas.microsoft.com/office/drawing/2014/main" id="{03CF43C1-DD98-B8C3-1F5B-B8FAF3FDD43B}"/>
              </a:ext>
            </a:extLst>
          </p:cNvPr>
          <p:cNvPicPr>
            <a:picLocks noChangeAspect="1"/>
          </p:cNvPicPr>
          <p:nvPr/>
        </p:nvPicPr>
        <p:blipFill>
          <a:blip r:embed="rId2"/>
          <a:stretch>
            <a:fillRect/>
          </a:stretch>
        </p:blipFill>
        <p:spPr>
          <a:xfrm>
            <a:off x="5629216" y="207124"/>
            <a:ext cx="765277" cy="765722"/>
          </a:xfrm>
          <a:prstGeom prst="rect">
            <a:avLst/>
          </a:prstGeom>
        </p:spPr>
      </p:pic>
      <p:sp>
        <p:nvSpPr>
          <p:cNvPr id="9" name="Metin kutusu 8">
            <a:extLst>
              <a:ext uri="{FF2B5EF4-FFF2-40B4-BE49-F238E27FC236}">
                <a16:creationId xmlns:a16="http://schemas.microsoft.com/office/drawing/2014/main" id="{E7404731-8076-B2CB-E428-C543F4A372D9}"/>
              </a:ext>
            </a:extLst>
          </p:cNvPr>
          <p:cNvSpPr txBox="1"/>
          <p:nvPr/>
        </p:nvSpPr>
        <p:spPr>
          <a:xfrm>
            <a:off x="4824658" y="6381193"/>
            <a:ext cx="2542684" cy="279796"/>
          </a:xfrm>
          <a:prstGeom prst="rect">
            <a:avLst/>
          </a:prstGeom>
          <a:noFill/>
        </p:spPr>
        <p:txBody>
          <a:bodyPr wrap="none" rtlCol="0">
            <a:spAutoFit/>
          </a:bodyPr>
          <a:lstStyle/>
          <a:p>
            <a:r>
              <a:rPr lang="tr-TR" sz="1600" dirty="0">
                <a:solidFill>
                  <a:srgbClr val="FF0000"/>
                </a:solidFill>
                <a:latin typeface="Poppins" panose="00000500000000000000" pitchFamily="2" charset="-94"/>
                <a:cs typeface="Poppins" panose="00000500000000000000" pitchFamily="2" charset="-94"/>
              </a:rPr>
              <a:t>www.kastamonu.edu.tr</a:t>
            </a:r>
          </a:p>
        </p:txBody>
      </p:sp>
      <p:cxnSp>
        <p:nvCxnSpPr>
          <p:cNvPr id="10" name="Düz Bağlayıcı 9">
            <a:extLst>
              <a:ext uri="{FF2B5EF4-FFF2-40B4-BE49-F238E27FC236}">
                <a16:creationId xmlns:a16="http://schemas.microsoft.com/office/drawing/2014/main" id="{90040434-3CB0-BD70-2E12-88FC52E70770}"/>
              </a:ext>
            </a:extLst>
          </p:cNvPr>
          <p:cNvCxnSpPr/>
          <p:nvPr/>
        </p:nvCxnSpPr>
        <p:spPr>
          <a:xfrm>
            <a:off x="3106057" y="6212162"/>
            <a:ext cx="6096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2528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TotalTime>
  <Words>2585</Words>
  <Application>Microsoft Office PowerPoint</Application>
  <PresentationFormat>Geniş ekran</PresentationFormat>
  <Paragraphs>276</Paragraphs>
  <Slides>43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43</vt:i4>
      </vt:variant>
    </vt:vector>
  </HeadingPairs>
  <TitlesOfParts>
    <vt:vector size="52" baseType="lpstr">
      <vt:lpstr>Aptos</vt:lpstr>
      <vt:lpstr>Arial</vt:lpstr>
      <vt:lpstr>Calibri</vt:lpstr>
      <vt:lpstr>Calibri Light</vt:lpstr>
      <vt:lpstr>Poppins</vt:lpstr>
      <vt:lpstr>Roboto Condensed Light</vt:lpstr>
      <vt:lpstr>Times New Roman</vt:lpstr>
      <vt:lpstr>Wingdings</vt:lpstr>
      <vt:lpstr>Office Teması</vt:lpstr>
      <vt:lpstr>PowerPoint Sunusu</vt:lpstr>
      <vt:lpstr>PowerPoint Sunusu</vt:lpstr>
      <vt:lpstr>Lojistik Kavramının Tanımı</vt:lpstr>
      <vt:lpstr>Lojistik Kavramının Tanımı</vt:lpstr>
      <vt:lpstr>PowerPoint Sunusu</vt:lpstr>
      <vt:lpstr>Lojistik Kavramının Tanımı</vt:lpstr>
      <vt:lpstr>PowerPoint Sunusu</vt:lpstr>
      <vt:lpstr>PowerPoint Sunusu</vt:lpstr>
      <vt:lpstr>PowerPoint Sunusu</vt:lpstr>
      <vt:lpstr>Lojistik Kavramının Tanımı</vt:lpstr>
      <vt:lpstr>PowerPoint Sunusu</vt:lpstr>
      <vt:lpstr>PowerPoint Sunusu</vt:lpstr>
      <vt:lpstr>PowerPoint Sunusu</vt:lpstr>
      <vt:lpstr>HAYIR!</vt:lpstr>
      <vt:lpstr>Lojistik Kavramının Tanımı</vt:lpstr>
      <vt:lpstr>Lojistik Kavramının Tanımı</vt:lpstr>
      <vt:lpstr>Lojistik Kavramının Tanımı</vt:lpstr>
      <vt:lpstr>Lojistik Alanındaki Gelişmelere Neden Olan Etkenler</vt:lpstr>
      <vt:lpstr>Lojistik Alanındaki Gelişmelere Neden Olan Etkenler</vt:lpstr>
      <vt:lpstr>Lojistik Alanındaki Gelişmelere Neden Olan Etkenler</vt:lpstr>
      <vt:lpstr>Lojistik Alanındaki Gelişmelere Neden Olan Etkenler</vt:lpstr>
      <vt:lpstr>Lojistik Alanındaki Gelişmelere Neden Olan Etkenler</vt:lpstr>
      <vt:lpstr>Lojistik Alanındaki Gelişmelere Neden Olan Etkenler</vt:lpstr>
      <vt:lpstr>Lojistik Alanındaki Gelişmelere Neden Olan Etkenler</vt:lpstr>
      <vt:lpstr>Lojistik Yönetimi</vt:lpstr>
      <vt:lpstr>Lojistik Yönetiminin Tanımı</vt:lpstr>
      <vt:lpstr>Lojistik Yönetimi ve Temel Amacı</vt:lpstr>
      <vt:lpstr>Lojistiğin Amacı</vt:lpstr>
      <vt:lpstr>Lojistiğin Amacı</vt:lpstr>
      <vt:lpstr>Lojistik sistemin 6 operasyonel amacı:</vt:lpstr>
      <vt:lpstr>Örnek olarak;</vt:lpstr>
      <vt:lpstr>Lojistiğin Prensipleri</vt:lpstr>
      <vt:lpstr>Lojistiğin Prensipleri</vt:lpstr>
      <vt:lpstr>Lojistiğin Prensipleri</vt:lpstr>
      <vt:lpstr>Lojistiğin Prensipleri</vt:lpstr>
      <vt:lpstr>Lojistiğin Prensipleri</vt:lpstr>
      <vt:lpstr>Lojistiğin Prensipleri</vt:lpstr>
      <vt:lpstr>Lojistiğin Prensipleri</vt:lpstr>
      <vt:lpstr>Özetle Lojistik;</vt:lpstr>
      <vt:lpstr>PowerPoint Sunusu</vt:lpstr>
      <vt:lpstr>Hazırlık Soruları</vt:lpstr>
      <vt:lpstr>Takip Edilebilecek Lojistik Haber Siteleri</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MEFA</dc:creator>
  <cp:lastModifiedBy>BAHAR YAYLA</cp:lastModifiedBy>
  <cp:revision>17</cp:revision>
  <dcterms:created xsi:type="dcterms:W3CDTF">2021-02-07T11:29:55Z</dcterms:created>
  <dcterms:modified xsi:type="dcterms:W3CDTF">2026-05-20T11:17:35Z</dcterms:modified>
</cp:coreProperties>
</file>