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D0BA856E-5058-478C-8963-AE8C07AEAC89}" type="datetimeFigureOut">
              <a:rPr lang="tr-TR" smtClean="0"/>
              <a:t>5.05.2026</a:t>
            </a:fld>
            <a:endParaRPr lang="tr-TR"/>
          </a:p>
        </p:txBody>
      </p:sp>
      <p:sp>
        <p:nvSpPr>
          <p:cNvPr id="5" name="Footer Placeholder 4"/>
          <p:cNvSpPr>
            <a:spLocks noGrp="1"/>
          </p:cNvSpPr>
          <p:nvPr>
            <p:ph type="ftr" sz="quarter" idx="11"/>
          </p:nvPr>
        </p:nvSpPr>
        <p:spPr>
          <a:xfrm>
            <a:off x="2416500" y="329307"/>
            <a:ext cx="4973915" cy="309201"/>
          </a:xfrm>
        </p:spPr>
        <p:txBody>
          <a:bodyPr/>
          <a:lstStyle/>
          <a:p>
            <a:endParaRPr lang="tr-TR"/>
          </a:p>
        </p:txBody>
      </p:sp>
      <p:sp>
        <p:nvSpPr>
          <p:cNvPr id="6" name="Slide Number Placeholder 5"/>
          <p:cNvSpPr>
            <a:spLocks noGrp="1"/>
          </p:cNvSpPr>
          <p:nvPr>
            <p:ph type="sldNum" sz="quarter" idx="12"/>
          </p:nvPr>
        </p:nvSpPr>
        <p:spPr>
          <a:xfrm>
            <a:off x="1437664" y="798973"/>
            <a:ext cx="811019" cy="503578"/>
          </a:xfrm>
        </p:spPr>
        <p:txBody>
          <a:bodyPr/>
          <a:lstStyle/>
          <a:p>
            <a:fld id="{74FE63E5-1DFA-485B-B584-E53EEBAAC277}" type="slidenum">
              <a:rPr lang="tr-TR" smtClean="0"/>
              <a:t>‹#›</a:t>
            </a:fld>
            <a:endParaRPr lang="tr-T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53697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0BA856E-5058-478C-8963-AE8C07AEAC89}" type="datetimeFigureOut">
              <a:rPr lang="tr-TR" smtClean="0"/>
              <a:t>5.05.2026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FE63E5-1DFA-485B-B584-E53EEBAAC277}" type="slidenum">
              <a:rPr lang="tr-TR" smtClean="0"/>
              <a:t>‹#›</a:t>
            </a:fld>
            <a:endParaRPr lang="tr-T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53544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0BA856E-5058-478C-8963-AE8C07AEAC89}" type="datetimeFigureOut">
              <a:rPr lang="tr-TR" smtClean="0"/>
              <a:t>5.05.2026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FE63E5-1DFA-485B-B584-E53EEBAAC277}" type="slidenum">
              <a:rPr lang="tr-TR" smtClean="0"/>
              <a:t>‹#›</a:t>
            </a:fld>
            <a:endParaRPr lang="tr-T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88790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0BA856E-5058-478C-8963-AE8C07AEAC89}" type="datetimeFigureOut">
              <a:rPr lang="tr-TR" smtClean="0"/>
              <a:t>5.05.2026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FE63E5-1DFA-485B-B584-E53EEBAAC277}" type="slidenum">
              <a:rPr lang="tr-TR" smtClean="0"/>
              <a:t>‹#›</a:t>
            </a:fld>
            <a:endParaRPr lang="tr-T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49614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D0BA856E-5058-478C-8963-AE8C07AEAC89}" type="datetimeFigureOut">
              <a:rPr lang="tr-TR" smtClean="0"/>
              <a:t>5.05.2026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FE63E5-1DFA-485B-B584-E53EEBAAC277}" type="slidenum">
              <a:rPr lang="tr-TR" smtClean="0"/>
              <a:t>‹#›</a:t>
            </a:fld>
            <a:endParaRPr lang="tr-T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99274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0BA856E-5058-478C-8963-AE8C07AEAC89}" type="datetimeFigureOut">
              <a:rPr lang="tr-TR" smtClean="0"/>
              <a:t>5.05.2026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4FE63E5-1DFA-485B-B584-E53EEBAAC277}" type="slidenum">
              <a:rPr lang="tr-TR" smtClean="0"/>
              <a:t>‹#›</a:t>
            </a:fld>
            <a:endParaRPr lang="tr-T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59613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0BA856E-5058-478C-8963-AE8C07AEAC89}" type="datetimeFigureOut">
              <a:rPr lang="tr-TR" smtClean="0"/>
              <a:t>5.05.2026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4FE63E5-1DFA-485B-B584-E53EEBAAC277}" type="slidenum">
              <a:rPr lang="tr-TR" smtClean="0"/>
              <a:t>‹#›</a:t>
            </a:fld>
            <a:endParaRPr lang="tr-T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27985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D0BA856E-5058-478C-8963-AE8C07AEAC89}" type="datetimeFigureOut">
              <a:rPr lang="tr-TR" smtClean="0"/>
              <a:t>5.05.2026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4FE63E5-1DFA-485B-B584-E53EEBAAC277}" type="slidenum">
              <a:rPr lang="tr-TR" smtClean="0"/>
              <a:t>‹#›</a:t>
            </a:fld>
            <a:endParaRPr lang="tr-T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76360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BA856E-5058-478C-8963-AE8C07AEAC89}" type="datetimeFigureOut">
              <a:rPr lang="tr-TR" smtClean="0"/>
              <a:t>5.05.2026</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74FE63E5-1DFA-485B-B584-E53EEBAAC277}" type="slidenum">
              <a:rPr lang="tr-TR" smtClean="0"/>
              <a:t>‹#›</a:t>
            </a:fld>
            <a:endParaRPr lang="tr-TR"/>
          </a:p>
        </p:txBody>
      </p:sp>
    </p:spTree>
    <p:extLst>
      <p:ext uri="{BB962C8B-B14F-4D97-AF65-F5344CB8AC3E}">
        <p14:creationId xmlns:p14="http://schemas.microsoft.com/office/powerpoint/2010/main" val="2717784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D0BA856E-5058-478C-8963-AE8C07AEAC89}" type="datetimeFigureOut">
              <a:rPr lang="tr-TR" smtClean="0"/>
              <a:t>5.05.2026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4FE63E5-1DFA-485B-B584-E53EEBAAC277}" type="slidenum">
              <a:rPr lang="tr-TR" smtClean="0"/>
              <a:t>‹#›</a:t>
            </a:fld>
            <a:endParaRPr lang="tr-T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233247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D0BA856E-5058-478C-8963-AE8C07AEAC89}" type="datetimeFigureOut">
              <a:rPr lang="tr-TR" smtClean="0"/>
              <a:t>5.05.2026</a:t>
            </a:fld>
            <a:endParaRPr lang="tr-TR"/>
          </a:p>
        </p:txBody>
      </p:sp>
      <p:sp>
        <p:nvSpPr>
          <p:cNvPr id="6" name="Footer Placeholder 5"/>
          <p:cNvSpPr>
            <a:spLocks noGrp="1"/>
          </p:cNvSpPr>
          <p:nvPr>
            <p:ph type="ftr" sz="quarter" idx="11"/>
          </p:nvPr>
        </p:nvSpPr>
        <p:spPr>
          <a:xfrm>
            <a:off x="1447382" y="318640"/>
            <a:ext cx="5541004" cy="320931"/>
          </a:xfrm>
        </p:spPr>
        <p:txBody>
          <a:bodyPr/>
          <a:lstStyle/>
          <a:p>
            <a:endParaRPr lang="tr-TR"/>
          </a:p>
        </p:txBody>
      </p:sp>
      <p:sp>
        <p:nvSpPr>
          <p:cNvPr id="7" name="Slide Number Placeholder 6"/>
          <p:cNvSpPr>
            <a:spLocks noGrp="1"/>
          </p:cNvSpPr>
          <p:nvPr>
            <p:ph type="sldNum" sz="quarter" idx="12"/>
          </p:nvPr>
        </p:nvSpPr>
        <p:spPr/>
        <p:txBody>
          <a:bodyPr/>
          <a:lstStyle/>
          <a:p>
            <a:fld id="{74FE63E5-1DFA-485B-B584-E53EEBAAC277}" type="slidenum">
              <a:rPr lang="tr-TR" smtClean="0"/>
              <a:t>‹#›</a:t>
            </a:fld>
            <a:endParaRPr lang="tr-T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65355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D0BA856E-5058-478C-8963-AE8C07AEAC89}" type="datetimeFigureOut">
              <a:rPr lang="tr-TR" smtClean="0"/>
              <a:t>5.05.2026</a:t>
            </a:fld>
            <a:endParaRPr lang="tr-T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74FE63E5-1DFA-485B-B584-E53EEBAAC277}" type="slidenum">
              <a:rPr lang="tr-TR" smtClean="0"/>
              <a:t>‹#›</a:t>
            </a:fld>
            <a:endParaRPr lang="tr-T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43474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9DED151-54A5-F2CD-A420-F2589A933870}"/>
              </a:ext>
            </a:extLst>
          </p:cNvPr>
          <p:cNvSpPr>
            <a:spLocks noGrp="1"/>
          </p:cNvSpPr>
          <p:nvPr>
            <p:ph type="ctrTitle"/>
          </p:nvPr>
        </p:nvSpPr>
        <p:spPr>
          <a:xfrm>
            <a:off x="634180" y="1248696"/>
            <a:ext cx="10923639" cy="2180303"/>
          </a:xfrm>
        </p:spPr>
        <p:txBody>
          <a:bodyPr>
            <a:normAutofit fontScale="90000"/>
          </a:bodyPr>
          <a:lstStyle/>
          <a:p>
            <a:pPr algn="ctr"/>
            <a:r>
              <a:rPr lang="tr-TR" dirty="0"/>
              <a:t>T.C. </a:t>
            </a:r>
            <a:br>
              <a:rPr lang="tr-TR" dirty="0"/>
            </a:br>
            <a:r>
              <a:rPr lang="tr-TR" dirty="0"/>
              <a:t>KASTAMONU ÜNİVERSİTESİ</a:t>
            </a:r>
            <a:br>
              <a:rPr lang="tr-TR" dirty="0"/>
            </a:br>
            <a:r>
              <a:rPr lang="tr-TR" dirty="0"/>
              <a:t>TURİZM FAKÜLTESİ</a:t>
            </a:r>
          </a:p>
        </p:txBody>
      </p:sp>
      <p:sp>
        <p:nvSpPr>
          <p:cNvPr id="3" name="Alt Başlık 2">
            <a:extLst>
              <a:ext uri="{FF2B5EF4-FFF2-40B4-BE49-F238E27FC236}">
                <a16:creationId xmlns:a16="http://schemas.microsoft.com/office/drawing/2014/main" id="{33865A34-AF2B-F547-72AE-2A02686BECD5}"/>
              </a:ext>
            </a:extLst>
          </p:cNvPr>
          <p:cNvSpPr>
            <a:spLocks noGrp="1"/>
          </p:cNvSpPr>
          <p:nvPr>
            <p:ph type="subTitle" idx="1"/>
          </p:nvPr>
        </p:nvSpPr>
        <p:spPr>
          <a:xfrm>
            <a:off x="1777464" y="4052313"/>
            <a:ext cx="8637072" cy="977621"/>
          </a:xfrm>
        </p:spPr>
        <p:txBody>
          <a:bodyPr/>
          <a:lstStyle/>
          <a:p>
            <a:pPr algn="ctr"/>
            <a:r>
              <a:rPr lang="tr-TR" dirty="0"/>
              <a:t>GASTRONOMİ VE MUTFAK SANATLARI BÖLÜMÜ</a:t>
            </a:r>
          </a:p>
          <a:p>
            <a:pPr algn="ctr"/>
            <a:r>
              <a:rPr lang="tr-TR" dirty="0"/>
              <a:t>SATIN ALMA VE ÜRÜN BELİRLEME DERSİ</a:t>
            </a:r>
          </a:p>
        </p:txBody>
      </p:sp>
    </p:spTree>
    <p:extLst>
      <p:ext uri="{BB962C8B-B14F-4D97-AF65-F5344CB8AC3E}">
        <p14:creationId xmlns:p14="http://schemas.microsoft.com/office/powerpoint/2010/main" val="37102302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D243FE5-6E5F-26D5-B067-29299F08DE3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CEC62CC-CEFF-BADA-2B22-CF6DF702A9E4}"/>
              </a:ext>
            </a:extLst>
          </p:cNvPr>
          <p:cNvSpPr>
            <a:spLocks noGrp="1"/>
          </p:cNvSpPr>
          <p:nvPr>
            <p:ph idx="1"/>
          </p:nvPr>
        </p:nvSpPr>
        <p:spPr/>
        <p:txBody>
          <a:bodyPr/>
          <a:lstStyle/>
          <a:p>
            <a:r>
              <a:rPr lang="tr-TR" b="1" dirty="0"/>
              <a:t>d. Potansiyel Yiyecek Maliyet Kontrol Yöntemi: </a:t>
            </a:r>
            <a:r>
              <a:rPr lang="tr-TR" dirty="0"/>
              <a:t>Ön maliyet ya da ön kontrol olarak bilinen ve uygulanan bu yöntem, gelecekte olması gereken maliyetler n belirlenerek beklenen kârın elde edilmesi için gerekli olan satış fiyatlarının belirlenmesini ve bu amaçla yapılacak faaliyetleri kapsamaktadır.</a:t>
            </a:r>
          </a:p>
        </p:txBody>
      </p:sp>
    </p:spTree>
    <p:extLst>
      <p:ext uri="{BB962C8B-B14F-4D97-AF65-F5344CB8AC3E}">
        <p14:creationId xmlns:p14="http://schemas.microsoft.com/office/powerpoint/2010/main" val="1565767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BA0A82E-6D98-A61F-4769-5602BD05AFC3}"/>
              </a:ext>
            </a:extLst>
          </p:cNvPr>
          <p:cNvSpPr>
            <a:spLocks noGrp="1"/>
          </p:cNvSpPr>
          <p:nvPr>
            <p:ph type="title"/>
          </p:nvPr>
        </p:nvSpPr>
        <p:spPr/>
        <p:txBody>
          <a:bodyPr/>
          <a:lstStyle/>
          <a:p>
            <a:r>
              <a:rPr lang="tr-TR" dirty="0"/>
              <a:t>MALİYET KONTROLÜ</a:t>
            </a:r>
          </a:p>
        </p:txBody>
      </p:sp>
      <p:sp>
        <p:nvSpPr>
          <p:cNvPr id="3" name="İçerik Yer Tutucusu 2">
            <a:extLst>
              <a:ext uri="{FF2B5EF4-FFF2-40B4-BE49-F238E27FC236}">
                <a16:creationId xmlns:a16="http://schemas.microsoft.com/office/drawing/2014/main" id="{902E2C1C-ABCF-7042-03FC-EA908D01D37F}"/>
              </a:ext>
            </a:extLst>
          </p:cNvPr>
          <p:cNvSpPr>
            <a:spLocks noGrp="1"/>
          </p:cNvSpPr>
          <p:nvPr>
            <p:ph idx="1"/>
          </p:nvPr>
        </p:nvSpPr>
        <p:spPr/>
        <p:txBody>
          <a:bodyPr/>
          <a:lstStyle/>
          <a:p>
            <a:r>
              <a:rPr lang="tr-TR" dirty="0"/>
              <a:t>Maliyet Kontrolünün Amacı</a:t>
            </a:r>
          </a:p>
          <a:p>
            <a:pPr lvl="1"/>
            <a:r>
              <a:rPr lang="tr-TR" dirty="0"/>
              <a:t>Gelir, gider analizleri yapmak,</a:t>
            </a:r>
          </a:p>
          <a:p>
            <a:pPr lvl="1"/>
            <a:r>
              <a:rPr lang="tr-TR" dirty="0"/>
              <a:t>Standartlar belirlemek ve korumak,</a:t>
            </a:r>
          </a:p>
          <a:p>
            <a:pPr lvl="1"/>
            <a:r>
              <a:rPr lang="tr-TR" dirty="0"/>
              <a:t>Fiyatlamaya temel oluşturmak,</a:t>
            </a:r>
          </a:p>
          <a:p>
            <a:pPr lvl="1"/>
            <a:r>
              <a:rPr lang="tr-TR" dirty="0"/>
              <a:t>Çalınma olaylarını engellemek,</a:t>
            </a:r>
          </a:p>
          <a:p>
            <a:pPr lvl="1"/>
            <a:r>
              <a:rPr lang="tr-TR" dirty="0"/>
              <a:t>İsraftan kaçınmak,</a:t>
            </a:r>
          </a:p>
          <a:p>
            <a:pPr lvl="1"/>
            <a:r>
              <a:rPr lang="tr-TR" dirty="0"/>
              <a:t>Yönetimi bilgilendirmek</a:t>
            </a:r>
          </a:p>
        </p:txBody>
      </p:sp>
    </p:spTree>
    <p:extLst>
      <p:ext uri="{BB962C8B-B14F-4D97-AF65-F5344CB8AC3E}">
        <p14:creationId xmlns:p14="http://schemas.microsoft.com/office/powerpoint/2010/main" val="37174517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DF59CD3-0186-5EA9-A8B7-2556C79BE34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703B182-419C-ACF4-E803-A739D3D2FE9A}"/>
              </a:ext>
            </a:extLst>
          </p:cNvPr>
          <p:cNvSpPr>
            <a:spLocks noGrp="1"/>
          </p:cNvSpPr>
          <p:nvPr>
            <p:ph idx="1"/>
          </p:nvPr>
        </p:nvSpPr>
        <p:spPr/>
        <p:txBody>
          <a:bodyPr/>
          <a:lstStyle/>
          <a:p>
            <a:r>
              <a:rPr lang="tr-TR" dirty="0"/>
              <a:t>Maliyet kontrol sisteminin aşamaları</a:t>
            </a:r>
          </a:p>
          <a:p>
            <a:pPr lvl="1"/>
            <a:r>
              <a:rPr lang="tr-TR" dirty="0"/>
              <a:t>Satın almada maliyet kontrolü</a:t>
            </a:r>
          </a:p>
          <a:p>
            <a:pPr lvl="1"/>
            <a:r>
              <a:rPr lang="tr-TR" dirty="0"/>
              <a:t>Tesellümde maliyet kontrolü</a:t>
            </a:r>
          </a:p>
          <a:p>
            <a:pPr lvl="1"/>
            <a:r>
              <a:rPr lang="tr-TR" dirty="0"/>
              <a:t>Depolama ve dağıtımda maliyet kontrolü</a:t>
            </a:r>
          </a:p>
          <a:p>
            <a:pPr lvl="1"/>
            <a:r>
              <a:rPr lang="tr-TR" dirty="0"/>
              <a:t>Üretimde maliyet kontrolü</a:t>
            </a:r>
          </a:p>
          <a:p>
            <a:pPr lvl="1"/>
            <a:r>
              <a:rPr lang="tr-TR" dirty="0"/>
              <a:t>Servis ve tüketimde maliyet kontrolü</a:t>
            </a:r>
          </a:p>
          <a:p>
            <a:pPr lvl="1"/>
            <a:endParaRPr lang="tr-TR" dirty="0"/>
          </a:p>
        </p:txBody>
      </p:sp>
    </p:spTree>
    <p:extLst>
      <p:ext uri="{BB962C8B-B14F-4D97-AF65-F5344CB8AC3E}">
        <p14:creationId xmlns:p14="http://schemas.microsoft.com/office/powerpoint/2010/main" val="20790848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3946B27-9A63-184A-6C79-FB61A22D7D1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C602AA4-14A8-D3DD-D9E6-C1C2D56AD585}"/>
              </a:ext>
            </a:extLst>
          </p:cNvPr>
          <p:cNvSpPr>
            <a:spLocks noGrp="1"/>
          </p:cNvSpPr>
          <p:nvPr>
            <p:ph idx="1"/>
          </p:nvPr>
        </p:nvSpPr>
        <p:spPr/>
        <p:txBody>
          <a:bodyPr/>
          <a:lstStyle/>
          <a:p>
            <a:r>
              <a:rPr lang="tr-TR" dirty="0"/>
              <a:t>Maliyet kontrol yöntemleri</a:t>
            </a:r>
          </a:p>
          <a:p>
            <a:pPr marL="457200" lvl="1" indent="0">
              <a:buNone/>
            </a:pPr>
            <a:r>
              <a:rPr lang="tr-TR" b="1" dirty="0"/>
              <a:t>1. Basit maliyet kontrolü</a:t>
            </a:r>
            <a:r>
              <a:rPr lang="tr-TR" dirty="0"/>
              <a:t>: Basit maliyet kontrol yöntemi, aylık ve günlük olmak üzere iki şekilde uygulanabilmektedir. Ancak yiyecek maliyeti hesaplanırken ikisinin de hesaplama mantığı aynı olup, kısaca basit maliyet yöntemi, maliyetlerin satışlara oranlanması esasına dayanmaktadır.</a:t>
            </a:r>
          </a:p>
        </p:txBody>
      </p:sp>
    </p:spTree>
    <p:extLst>
      <p:ext uri="{BB962C8B-B14F-4D97-AF65-F5344CB8AC3E}">
        <p14:creationId xmlns:p14="http://schemas.microsoft.com/office/powerpoint/2010/main" val="854089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57046C-7EF8-C357-B45A-EC43D634219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C43B03B-DCC2-28B3-E7B2-8A09243BEB62}"/>
              </a:ext>
            </a:extLst>
          </p:cNvPr>
          <p:cNvSpPr>
            <a:spLocks noGrp="1"/>
          </p:cNvSpPr>
          <p:nvPr>
            <p:ph idx="1"/>
          </p:nvPr>
        </p:nvSpPr>
        <p:spPr/>
        <p:txBody>
          <a:bodyPr>
            <a:normAutofit/>
          </a:bodyPr>
          <a:lstStyle/>
          <a:p>
            <a:r>
              <a:rPr lang="tr-TR" dirty="0"/>
              <a:t>Satılan Yiyeceğin Maliyeti = (Direkt satın alınan malzemeler + depodan temin edilen malzemeler + bölümlere transfer edilen malzemeler) – (bölümlere transfer edilenler + içeceğin yanında sunulan yiyecekler)</a:t>
            </a:r>
          </a:p>
          <a:p>
            <a:r>
              <a:rPr lang="tr-TR" dirty="0"/>
              <a:t>Elde edilen satılan yiyecek maliyetinin, yiyecek satış gelirine oranlanmasıyla, istenilen yiyecek maliyet yüzdesi elde edilir. Basit maliyet kontrol yönteminde elde edilen yüzdeler, otel işletmeleri açısından maliyetleri değerlendirmede kullanılan önemli bir veridir.</a:t>
            </a:r>
          </a:p>
        </p:txBody>
      </p:sp>
    </p:spTree>
    <p:extLst>
      <p:ext uri="{BB962C8B-B14F-4D97-AF65-F5344CB8AC3E}">
        <p14:creationId xmlns:p14="http://schemas.microsoft.com/office/powerpoint/2010/main" val="24649148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71EF541-3050-A86E-DBFB-64E826C22CE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71F3411-CD02-C1AB-B037-2488C487DAAB}"/>
              </a:ext>
            </a:extLst>
          </p:cNvPr>
          <p:cNvSpPr>
            <a:spLocks noGrp="1"/>
          </p:cNvSpPr>
          <p:nvPr>
            <p:ph idx="1"/>
          </p:nvPr>
        </p:nvSpPr>
        <p:spPr/>
        <p:txBody>
          <a:bodyPr/>
          <a:lstStyle/>
          <a:p>
            <a:r>
              <a:rPr lang="tr-TR" dirty="0"/>
              <a:t>II. Ayrıntılı maliyet kontrol yöntemi:  Yiyecek içecek maliyetlerinin günlük olarak hesaplanmasıdır. Günlük maliyetlerin hesaplanabilmesi için, o güne dair bütün kayıtların tutulması gerekir. Bu maliyetlerin belirlenmesinde aşağıdaki yöntemler kullanılır.</a:t>
            </a:r>
          </a:p>
        </p:txBody>
      </p:sp>
    </p:spTree>
    <p:extLst>
      <p:ext uri="{BB962C8B-B14F-4D97-AF65-F5344CB8AC3E}">
        <p14:creationId xmlns:p14="http://schemas.microsoft.com/office/powerpoint/2010/main" val="391328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9C75710-511F-FB43-7F96-553DF3F4D85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4CC4F01-EC67-D901-F483-6456F2EFD8FC}"/>
              </a:ext>
            </a:extLst>
          </p:cNvPr>
          <p:cNvSpPr>
            <a:spLocks noGrp="1"/>
          </p:cNvSpPr>
          <p:nvPr>
            <p:ph idx="1"/>
          </p:nvPr>
        </p:nvSpPr>
        <p:spPr/>
        <p:txBody>
          <a:bodyPr/>
          <a:lstStyle/>
          <a:p>
            <a:r>
              <a:rPr lang="tr-TR" b="1" dirty="0"/>
              <a:t>a. Harris, Kerr </a:t>
            </a:r>
            <a:r>
              <a:rPr lang="tr-TR" b="1" dirty="0" err="1"/>
              <a:t>and</a:t>
            </a:r>
            <a:r>
              <a:rPr lang="tr-TR" b="1" dirty="0"/>
              <a:t> </a:t>
            </a:r>
            <a:r>
              <a:rPr lang="tr-TR" b="1" dirty="0" err="1"/>
              <a:t>Forster</a:t>
            </a:r>
            <a:r>
              <a:rPr lang="tr-TR" b="1" dirty="0"/>
              <a:t> Yöntemi: </a:t>
            </a:r>
            <a:r>
              <a:rPr lang="tr-TR" dirty="0"/>
              <a:t>İşletme yöneticisi toplam günlük yiyecek maliyetinin yanı sıra malzeme grubunun toplam maliyetini de görebilmektedir. Ayrıca günlük maliyetin yanı sıra ay içerisinde alınacak bir ara toplamla istenilen gün kadar maliyetleri de görebilecektir.</a:t>
            </a:r>
          </a:p>
        </p:txBody>
      </p:sp>
    </p:spTree>
    <p:extLst>
      <p:ext uri="{BB962C8B-B14F-4D97-AF65-F5344CB8AC3E}">
        <p14:creationId xmlns:p14="http://schemas.microsoft.com/office/powerpoint/2010/main" val="18304021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B34DA7-DF74-5273-1C5F-576D4C02D24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727825D-FDBC-8617-CD10-DD73956A99D1}"/>
              </a:ext>
            </a:extLst>
          </p:cNvPr>
          <p:cNvSpPr>
            <a:spLocks noGrp="1"/>
          </p:cNvSpPr>
          <p:nvPr>
            <p:ph idx="1"/>
          </p:nvPr>
        </p:nvSpPr>
        <p:spPr/>
        <p:txBody>
          <a:bodyPr/>
          <a:lstStyle/>
          <a:p>
            <a:pPr algn="just"/>
            <a:r>
              <a:rPr lang="tr-TR" b="1" dirty="0"/>
              <a:t>b. </a:t>
            </a:r>
            <a:r>
              <a:rPr lang="tr-TR" b="1" dirty="0" err="1"/>
              <a:t>Horwath</a:t>
            </a:r>
            <a:r>
              <a:rPr lang="tr-TR" b="1" dirty="0"/>
              <a:t> </a:t>
            </a:r>
            <a:r>
              <a:rPr lang="tr-TR" b="1" dirty="0" err="1"/>
              <a:t>and</a:t>
            </a:r>
            <a:r>
              <a:rPr lang="tr-TR" b="1" dirty="0"/>
              <a:t> </a:t>
            </a:r>
            <a:r>
              <a:rPr lang="tr-TR" b="1" dirty="0" err="1"/>
              <a:t>Horwath</a:t>
            </a:r>
            <a:r>
              <a:rPr lang="tr-TR" b="1" dirty="0"/>
              <a:t> Yöntemi: </a:t>
            </a:r>
            <a:r>
              <a:rPr lang="tr-TR" dirty="0"/>
              <a:t>Bu yöntemde maliyetlerle birlikte, her bir yiyecek içecek grubunun satış oranını bulmaya dayanmaktadır. Harris, Kerr </a:t>
            </a:r>
            <a:r>
              <a:rPr lang="tr-TR" dirty="0" err="1"/>
              <a:t>and</a:t>
            </a:r>
            <a:r>
              <a:rPr lang="tr-TR" dirty="0"/>
              <a:t> </a:t>
            </a:r>
            <a:r>
              <a:rPr lang="tr-TR" dirty="0" err="1"/>
              <a:t>Forster</a:t>
            </a:r>
            <a:r>
              <a:rPr lang="tr-TR" dirty="0"/>
              <a:t> yönteminden tek farkı maliyetlerle birlikte satış kalemleri ve ambar stokları da takip edilmektedir. Bu yöntem günlük ambar stok miktarlarının bilinmesine de olanak sağlamaktadır.</a:t>
            </a:r>
          </a:p>
        </p:txBody>
      </p:sp>
    </p:spTree>
    <p:extLst>
      <p:ext uri="{BB962C8B-B14F-4D97-AF65-F5344CB8AC3E}">
        <p14:creationId xmlns:p14="http://schemas.microsoft.com/office/powerpoint/2010/main" val="20940344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28EB543-8B10-D157-70DB-AA796CED7F0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DE38377-45D1-CCDC-DA3B-71B680252560}"/>
              </a:ext>
            </a:extLst>
          </p:cNvPr>
          <p:cNvSpPr>
            <a:spLocks noGrp="1"/>
          </p:cNvSpPr>
          <p:nvPr>
            <p:ph idx="1"/>
          </p:nvPr>
        </p:nvSpPr>
        <p:spPr/>
        <p:txBody>
          <a:bodyPr/>
          <a:lstStyle/>
          <a:p>
            <a:r>
              <a:rPr lang="tr-TR" b="1" dirty="0"/>
              <a:t>c. Standart Maliyet Kontrolü: </a:t>
            </a:r>
            <a:r>
              <a:rPr lang="tr-TR" dirty="0"/>
              <a:t>Bu kontrol sisteminin oluşumunda ilk asama standart tarifler ve ardından standart porsiyon büyüklüğünün belirlenmesidir. Standart tarif kullanımı, malzeme miktarının kontrolünü kolaylaştırır, ürünün her seferinde aynı özellikte olmasını sağlar ve fireleri düşürür.</a:t>
            </a:r>
          </a:p>
        </p:txBody>
      </p:sp>
    </p:spTree>
    <p:extLst>
      <p:ext uri="{BB962C8B-B14F-4D97-AF65-F5344CB8AC3E}">
        <p14:creationId xmlns:p14="http://schemas.microsoft.com/office/powerpoint/2010/main" val="602631216"/>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13</TotalTime>
  <Words>399</Words>
  <Application>Microsoft Office PowerPoint</Application>
  <PresentationFormat>Geniş ekran</PresentationFormat>
  <Paragraphs>26</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Arial</vt:lpstr>
      <vt:lpstr>Gill Sans MT</vt:lpstr>
      <vt:lpstr>Galeri</vt:lpstr>
      <vt:lpstr>T.C.  KASTAMONU ÜNİVERSİTESİ TURİZM FAKÜLTESİ</vt:lpstr>
      <vt:lpstr>MALİYET KONTROLÜ</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PC</dc:creator>
  <cp:lastModifiedBy>PC</cp:lastModifiedBy>
  <cp:revision>8</cp:revision>
  <dcterms:created xsi:type="dcterms:W3CDTF">2026-05-05T19:00:29Z</dcterms:created>
  <dcterms:modified xsi:type="dcterms:W3CDTF">2026-05-05T19:33:59Z</dcterms:modified>
</cp:coreProperties>
</file>