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326" r:id="rId7"/>
    <p:sldId id="261" r:id="rId8"/>
    <p:sldId id="262" r:id="rId9"/>
    <p:sldId id="327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vzuat.gov.tr/mevzuat?MevzuatNo=41246&amp;MevzuatTur=7&amp;MevzuatTertip=5" TargetMode="External"/><Relationship Id="rId2" Type="http://schemas.openxmlformats.org/officeDocument/2006/relationships/hyperlink" Target="https://acilafet.saglik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13.HAFTA</a:t>
            </a:r>
          </a:p>
          <a:p>
            <a:r>
              <a:rPr lang="tr-TR" sz="3600" dirty="0"/>
              <a:t>Teknik Ekipmanlar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D497937-C5EF-4C17-AE41-AB370240A64A}"/>
              </a:ext>
            </a:extLst>
          </p:cNvPr>
          <p:cNvSpPr txBox="1">
            <a:spLocks/>
          </p:cNvSpPr>
          <p:nvPr/>
        </p:nvSpPr>
        <p:spPr>
          <a:xfrm>
            <a:off x="1519518" y="756071"/>
            <a:ext cx="3823447" cy="45002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tr-TR" dirty="0"/>
              <a:t>Tepe Lambası</a:t>
            </a:r>
          </a:p>
          <a:p>
            <a:pPr algn="ctr">
              <a:lnSpc>
                <a:spcPct val="200000"/>
              </a:lnSpc>
            </a:pPr>
            <a:r>
              <a:rPr lang="tr-TR" dirty="0"/>
              <a:t>Siren</a:t>
            </a:r>
          </a:p>
          <a:p>
            <a:pPr algn="ctr">
              <a:lnSpc>
                <a:spcPct val="200000"/>
              </a:lnSpc>
            </a:pPr>
            <a:r>
              <a:rPr lang="tr-TR" dirty="0"/>
              <a:t>Klima</a:t>
            </a:r>
          </a:p>
          <a:p>
            <a:pPr algn="ctr">
              <a:lnSpc>
                <a:spcPct val="200000"/>
              </a:lnSpc>
            </a:pPr>
            <a:r>
              <a:rPr lang="tr-TR" dirty="0"/>
              <a:t>Havalandırma</a:t>
            </a:r>
          </a:p>
          <a:p>
            <a:pPr algn="ctr">
              <a:lnSpc>
                <a:spcPct val="200000"/>
              </a:lnSpc>
            </a:pPr>
            <a:endParaRPr lang="tr-TR" dirty="0"/>
          </a:p>
        </p:txBody>
      </p:sp>
      <p:pic>
        <p:nvPicPr>
          <p:cNvPr id="1026" name="Picture 2" descr="Endüstriyel Ürün Geliştirme &gt; Ambulans Işık Sistemi | Arman ...">
            <a:extLst>
              <a:ext uri="{FF2B5EF4-FFF2-40B4-BE49-F238E27FC236}">
                <a16:creationId xmlns:a16="http://schemas.microsoft.com/office/drawing/2014/main" id="{4B73CA0C-48E5-4738-83CE-DD7600A15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965" y="756072"/>
            <a:ext cx="5468469" cy="450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63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D3FF765-97F9-4067-BE8A-8DC7121F70F4}"/>
              </a:ext>
            </a:extLst>
          </p:cNvPr>
          <p:cNvSpPr txBox="1"/>
          <p:nvPr/>
        </p:nvSpPr>
        <p:spPr>
          <a:xfrm>
            <a:off x="593240" y="1581550"/>
            <a:ext cx="10390990" cy="3372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Sesli ve Işıklı Uyarı Sistemleri (Tepe Lambası ve Siren)</a:t>
            </a:r>
          </a:p>
          <a:p>
            <a:pPr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sistemler, ambulansın trafikteki görünürlüğünü sağlamak, geçiş üstünlüğü istemek ve diğer sürücüleri uyarmak için hayati öneme sahiptir.</a:t>
            </a:r>
          </a:p>
          <a:p>
            <a:pPr>
              <a:lnSpc>
                <a:spcPct val="150000"/>
              </a:lnSpc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Tepe Lambası (Işıklı İkaz Sistemi)</a:t>
            </a:r>
          </a:p>
          <a:p>
            <a:pPr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Ambulansın tavanında bulunan ve genellikle LED teknolojisi kullanan ana görsel uyarıcıdır.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Işık Barları: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Düşük enerji tüketimi ile gündüz bile fark edilebilecek yüksek parlaklık sağlayan ana tepe lambasıdır. Genellikle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Mavi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renk kombinasyonu kullanılır.</a:t>
            </a:r>
          </a:p>
          <a:p>
            <a:pPr>
              <a:lnSpc>
                <a:spcPct val="150000"/>
              </a:lnSpc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40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8C04A30A-817A-480D-AEB6-8CD6C2E5B149}"/>
              </a:ext>
            </a:extLst>
          </p:cNvPr>
          <p:cNvSpPr txBox="1"/>
          <p:nvPr/>
        </p:nvSpPr>
        <p:spPr>
          <a:xfrm>
            <a:off x="991722" y="1436221"/>
            <a:ext cx="10369698" cy="2535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 Aydınlatma: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Tepe lambasının yanlarında bulunan ve gece vakalarında olay yerini veya sokak numaralarını aydınlatmak için kullanılan beyaz projektörlerdir.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Arka İkaz Işıkları: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Ambulans durduğunda arkadan gelen trafiği yavaşlatmak veya yönlendirmek için kullanılan sarı/turuncu renkli yönlendirici ışıklardır.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 Panjur ve Ayna İkazları: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tepede değil, aracın ön panjurunda ve yan aynalarında da bulunan, dikiz aynasından bakıldığında görünürlüğü artıran tamamlayıcı çakarlardır.</a:t>
            </a:r>
          </a:p>
        </p:txBody>
      </p:sp>
    </p:spTree>
    <p:extLst>
      <p:ext uri="{BB962C8B-B14F-4D97-AF65-F5344CB8AC3E}">
        <p14:creationId xmlns:p14="http://schemas.microsoft.com/office/powerpoint/2010/main" val="1047399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5F29C4E0-7D3F-4079-8439-5FC4F76F7464}"/>
              </a:ext>
            </a:extLst>
          </p:cNvPr>
          <p:cNvSpPr txBox="1"/>
          <p:nvPr/>
        </p:nvSpPr>
        <p:spPr>
          <a:xfrm>
            <a:off x="890643" y="1392918"/>
            <a:ext cx="10410713" cy="3002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Siren Sistemi (Sesli İkaz ve Anons)</a:t>
            </a:r>
          </a:p>
          <a:p>
            <a:pPr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Trafikteki sürücüleri ve yayaları sesli olarak uyarmak için kullanılır.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Modlu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Siren Tonları: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Trafik yoğunluğuna ve hız durumuna göre değiştirilebilen farklı ses tonları (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Wail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Yelp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Hi-Lo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Phaser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vb.). Örneğin, kavşaklara girerken daha hızlı ve keskin tonlar kullanılır.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Anons (Megafon) Özelliği: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Sürücünün dışarıdaki araçlara veya kalabalığa seslenebilmesi için mikrofon sistemidir ("Sağ şeride geçiniz" vb. uyarılar için).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Korna Sistemi :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Sirenin yetersiz kaldığı durumlarda kullanılan, havalı korna simülasyonu yapan ani ve yüksek sesli uyarıcıdır.</a:t>
            </a:r>
          </a:p>
        </p:txBody>
      </p:sp>
    </p:spTree>
    <p:extLst>
      <p:ext uri="{BB962C8B-B14F-4D97-AF65-F5344CB8AC3E}">
        <p14:creationId xmlns:p14="http://schemas.microsoft.com/office/powerpoint/2010/main" val="276736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53ABF14-DE19-4B5F-B94F-D3630228F8F9}"/>
              </a:ext>
            </a:extLst>
          </p:cNvPr>
          <p:cNvSpPr txBox="1"/>
          <p:nvPr/>
        </p:nvSpPr>
        <p:spPr>
          <a:xfrm>
            <a:off x="817692" y="1537969"/>
            <a:ext cx="10556615" cy="37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İklimlendirme ve Hava Sirkülasyon Sistemleri (Klima ve Havalandırma)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kabininde (tıbbi bölme) uygun sıcaklığın sağlanması ve havanın temiz kalması, hem hastanın durumu hem de ilaçların bozulmaması için kritiktir.</a:t>
            </a:r>
          </a:p>
          <a:p>
            <a:pPr>
              <a:lnSpc>
                <a:spcPct val="150000"/>
              </a:lnSpc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Klima Sistemi (Soğutma ve Isıtma)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Ambulansın arkasındaki tıbbi kabinin sıcaklığını kontrol eder.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Kabin Kliması: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Sürücü kabininden bağımsız olarak çalışan, hasta bölümünü soğutan veya ısıtan sistemdir.</a:t>
            </a:r>
          </a:p>
          <a:p>
            <a:pPr>
              <a:lnSpc>
                <a:spcPct val="150000"/>
              </a:lnSpc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79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CF5206C-CAA8-419D-8211-EF59F53400CB}"/>
              </a:ext>
            </a:extLst>
          </p:cNvPr>
          <p:cNvSpPr txBox="1"/>
          <p:nvPr/>
        </p:nvSpPr>
        <p:spPr>
          <a:xfrm>
            <a:off x="1085402" y="1431970"/>
            <a:ext cx="10356028" cy="3268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İlaç ve Serum Koruma: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ilaçların ve serumların belirli sıcaklıklarda saklanması gerektiğinden (oda sıcaklığı), klima sistemi araç çalışmasa bile belirli bir süre ısıyı koruyacak yalıtımla desteklenir.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Stabilizasyonu: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Hipotermi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(vücut ısısı düşmesi) veya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hipertermi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(yüksek ateş) geçiren hastalar için ortam sıcaklığının hızla ayarlanabilmesini sağlar.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Mazotlu Isıtıcı (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Webasto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Motor çalışmadığında bile hasta kabinini sıcak tutmak için kullanılan, aracın yakıt deposundan beslenen ek ısıtma sistemidir.</a:t>
            </a:r>
          </a:p>
        </p:txBody>
      </p:sp>
    </p:spTree>
    <p:extLst>
      <p:ext uri="{BB962C8B-B14F-4D97-AF65-F5344CB8AC3E}">
        <p14:creationId xmlns:p14="http://schemas.microsoft.com/office/powerpoint/2010/main" val="18776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99FD9F13-3B37-4A10-B561-C64995974812}"/>
              </a:ext>
            </a:extLst>
          </p:cNvPr>
          <p:cNvSpPr txBox="1"/>
          <p:nvPr/>
        </p:nvSpPr>
        <p:spPr>
          <a:xfrm>
            <a:off x="206188" y="1558295"/>
            <a:ext cx="6096000" cy="3741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Havalandırma Sistemi (</a:t>
            </a:r>
            <a:r>
              <a:rPr lang="tr-TR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Ventilasyon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Kapalı kabindeki havanın temizlenmesini ve sirkülasyonunu sağlar.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Turbo Havalandırma (Tavan Fanı):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Tavanda bulunan, kabin içindeki kirli havayı dışarı atan ve dışarıdaki temiz havayı içeri alan çift yönlü (emiş-basış) fan sistemidir.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Negatif Basınç Özelliği: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 bulaşıcı hastalıklarda (</a:t>
            </a:r>
            <a:r>
              <a:rPr lang="tr-T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örn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COVID-19, tüberküloz), kabin içindeki mikroplu havanın sürücü tarafına geçmesini engellemek için içerideki havayı vakumlayarak dışarı atar.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Koku Giderme: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Kan, kusmuk veya kimyasal kokuların hasta kabininden hızlıca tahliye edilmesini sağlar.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9C4CECD-71E6-4C9A-A290-7B5779539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536" y="2118365"/>
            <a:ext cx="4720790" cy="291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20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https://acilafet.saglik.gov.tr/</a:t>
            </a:r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1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Resmî Gazete Tarihi: 24.06.2025 Resmî Gazete Sayısı: 32936 </a:t>
            </a:r>
            <a:r>
              <a:rPr lang="tr-TR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https://www.mevzuat.gov.tr/mevzuat?MevzuatNo=41246&amp;MevzuatTur=7&amp;MevzuatTertip=5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12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Resmî Gazete Tarihi: 08.01.2025 Resmî Gazete Sayısı: 32776 https://www.resmigazete.gov.tr/eskiler/2025/06/20250624-4.htm</a:t>
            </a:r>
          </a:p>
          <a:p>
            <a:endParaRPr lang="tr-TR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568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19</cp:revision>
  <dcterms:created xsi:type="dcterms:W3CDTF">2026-04-02T07:47:59Z</dcterms:created>
  <dcterms:modified xsi:type="dcterms:W3CDTF">2026-06-25T11:45:21Z</dcterms:modified>
</cp:coreProperties>
</file>